
<file path=[Content_Types].xml><?xml version="1.0" encoding="utf-8"?>
<Types xmlns="http://schemas.openxmlformats.org/package/2006/content-types">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 id="262" r:id="rId8"/>
    <p:sldId id="263" r:id="rId9"/>
    <p:sldId id="264" r:id="rId10"/>
    <p:sldId id="265" r:id="rId11"/>
    <p:sldId id="266" r:id="rId12"/>
    <p:sldId id="267" r:id="rId13"/>
    <p:sldId id="269" r:id="rId14"/>
    <p:sldId id="271"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35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0D4274F0-8E52-4C84-ABFB-67F7E0DBF84E}"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4701E34-BAD6-4792-9273-8D95D5B8C0F2}" type="datetimeFigureOut">
              <a:rPr lang="en-US"/>
              <a:pPr>
                <a:defRPr/>
              </a:pPr>
              <a:t>1/30/2017</a:t>
            </a:fld>
            <a:endParaRPr lang="en-US"/>
          </a:p>
        </p:txBody>
      </p:sp>
    </p:spTree>
    <p:extLst>
      <p:ext uri="{BB962C8B-B14F-4D97-AF65-F5344CB8AC3E}">
        <p14:creationId xmlns:p14="http://schemas.microsoft.com/office/powerpoint/2010/main" val="3334991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49F13FEA-AA48-4CC2-A9C5-9F0782F7E896}"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1974313B-0E3C-43C5-8349-4B7F987ECC31}" type="datetimeFigureOut">
              <a:rPr lang="en-US"/>
              <a:pPr>
                <a:defRPr/>
              </a:pPr>
              <a:t>1/30/2017</a:t>
            </a:fld>
            <a:endParaRPr lang="en-US"/>
          </a:p>
        </p:txBody>
      </p:sp>
    </p:spTree>
    <p:extLst>
      <p:ext uri="{BB962C8B-B14F-4D97-AF65-F5344CB8AC3E}">
        <p14:creationId xmlns:p14="http://schemas.microsoft.com/office/powerpoint/2010/main" val="277696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AA65DC36-735A-41E3-8BA5-C251D1079E25}"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D3D2395F-C3A9-4CDF-9A01-1B7F59D75542}" type="datetimeFigureOut">
              <a:rPr lang="en-US"/>
              <a:pPr>
                <a:defRPr/>
              </a:pPr>
              <a:t>1/30/2017</a:t>
            </a:fld>
            <a:endParaRPr lang="en-US"/>
          </a:p>
        </p:txBody>
      </p:sp>
    </p:spTree>
    <p:extLst>
      <p:ext uri="{BB962C8B-B14F-4D97-AF65-F5344CB8AC3E}">
        <p14:creationId xmlns:p14="http://schemas.microsoft.com/office/powerpoint/2010/main" val="320574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55EB3FD3-FAC1-456E-A186-5433B98A7EA6}"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FCA753D8-EDD7-4AF2-A373-8718ED6813AB}" type="datetimeFigureOut">
              <a:rPr lang="en-US"/>
              <a:pPr>
                <a:defRPr/>
              </a:pPr>
              <a:t>1/30/2017</a:t>
            </a:fld>
            <a:endParaRPr lang="en-US"/>
          </a:p>
        </p:txBody>
      </p:sp>
    </p:spTree>
    <p:extLst>
      <p:ext uri="{BB962C8B-B14F-4D97-AF65-F5344CB8AC3E}">
        <p14:creationId xmlns:p14="http://schemas.microsoft.com/office/powerpoint/2010/main" val="3550130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0BA8A85-8596-48C9-9297-1D0E23441794}" type="slidenum">
              <a:rPr lang="en-US" altLang="en-US"/>
              <a:pPr>
                <a:defRPr/>
              </a:pPr>
              <a:t>‹#›</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fld id="{8B780E74-2DE7-414E-9595-AA166A28B16B}" type="datetimeFigureOut">
              <a:rPr lang="en-US"/>
              <a:pPr>
                <a:defRPr/>
              </a:pPr>
              <a:t>1/30/2017</a:t>
            </a:fld>
            <a:endParaRPr lang="en-US"/>
          </a:p>
        </p:txBody>
      </p:sp>
    </p:spTree>
    <p:extLst>
      <p:ext uri="{BB962C8B-B14F-4D97-AF65-F5344CB8AC3E}">
        <p14:creationId xmlns:p14="http://schemas.microsoft.com/office/powerpoint/2010/main" val="2923394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F0C2561-16B5-4425-8F4D-7766CF69B649}"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C97A3157-C23E-4767-92C3-DFA30C972457}" type="datetimeFigureOut">
              <a:rPr lang="en-US"/>
              <a:pPr>
                <a:defRPr/>
              </a:pPr>
              <a:t>1/30/2017</a:t>
            </a:fld>
            <a:endParaRPr lang="en-US"/>
          </a:p>
        </p:txBody>
      </p:sp>
    </p:spTree>
    <p:extLst>
      <p:ext uri="{BB962C8B-B14F-4D97-AF65-F5344CB8AC3E}">
        <p14:creationId xmlns:p14="http://schemas.microsoft.com/office/powerpoint/2010/main" val="1280675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C1320279-8A2C-4955-BBD4-2DB32962FB17}" type="slidenum">
              <a:rPr lang="en-US" altLang="en-US"/>
              <a:pPr>
                <a:defRPr/>
              </a:pPr>
              <a:t>‹#›</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fld id="{7096F39D-0B4F-45EF-A218-C2D07C21173F}" type="datetimeFigureOut">
              <a:rPr lang="en-US"/>
              <a:pPr>
                <a:defRPr/>
              </a:pPr>
              <a:t>1/30/2017</a:t>
            </a:fld>
            <a:endParaRPr lang="en-US"/>
          </a:p>
        </p:txBody>
      </p:sp>
    </p:spTree>
    <p:extLst>
      <p:ext uri="{BB962C8B-B14F-4D97-AF65-F5344CB8AC3E}">
        <p14:creationId xmlns:p14="http://schemas.microsoft.com/office/powerpoint/2010/main" val="425726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FFE84E7F-5878-470F-A5AF-870463D25855}" type="slidenum">
              <a:rPr lang="en-US" altLang="en-US"/>
              <a:pPr>
                <a:defRPr/>
              </a:pPr>
              <a:t>‹#›</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fld id="{C91224D6-5A71-4ABD-86A4-87F788623152}" type="datetimeFigureOut">
              <a:rPr lang="en-US"/>
              <a:pPr>
                <a:defRPr/>
              </a:pPr>
              <a:t>1/30/2017</a:t>
            </a:fld>
            <a:endParaRPr lang="en-US"/>
          </a:p>
        </p:txBody>
      </p:sp>
    </p:spTree>
    <p:extLst>
      <p:ext uri="{BB962C8B-B14F-4D97-AF65-F5344CB8AC3E}">
        <p14:creationId xmlns:p14="http://schemas.microsoft.com/office/powerpoint/2010/main" val="3817556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4A8700DB-7425-4416-8549-95E95ABB8CB8}" type="slidenum">
              <a:rPr lang="en-US" altLang="en-US"/>
              <a:pPr>
                <a:defRPr/>
              </a:pPr>
              <a:t>‹#›</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fld id="{2A0438B6-FD31-44A4-9833-ED2E8C2F6669}" type="datetimeFigureOut">
              <a:rPr lang="en-US"/>
              <a:pPr>
                <a:defRPr/>
              </a:pPr>
              <a:t>1/30/2017</a:t>
            </a:fld>
            <a:endParaRPr lang="en-US"/>
          </a:p>
        </p:txBody>
      </p:sp>
    </p:spTree>
    <p:extLst>
      <p:ext uri="{BB962C8B-B14F-4D97-AF65-F5344CB8AC3E}">
        <p14:creationId xmlns:p14="http://schemas.microsoft.com/office/powerpoint/2010/main" val="1038917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B08D7169-ED4A-4EF6-9812-A531F915160C}" type="slidenum">
              <a:rPr lang="en-US" altLang="en-US"/>
              <a:pPr>
                <a:defRPr/>
              </a:pPr>
              <a:t>‹#›</a:t>
            </a:fld>
            <a:endParaRPr lang="en-US" alt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fld id="{DF65BEB7-4171-4B08-B8EF-F8A0DAD4D05B}" type="datetimeFigureOut">
              <a:rPr lang="en-US"/>
              <a:pPr>
                <a:defRPr/>
              </a:pPr>
              <a:t>1/30/2017</a:t>
            </a:fld>
            <a:endParaRPr lang="en-US"/>
          </a:p>
        </p:txBody>
      </p:sp>
    </p:spTree>
    <p:extLst>
      <p:ext uri="{BB962C8B-B14F-4D97-AF65-F5344CB8AC3E}">
        <p14:creationId xmlns:p14="http://schemas.microsoft.com/office/powerpoint/2010/main" val="2467551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AF3687EC-F236-4BB3-ACA6-5C158BE92E36}" type="slidenum">
              <a:rPr lang="en-US" altLang="en-US"/>
              <a:pPr>
                <a:defRPr/>
              </a:pPr>
              <a:t>‹#›</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fld id="{1AB5B11D-EFA7-4297-93B1-1BBF4CDE33EF}" type="datetimeFigureOut">
              <a:rPr lang="en-US"/>
              <a:pPr>
                <a:defRPr/>
              </a:pPr>
              <a:t>1/30/2017</a:t>
            </a:fld>
            <a:endParaRPr lang="en-US"/>
          </a:p>
        </p:txBody>
      </p:sp>
    </p:spTree>
    <p:extLst>
      <p:ext uri="{BB962C8B-B14F-4D97-AF65-F5344CB8AC3E}">
        <p14:creationId xmlns:p14="http://schemas.microsoft.com/office/powerpoint/2010/main" val="779154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defRPr>
            </a:lvl1pPr>
          </a:lstStyle>
          <a:p>
            <a:pPr>
              <a:defRPr/>
            </a:pPr>
            <a:fld id="{5116750F-E73C-4F63-BE82-2A09F3275117}" type="slidenum">
              <a:rPr lang="en-US" altLang="en-US"/>
              <a:pPr>
                <a:defRPr/>
              </a:pPr>
              <a:t>‹#›</a:t>
            </a:fld>
            <a:endParaRPr lang="en-US" alt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bg2"/>
                </a:solidFill>
                <a:latin typeface="+mn-lt"/>
                <a:cs typeface="+mn-cs"/>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2"/>
                </a:solidFill>
                <a:latin typeface="+mn-lt"/>
                <a:cs typeface="+mn-cs"/>
              </a:defRPr>
            </a:lvl1pPr>
          </a:lstStyle>
          <a:p>
            <a:pPr>
              <a:defRPr/>
            </a:pPr>
            <a:fld id="{C04CB761-E0B5-4D43-9547-D4AC8038834F}" type="datetimeFigureOut">
              <a:rPr lang="en-US"/>
              <a:pPr>
                <a:defRPr/>
              </a:pPr>
              <a:t>1/30/2017</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panose="020B0604020202020204" pitchFamily="34"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panose="020B0604020202020204" pitchFamily="34"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panose="020B0604020202020204" pitchFamily="34"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Rhetorical Theory</a:t>
            </a:r>
            <a:endParaRPr lang="en-US" dirty="0"/>
          </a:p>
        </p:txBody>
      </p:sp>
      <p:sp>
        <p:nvSpPr>
          <p:cNvPr id="3" name="Subtitle 2"/>
          <p:cNvSpPr>
            <a:spLocks noGrp="1"/>
          </p:cNvSpPr>
          <p:nvPr>
            <p:ph type="subTitle" idx="1"/>
          </p:nvPr>
        </p:nvSpPr>
        <p:spPr>
          <a:xfrm>
            <a:off x="685800" y="4572000"/>
            <a:ext cx="6461125" cy="1066800"/>
          </a:xfrm>
        </p:spPr>
        <p:txBody>
          <a:bodyPr rtlCol="0"/>
          <a:lstStyle/>
          <a:p>
            <a:pPr eaLnBrk="1" fontAlgn="auto" hangingPunct="1">
              <a:spcAft>
                <a:spcPts val="0"/>
              </a:spcAft>
              <a:defRPr/>
            </a:pPr>
            <a:r>
              <a:rPr lang="en-US" dirty="0" smtClean="0"/>
              <a:t>Notes from Keith &amp; Lundberg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Need to adapt to audiences</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Audiences change</a:t>
            </a:r>
          </a:p>
          <a:p>
            <a:pPr eaLnBrk="1" fontAlgn="auto" hangingPunct="1">
              <a:spcAft>
                <a:spcPts val="0"/>
              </a:spcAft>
              <a:defRPr/>
            </a:pPr>
            <a:r>
              <a:rPr lang="en-US" dirty="0" smtClean="0"/>
              <a:t>Audiences are different to begin with</a:t>
            </a:r>
          </a:p>
          <a:p>
            <a:pPr eaLnBrk="1" fontAlgn="auto" hangingPunct="1">
              <a:spcAft>
                <a:spcPts val="0"/>
              </a:spcAft>
              <a:defRPr/>
            </a:pPr>
            <a:r>
              <a:rPr lang="en-US" dirty="0" smtClean="0"/>
              <a:t>Some are fragmented, some less so</a:t>
            </a:r>
          </a:p>
          <a:p>
            <a:pPr eaLnBrk="1" fontAlgn="auto" hangingPunct="1">
              <a:spcAft>
                <a:spcPts val="0"/>
              </a:spcAft>
              <a:defRPr/>
            </a:pPr>
            <a:endParaRPr lang="en-US" dirty="0"/>
          </a:p>
          <a:p>
            <a:pPr eaLnBrk="1" fontAlgn="auto" hangingPunct="1">
              <a:spcAft>
                <a:spcPts val="0"/>
              </a:spcAft>
              <a:defRPr/>
            </a:pPr>
            <a:r>
              <a:rPr lang="en-US" dirty="0" smtClean="0"/>
              <a:t>Therefore, you need to adapt  your premises, reasons, examples and speech, including word choices, to each audience.</a:t>
            </a:r>
            <a:endParaRPr lang="en-US" dirty="0"/>
          </a:p>
          <a:p>
            <a:pPr eaLnBrk="1" fontAlgn="auto" hangingPunct="1">
              <a:spcAft>
                <a:spcPts val="0"/>
              </a:spcAft>
              <a:defRPr/>
            </a:pPr>
            <a:r>
              <a:rPr lang="en-US" dirty="0" smtClean="0"/>
              <a:t>Audiences vary by</a:t>
            </a:r>
          </a:p>
          <a:p>
            <a:pPr marL="640080" lvl="1" eaLnBrk="1" fontAlgn="auto" hangingPunct="1">
              <a:spcAft>
                <a:spcPts val="0"/>
              </a:spcAft>
              <a:defRPr/>
            </a:pPr>
            <a:r>
              <a:rPr lang="en-US" dirty="0" smtClean="0"/>
              <a:t>Situation and motives, expectations, needs</a:t>
            </a:r>
          </a:p>
          <a:p>
            <a:pPr marL="640080" lvl="1" eaLnBrk="1" fontAlgn="auto" hangingPunct="1">
              <a:spcAft>
                <a:spcPts val="0"/>
              </a:spcAft>
              <a:defRPr/>
            </a:pPr>
            <a:r>
              <a:rPr lang="en-US" dirty="0" smtClean="0"/>
              <a:t>Context and setting</a:t>
            </a:r>
          </a:p>
          <a:p>
            <a:pPr marL="640080" lvl="1" eaLnBrk="1" fontAlgn="auto" hangingPunct="1">
              <a:spcAft>
                <a:spcPts val="0"/>
              </a:spcAft>
              <a:defRPr/>
            </a:pPr>
            <a:r>
              <a:rPr lang="en-US" dirty="0" smtClean="0"/>
              <a:t>Demographics</a:t>
            </a:r>
          </a:p>
          <a:p>
            <a:pPr marL="640080" lvl="1" eaLnBrk="1" fontAlgn="auto" hangingPunct="1">
              <a:spcAft>
                <a:spcPts val="0"/>
              </a:spcAft>
              <a:defRPr/>
            </a:pPr>
            <a:r>
              <a:rPr lang="en-US" dirty="0" smtClean="0"/>
              <a:t>Ideology/psychographics</a:t>
            </a:r>
          </a:p>
          <a:p>
            <a:pPr marL="640080" lvl="1" eaLnBrk="1" fontAlgn="auto" hangingPunct="1">
              <a:spcAft>
                <a:spcPts val="0"/>
              </a:spcAft>
              <a:defRPr/>
            </a:pPr>
            <a:r>
              <a:rPr lang="en-US" dirty="0" smtClean="0"/>
              <a:t>Genre or type of speech/discourse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 balancing act</a:t>
            </a:r>
            <a:endParaRPr lang="en-US" dirty="0"/>
          </a:p>
        </p:txBody>
      </p:sp>
      <p:sp>
        <p:nvSpPr>
          <p:cNvPr id="12291" name="Content Placeholder 2"/>
          <p:cNvSpPr>
            <a:spLocks noGrp="1"/>
          </p:cNvSpPr>
          <p:nvPr>
            <p:ph idx="1"/>
          </p:nvPr>
        </p:nvSpPr>
        <p:spPr/>
        <p:txBody>
          <a:bodyPr/>
          <a:lstStyle/>
          <a:p>
            <a:pPr eaLnBrk="1" hangingPunct="1"/>
            <a:r>
              <a:rPr lang="en-US" altLang="en-US" smtClean="0"/>
              <a:t>Creating effective rhetorical discourse is a tension between finding common elements and appealing to all as one, versus acknowledging audience segments and finding arguments that suit each group</a:t>
            </a:r>
          </a:p>
          <a:p>
            <a:pPr eaLnBrk="1" hangingPunct="1"/>
            <a:r>
              <a:rPr lang="en-US" altLang="en-US" smtClean="0"/>
              <a:t>[Q: What are the pros and cons of each approach? ]</a:t>
            </a:r>
          </a:p>
          <a:p>
            <a:pPr eaLnBrk="1" hangingPunct="1"/>
            <a:endParaRPr lang="en-US" altLang="en-US" smtClean="0"/>
          </a:p>
          <a:p>
            <a:pPr eaLnBrk="1" hangingPunct="1"/>
            <a:r>
              <a:rPr lang="en-US" altLang="en-US" smtClean="0"/>
              <a:t>This also applies to appropriate tone, delivery, choice of words, structure of language (linguistic choices); For example how can gendered pronouns cause negative reactions because of what an audience infers? [Q What are those? How do Keith &amp; Lundberg deal with this issue?]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Ethical choices in language use</a:t>
            </a:r>
            <a:endParaRPr lang="en-US" dirty="0"/>
          </a:p>
        </p:txBody>
      </p:sp>
      <p:sp>
        <p:nvSpPr>
          <p:cNvPr id="13315" name="Content Placeholder 2"/>
          <p:cNvSpPr>
            <a:spLocks noGrp="1"/>
          </p:cNvSpPr>
          <p:nvPr>
            <p:ph idx="1"/>
          </p:nvPr>
        </p:nvSpPr>
        <p:spPr/>
        <p:txBody>
          <a:bodyPr/>
          <a:lstStyle/>
          <a:p>
            <a:pPr eaLnBrk="1" hangingPunct="1"/>
            <a:r>
              <a:rPr lang="en-US" altLang="en-US" dirty="0" smtClean="0"/>
              <a:t>Don't deceive. That can be either lying by </a:t>
            </a:r>
            <a:r>
              <a:rPr lang="en-US" altLang="en-US" i="1" dirty="0" smtClean="0"/>
              <a:t>commission</a:t>
            </a:r>
            <a:r>
              <a:rPr lang="en-US" altLang="en-US" dirty="0" smtClean="0"/>
              <a:t> (you know it's a lie); lying by </a:t>
            </a:r>
            <a:r>
              <a:rPr lang="en-US" altLang="en-US" i="1" dirty="0" smtClean="0"/>
              <a:t>omission</a:t>
            </a:r>
            <a:r>
              <a:rPr lang="en-US" altLang="en-US" dirty="0" smtClean="0"/>
              <a:t> (you leave out some part, e.g. saying 100,000 jobs were created to persuade people that job market is improving [Q: What's left out here</a:t>
            </a:r>
            <a:r>
              <a:rPr lang="en-US" altLang="en-US" dirty="0" smtClean="0"/>
              <a:t>?]); </a:t>
            </a:r>
            <a:r>
              <a:rPr lang="en-US" altLang="en-US" dirty="0" smtClean="0"/>
              <a:t>lying by </a:t>
            </a:r>
            <a:r>
              <a:rPr lang="en-US" altLang="en-US" i="1" dirty="0" smtClean="0"/>
              <a:t>BS</a:t>
            </a:r>
            <a:r>
              <a:rPr lang="en-US" altLang="en-US" dirty="0" smtClean="0"/>
              <a:t> [the book spells this out] (you don't know if it's true or not but you say it anyway)</a:t>
            </a:r>
          </a:p>
          <a:p>
            <a:pPr eaLnBrk="1" hangingPunct="1"/>
            <a:r>
              <a:rPr lang="en-US" altLang="en-US" dirty="0" smtClean="0"/>
              <a:t>Don't leave out possible contrary evidence; arguments must be two-sided</a:t>
            </a:r>
          </a:p>
          <a:p>
            <a:pPr eaLnBrk="1" hangingPunct="1"/>
            <a:r>
              <a:rPr lang="en-US" altLang="en-US" dirty="0" smtClean="0"/>
              <a:t>Be fair and truthful—you owe it to any audience</a:t>
            </a:r>
          </a:p>
          <a:p>
            <a:pPr eaLnBrk="1" hangingPunct="1"/>
            <a:r>
              <a:rPr lang="en-US" altLang="en-US" dirty="0" smtClean="0"/>
              <a:t>You are accountable for your speech act/discourse and the audience it creates; means (e.g. manipulating an audience) don't justify ends to a true rhetorician</a:t>
            </a:r>
          </a:p>
          <a:p>
            <a:pPr eaLnBrk="1" hangingPunct="1"/>
            <a:endParaRPr lang="en-US" alt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Chapter 3 Rhetorical situations</a:t>
            </a:r>
            <a:endParaRPr lang="en-US" dirty="0"/>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defRPr/>
            </a:pPr>
            <a:r>
              <a:rPr lang="en-US" dirty="0" smtClean="0"/>
              <a:t>The rhetorical situation is a result of</a:t>
            </a:r>
          </a:p>
          <a:p>
            <a:pPr marL="640080" lvl="1" eaLnBrk="1" fontAlgn="auto" hangingPunct="1">
              <a:spcAft>
                <a:spcPts val="0"/>
              </a:spcAft>
              <a:defRPr/>
            </a:pPr>
            <a:r>
              <a:rPr lang="en-US" dirty="0" smtClean="0"/>
              <a:t>The context</a:t>
            </a:r>
          </a:p>
          <a:p>
            <a:pPr marL="640080" lvl="1" eaLnBrk="1" fontAlgn="auto" hangingPunct="1">
              <a:spcAft>
                <a:spcPts val="0"/>
              </a:spcAft>
              <a:defRPr/>
            </a:pPr>
            <a:r>
              <a:rPr lang="en-US" dirty="0" smtClean="0"/>
              <a:t>The time</a:t>
            </a:r>
          </a:p>
          <a:p>
            <a:pPr marL="640080" lvl="1" eaLnBrk="1" fontAlgn="auto" hangingPunct="1">
              <a:spcAft>
                <a:spcPts val="0"/>
              </a:spcAft>
              <a:defRPr/>
            </a:pPr>
            <a:r>
              <a:rPr lang="en-US" dirty="0" smtClean="0"/>
              <a:t>The audience</a:t>
            </a:r>
          </a:p>
          <a:p>
            <a:pPr marL="640080" lvl="1" eaLnBrk="1" fontAlgn="auto" hangingPunct="1">
              <a:spcAft>
                <a:spcPts val="0"/>
              </a:spcAft>
              <a:defRPr/>
            </a:pPr>
            <a:r>
              <a:rPr lang="en-US" dirty="0" smtClean="0"/>
              <a:t>The circumstances</a:t>
            </a:r>
            <a:endParaRPr lang="en-US" dirty="0"/>
          </a:p>
          <a:p>
            <a:pPr eaLnBrk="1" fontAlgn="auto" hangingPunct="1">
              <a:spcAft>
                <a:spcPts val="0"/>
              </a:spcAft>
              <a:defRPr/>
            </a:pPr>
            <a:r>
              <a:rPr lang="en-US" dirty="0" smtClean="0"/>
              <a:t>For Aristotle that led to the three types we saw earlier based on their purpose:</a:t>
            </a:r>
          </a:p>
          <a:p>
            <a:pPr marL="640080" lvl="1" eaLnBrk="1" fontAlgn="auto" hangingPunct="1">
              <a:spcAft>
                <a:spcPts val="0"/>
              </a:spcAft>
              <a:defRPr/>
            </a:pPr>
            <a:r>
              <a:rPr lang="en-US" dirty="0" smtClean="0"/>
              <a:t>Forensic (examine the past); epideictic  (in the present); deliberative (in the future)</a:t>
            </a:r>
          </a:p>
          <a:p>
            <a:pPr eaLnBrk="1" fontAlgn="auto" hangingPunct="1">
              <a:spcAft>
                <a:spcPts val="0"/>
              </a:spcAft>
              <a:defRPr/>
            </a:pPr>
            <a:r>
              <a:rPr lang="en-US" dirty="0" smtClean="0"/>
              <a:t>For Cicero that was whether the speech was intended to inform, persuade or entertain [also media theory; as well as surveillance of your environment]</a:t>
            </a:r>
          </a:p>
          <a:p>
            <a:pPr eaLnBrk="1" fontAlgn="auto" hangingPunct="1">
              <a:spcAft>
                <a:spcPts val="0"/>
              </a:spcAft>
              <a:defRPr/>
            </a:pPr>
            <a:r>
              <a:rPr lang="en-US" dirty="0" smtClean="0"/>
              <a:t>[Recall that effects </a:t>
            </a:r>
            <a:r>
              <a:rPr lang="en-US" dirty="0" smtClean="0"/>
              <a:t>also can be classified as cognitive, affective or behavioral]</a:t>
            </a:r>
          </a:p>
          <a:p>
            <a:pPr eaLnBrk="1" fontAlgn="auto" hangingPunct="1">
              <a:spcAft>
                <a:spcPts val="0"/>
              </a:spcAft>
              <a:defRPr/>
            </a:pPr>
            <a:endParaRPr lang="en-US" dirty="0" smtClean="0"/>
          </a:p>
          <a:p>
            <a:pPr eaLnBrk="1" fontAlgn="auto" hangingPunct="1">
              <a:spcAft>
                <a:spcPts val="0"/>
              </a:spcAft>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Sum (?)</a:t>
            </a:r>
            <a:endParaRPr lang="en-US" dirty="0"/>
          </a:p>
        </p:txBody>
      </p:sp>
      <p:sp>
        <p:nvSpPr>
          <p:cNvPr id="16387" name="Content Placeholder 2"/>
          <p:cNvSpPr>
            <a:spLocks noGrp="1"/>
          </p:cNvSpPr>
          <p:nvPr>
            <p:ph idx="1"/>
          </p:nvPr>
        </p:nvSpPr>
        <p:spPr/>
        <p:txBody>
          <a:bodyPr/>
          <a:lstStyle/>
          <a:p>
            <a:pPr eaLnBrk="1" hangingPunct="1"/>
            <a:r>
              <a:rPr lang="en-US" altLang="en-US" smtClean="0"/>
              <a:t>Who is "speaking"</a:t>
            </a:r>
          </a:p>
          <a:p>
            <a:pPr eaLnBrk="1" hangingPunct="1"/>
            <a:r>
              <a:rPr lang="en-US" altLang="en-US" smtClean="0"/>
              <a:t>What is being said</a:t>
            </a:r>
          </a:p>
          <a:p>
            <a:pPr eaLnBrk="1" hangingPunct="1"/>
            <a:r>
              <a:rPr lang="en-US" altLang="en-US" smtClean="0"/>
              <a:t>Who the audience is</a:t>
            </a:r>
          </a:p>
          <a:p>
            <a:pPr eaLnBrk="1" hangingPunct="1"/>
            <a:r>
              <a:rPr lang="en-US" altLang="en-US" smtClean="0"/>
              <a:t>What the context is</a:t>
            </a:r>
          </a:p>
          <a:p>
            <a:pPr eaLnBrk="1" hangingPunct="1"/>
            <a:r>
              <a:rPr lang="en-US" altLang="en-US" smtClean="0"/>
              <a:t>Why the discourse is occurring</a:t>
            </a:r>
          </a:p>
          <a:p>
            <a:pPr eaLnBrk="1" hangingPunct="1"/>
            <a:r>
              <a:rPr lang="en-US" altLang="en-US" smtClean="0"/>
              <a:t>What goals and interests does the speaker have?</a:t>
            </a:r>
          </a:p>
          <a:p>
            <a:pPr eaLnBrk="1" hangingPunct="1"/>
            <a:r>
              <a:rPr lang="en-US" altLang="en-US" smtClean="0"/>
              <a:t>What goals and interest does the audience have?</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38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638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What is rhetoric?</a:t>
            </a:r>
            <a:endParaRPr lang="en-US" dirty="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Variety of meanings</a:t>
            </a:r>
          </a:p>
          <a:p>
            <a:pPr marL="640080" lvl="1" eaLnBrk="1" fontAlgn="auto" hangingPunct="1">
              <a:spcAft>
                <a:spcPts val="0"/>
              </a:spcAft>
              <a:defRPr/>
            </a:pPr>
            <a:r>
              <a:rPr lang="en-US" dirty="0" smtClean="0"/>
              <a:t>Persuasive language (any discourse: need not be speech)</a:t>
            </a:r>
          </a:p>
          <a:p>
            <a:pPr marL="640080" lvl="1" eaLnBrk="1" fontAlgn="auto" hangingPunct="1">
              <a:spcAft>
                <a:spcPts val="0"/>
              </a:spcAft>
              <a:defRPr/>
            </a:pPr>
            <a:r>
              <a:rPr lang="en-US" dirty="0" smtClean="0"/>
              <a:t>Books that study such language</a:t>
            </a:r>
          </a:p>
          <a:p>
            <a:pPr marL="640080" lvl="1" eaLnBrk="1" fontAlgn="auto" hangingPunct="1">
              <a:spcAft>
                <a:spcPts val="0"/>
              </a:spcAft>
              <a:defRPr/>
            </a:pPr>
            <a:r>
              <a:rPr lang="en-US" dirty="0" smtClean="0"/>
              <a:t>A style of speaking</a:t>
            </a:r>
          </a:p>
          <a:p>
            <a:pPr marL="640080" lvl="1" eaLnBrk="1" fontAlgn="auto" hangingPunct="1">
              <a:spcAft>
                <a:spcPts val="0"/>
              </a:spcAft>
              <a:defRPr/>
            </a:pPr>
            <a:r>
              <a:rPr lang="en-US" dirty="0" smtClean="0"/>
              <a:t>Overly pretentious language ("mere rhetoric")</a:t>
            </a:r>
          </a:p>
          <a:p>
            <a:pPr marL="640080" lvl="1" eaLnBrk="1" fontAlgn="auto" hangingPunct="1">
              <a:spcAft>
                <a:spcPts val="0"/>
              </a:spcAft>
              <a:defRPr/>
            </a:pPr>
            <a:r>
              <a:rPr lang="en-US" dirty="0" smtClean="0"/>
              <a:t>Any form of communication</a:t>
            </a:r>
          </a:p>
          <a:p>
            <a:pPr eaLnBrk="1" fontAlgn="auto" hangingPunct="1">
              <a:spcAft>
                <a:spcPts val="0"/>
              </a:spcAft>
              <a:defRPr/>
            </a:pPr>
            <a:r>
              <a:rPr lang="en-US" dirty="0" smtClean="0"/>
              <a:t>Also we know a "rhetorical question" as one that needs no answer</a:t>
            </a:r>
          </a:p>
          <a:p>
            <a:pPr marL="411480" lvl="1" indent="0" eaLnBrk="1" fontAlgn="auto" hangingPunct="1">
              <a:spcAft>
                <a:spcPts val="0"/>
              </a:spcAft>
              <a:buFont typeface="Arial" panose="020B0604020202020204" pitchFamily="34" charset="0"/>
              <a:buNone/>
              <a:defRPr/>
            </a:pPr>
            <a:r>
              <a:rPr lang="en-US" dirty="0" smtClean="0"/>
              <a:t>For us, it's mainly the first definition. Rhetoric is study of how, when and why a discourse is persuasive, causes people to act.</a:t>
            </a:r>
          </a:p>
          <a:p>
            <a:pPr marL="411480" lvl="1" indent="0" eaLnBrk="1" fontAlgn="auto" hangingPunct="1">
              <a:spcAft>
                <a:spcPts val="0"/>
              </a:spcAft>
              <a:buFont typeface="Arial" panose="020B0604020202020204" pitchFamily="34" charset="0"/>
              <a:buNone/>
              <a:defRPr/>
            </a:pPr>
            <a:r>
              <a:rPr lang="en-US" dirty="0" smtClean="0"/>
              <a:t>[For </a:t>
            </a:r>
            <a:r>
              <a:rPr lang="en-US" dirty="0" smtClean="0"/>
              <a:t>some, </a:t>
            </a:r>
            <a:r>
              <a:rPr lang="en-US" dirty="0" smtClean="0"/>
              <a:t>to persuade = get you to do something</a:t>
            </a:r>
          </a:p>
          <a:p>
            <a:pPr marL="411480" lvl="1" indent="0" eaLnBrk="1" fontAlgn="auto" hangingPunct="1">
              <a:spcAft>
                <a:spcPts val="0"/>
              </a:spcAft>
              <a:buFont typeface="Arial" panose="020B0604020202020204" pitchFamily="34" charset="0"/>
              <a:buNone/>
              <a:defRPr/>
            </a:pPr>
            <a:r>
              <a:rPr lang="en-US" dirty="0" smtClean="0"/>
              <a:t>Convince = get you to believe or think something]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History	</a:t>
            </a:r>
            <a:endParaRPr lang="en-US" dirty="0"/>
          </a:p>
        </p:txBody>
      </p:sp>
      <p:sp>
        <p:nvSpPr>
          <p:cNvPr id="4099" name="Content Placeholder 2"/>
          <p:cNvSpPr>
            <a:spLocks noGrp="1"/>
          </p:cNvSpPr>
          <p:nvPr>
            <p:ph idx="1"/>
          </p:nvPr>
        </p:nvSpPr>
        <p:spPr/>
        <p:txBody>
          <a:bodyPr/>
          <a:lstStyle/>
          <a:p>
            <a:pPr eaLnBrk="1" hangingPunct="1"/>
            <a:r>
              <a:rPr lang="en-US" altLang="en-US" smtClean="0"/>
              <a:t>Plato thought rhetoric was dangerous</a:t>
            </a:r>
          </a:p>
          <a:p>
            <a:pPr eaLnBrk="1" hangingPunct="1"/>
            <a:r>
              <a:rPr lang="en-US" altLang="en-US" smtClean="0"/>
              <a:t>Aristotle thought rhetoric was any technique of speech</a:t>
            </a:r>
          </a:p>
          <a:p>
            <a:pPr lvl="1" eaLnBrk="1" hangingPunct="1"/>
            <a:r>
              <a:rPr lang="en-US" altLang="en-US" smtClean="0"/>
              <a:t>It has logic, can be studied</a:t>
            </a:r>
          </a:p>
          <a:p>
            <a:pPr lvl="1" eaLnBrk="1" hangingPunct="1"/>
            <a:r>
              <a:rPr lang="en-US" altLang="en-US" smtClean="0"/>
              <a:t>Logic and persuasion go hand-in-hand</a:t>
            </a:r>
          </a:p>
          <a:p>
            <a:pPr lvl="1" eaLnBrk="1" hangingPunct="1"/>
            <a:r>
              <a:rPr lang="en-US" altLang="en-US" smtClean="0"/>
              <a:t>Types of speech (rhetoric) depend on the goals</a:t>
            </a:r>
          </a:p>
          <a:p>
            <a:pPr lvl="1" eaLnBrk="1" hangingPunct="1"/>
            <a:endParaRPr lang="en-US" altLang="en-US" smtClean="0"/>
          </a:p>
          <a:p>
            <a:pPr eaLnBrk="1" hangingPunct="1"/>
            <a:r>
              <a:rPr lang="en-US" altLang="en-US" smtClean="0"/>
              <a:t>Aristotle's 3 types:</a:t>
            </a:r>
          </a:p>
          <a:p>
            <a:pPr lvl="1" eaLnBrk="1" hangingPunct="1"/>
            <a:r>
              <a:rPr lang="en-US" altLang="en-US" smtClean="0"/>
              <a:t>forensic., e.g. at a trial (examines the past)</a:t>
            </a:r>
          </a:p>
          <a:p>
            <a:pPr lvl="1" eaLnBrk="1" hangingPunct="1"/>
            <a:r>
              <a:rPr lang="en-US" altLang="en-US" smtClean="0"/>
              <a:t>epideictic, e.g. a eulogy (examines the present, how we should feel)</a:t>
            </a:r>
          </a:p>
          <a:p>
            <a:pPr lvl="1" eaLnBrk="1" hangingPunct="1"/>
            <a:r>
              <a:rPr lang="en-US" altLang="en-US" smtClean="0"/>
              <a:t> deliberative, e.g. in the senate (examines the future)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4099">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09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09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09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Some applications today</a:t>
            </a:r>
            <a:endParaRPr lang="en-US" dirty="0"/>
          </a:p>
        </p:txBody>
      </p:sp>
      <p:sp>
        <p:nvSpPr>
          <p:cNvPr id="5123" name="Content Placeholder 2"/>
          <p:cNvSpPr>
            <a:spLocks noGrp="1"/>
          </p:cNvSpPr>
          <p:nvPr>
            <p:ph idx="1"/>
          </p:nvPr>
        </p:nvSpPr>
        <p:spPr/>
        <p:txBody>
          <a:bodyPr/>
          <a:lstStyle/>
          <a:p>
            <a:pPr eaLnBrk="1" hangingPunct="1"/>
            <a:r>
              <a:rPr lang="en-US" altLang="en-US" smtClean="0"/>
              <a:t>Identity and power: certain discourses of identity (ways of representing yourself) can be persuasive, while others can be discriminatory</a:t>
            </a:r>
          </a:p>
          <a:p>
            <a:pPr eaLnBrk="1" hangingPunct="1"/>
            <a:r>
              <a:rPr lang="en-US" altLang="en-US" smtClean="0"/>
              <a:t>Visual and material symbols: discourse can also be visual, symbolic and therefore symbols can have persuasive power Q: What are some key persuasive, rhetorical symbols?</a:t>
            </a:r>
          </a:p>
          <a:p>
            <a:pPr eaLnBrk="1" hangingPunct="1"/>
            <a:r>
              <a:rPr lang="en-US" altLang="en-US" smtClean="0"/>
              <a:t>Persuasive (rhetorical) speech is key to how using communication can shape democracy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The Audience (chapter 2)</a:t>
            </a:r>
            <a:endParaRPr lang="en-US" dirty="0"/>
          </a:p>
        </p:txBody>
      </p:sp>
      <p:sp>
        <p:nvSpPr>
          <p:cNvPr id="6147" name="Content Placeholder 2"/>
          <p:cNvSpPr>
            <a:spLocks noGrp="1"/>
          </p:cNvSpPr>
          <p:nvPr>
            <p:ph idx="1"/>
          </p:nvPr>
        </p:nvSpPr>
        <p:spPr/>
        <p:txBody>
          <a:bodyPr/>
          <a:lstStyle/>
          <a:p>
            <a:pPr eaLnBrk="1" hangingPunct="1"/>
            <a:r>
              <a:rPr lang="en-US" altLang="en-US" smtClean="0"/>
              <a:t>Key move in rhetoric versus just transmitting information is to examine the audience (or the public). Who is in it? What situation do they find themselves in? How does timing affect the effectiveness of a message?</a:t>
            </a:r>
          </a:p>
          <a:p>
            <a:pPr eaLnBrk="1" hangingPunct="1"/>
            <a:r>
              <a:rPr lang="en-US" altLang="en-US" smtClean="0"/>
              <a:t>Said another way, a speaker needs to</a:t>
            </a:r>
          </a:p>
          <a:p>
            <a:pPr lvl="1" eaLnBrk="1" hangingPunct="1"/>
            <a:r>
              <a:rPr lang="en-US" altLang="en-US" smtClean="0"/>
              <a:t>Say the right thing</a:t>
            </a:r>
          </a:p>
          <a:p>
            <a:pPr lvl="1" eaLnBrk="1" hangingPunct="1"/>
            <a:r>
              <a:rPr lang="en-US" altLang="en-US" smtClean="0"/>
              <a:t>To the right people</a:t>
            </a:r>
          </a:p>
          <a:p>
            <a:pPr lvl="1" eaLnBrk="1" hangingPunct="1"/>
            <a:r>
              <a:rPr lang="en-US" altLang="en-US" smtClean="0"/>
              <a:t>In the right situation</a:t>
            </a:r>
          </a:p>
          <a:p>
            <a:pPr lvl="1" eaLnBrk="1" hangingPunct="1"/>
            <a:r>
              <a:rPr lang="en-US" altLang="en-US" smtClean="0"/>
              <a:t>At the right time</a:t>
            </a:r>
          </a:p>
          <a:p>
            <a:pPr lvl="1" eaLnBrk="1" hangingPunct="1"/>
            <a:r>
              <a:rPr lang="en-US" altLang="en-US" smtClean="0"/>
              <a:t>With the right ethical conditions</a:t>
            </a:r>
          </a:p>
          <a:p>
            <a:pPr eaLnBrk="1" hangingPunct="1"/>
            <a:endParaRPr lang="en-US" altLang="en-US" smtClean="0"/>
          </a:p>
          <a:p>
            <a:pPr eaLnBrk="1" hangingPunct="1"/>
            <a:r>
              <a:rPr lang="en-US" altLang="en-US" smtClean="0"/>
              <a:t>Communication theory models the basic process thus: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4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Communication model</a:t>
            </a:r>
            <a:endParaRPr lang="en-US" dirty="0"/>
          </a:p>
        </p:txBody>
      </p:sp>
      <p:pic>
        <p:nvPicPr>
          <p:cNvPr id="7171"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838200" y="2362200"/>
            <a:ext cx="7396163" cy="31242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2" name="TextBox 3"/>
          <p:cNvSpPr txBox="1">
            <a:spLocks noChangeArrowheads="1"/>
          </p:cNvSpPr>
          <p:nvPr/>
        </p:nvSpPr>
        <p:spPr bwMode="auto">
          <a:xfrm>
            <a:off x="4800600" y="4711700"/>
            <a:ext cx="1371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defRPr>
            </a:lvl2pPr>
            <a:lvl3pPr marL="1143000" indent="-228600">
              <a:spcBef>
                <a:spcPct val="20000"/>
              </a:spcBef>
              <a:buClr>
                <a:srgbClr val="D2CB6C"/>
              </a:buClr>
              <a:buFont typeface="Arial" panose="020B0604020202020204" pitchFamily="34" charset="0"/>
              <a:buChar char="•"/>
              <a:defRPr>
                <a:solidFill>
                  <a:schemeClr val="tx1"/>
                </a:solidFill>
                <a:latin typeface="Calibri" panose="020F0502020204030204" pitchFamily="34" charset="0"/>
              </a:defRPr>
            </a:lvl3pPr>
            <a:lvl4pPr marL="1600200" indent="-228600">
              <a:spcBef>
                <a:spcPct val="20000"/>
              </a:spcBef>
              <a:buClr>
                <a:srgbClr val="95A39D"/>
              </a:buClr>
              <a:buFont typeface="Arial" panose="020B0604020202020204" pitchFamily="34" charset="0"/>
              <a:buChar char="•"/>
              <a:defRPr sz="1600">
                <a:solidFill>
                  <a:schemeClr val="tx1"/>
                </a:solidFill>
                <a:latin typeface="Calibri" panose="020F0502020204030204" pitchFamily="34" charset="0"/>
              </a:defRPr>
            </a:lvl4pPr>
            <a:lvl5pPr marL="2057400" indent="-228600">
              <a:spcBef>
                <a:spcPct val="20000"/>
              </a:spcBef>
              <a:buClr>
                <a:srgbClr val="C89F5D"/>
              </a:buClr>
              <a:buFont typeface="Arial" panose="020B0604020202020204" pitchFamily="34" charset="0"/>
              <a:buChar char="•"/>
              <a:defRPr sz="1400">
                <a:solidFill>
                  <a:schemeClr val="tx1"/>
                </a:solidFill>
                <a:latin typeface="Calibri" panose="020F0502020204030204" pitchFamily="34" charset="0"/>
              </a:defRPr>
            </a:lvl5pPr>
            <a:lvl6pPr marL="25146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6pPr>
            <a:lvl7pPr marL="29718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7pPr>
            <a:lvl8pPr marL="34290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8pPr>
            <a:lvl9pPr marL="3886200" indent="-228600" eaLnBrk="0" fontAlgn="base" hangingPunct="0">
              <a:spcBef>
                <a:spcPct val="20000"/>
              </a:spcBef>
              <a:spcAft>
                <a:spcPct val="0"/>
              </a:spcAft>
              <a:buClr>
                <a:srgbClr val="C89F5D"/>
              </a:buClr>
              <a:buFont typeface="Arial" panose="020B0604020202020204" pitchFamily="34" charset="0"/>
              <a:buChar char="•"/>
              <a:defRPr sz="1400">
                <a:solidFill>
                  <a:schemeClr val="tx1"/>
                </a:solidFill>
                <a:latin typeface="Calibri" panose="020F0502020204030204" pitchFamily="34" charset="0"/>
              </a:defRPr>
            </a:lvl9pPr>
          </a:lstStyle>
          <a:p>
            <a:pPr eaLnBrk="1" hangingPunct="1">
              <a:spcBef>
                <a:spcPct val="0"/>
              </a:spcBef>
              <a:buClrTx/>
              <a:buFontTx/>
              <a:buNone/>
            </a:pPr>
            <a:r>
              <a:rPr lang="en-US" altLang="en-US" sz="1600">
                <a:latin typeface="Times New Roman" panose="02020603050405020304" pitchFamily="18" charset="0"/>
                <a:cs typeface="Times New Roman" panose="02020603050405020304" pitchFamily="18" charset="0"/>
              </a:rPr>
              <a:t>or Medium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US"/>
          </a:p>
        </p:txBody>
      </p:sp>
      <p:sp>
        <p:nvSpPr>
          <p:cNvPr id="8195" name="Content Placeholder 2"/>
          <p:cNvSpPr>
            <a:spLocks noGrp="1"/>
          </p:cNvSpPr>
          <p:nvPr>
            <p:ph idx="1"/>
          </p:nvPr>
        </p:nvSpPr>
        <p:spPr/>
        <p:txBody>
          <a:bodyPr/>
          <a:lstStyle/>
          <a:p>
            <a:pPr eaLnBrk="1" hangingPunct="1"/>
            <a:r>
              <a:rPr lang="en-US" altLang="en-US" smtClean="0"/>
              <a:t>Computers can communicate—send a signal to a receiver, and there can be feedback, but rhetoric requires understanding of the audience and how it is persuaded. That takes (rhetorical) skill.</a:t>
            </a:r>
          </a:p>
          <a:p>
            <a:pPr eaLnBrk="1" hangingPunct="1"/>
            <a:endParaRPr lang="en-US" altLang="en-US" smtClean="0"/>
          </a:p>
          <a:p>
            <a:pPr eaLnBrk="1" hangingPunct="1"/>
            <a:r>
              <a:rPr lang="en-US" altLang="en-US" smtClean="0"/>
              <a:t>Aristotle recognized that audiences are not "helpless dupes" and there is no universal formula for persuasion</a:t>
            </a:r>
          </a:p>
          <a:p>
            <a:pPr eaLnBrk="1" hangingPunct="1"/>
            <a:r>
              <a:rPr lang="en-US" altLang="en-US" smtClean="0"/>
              <a:t>[20-th century studies e.g. by Adorno of propaganda failed to find a 'magic bullet" or hypodermic needle"; Q: What probably inspired these studies?]</a:t>
            </a:r>
          </a:p>
          <a:p>
            <a:pPr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Audiences are made, not found</a:t>
            </a:r>
            <a:endParaRPr lang="en-US" dirty="0"/>
          </a:p>
        </p:txBody>
      </p:sp>
      <p:sp>
        <p:nvSpPr>
          <p:cNvPr id="9219" name="Content Placeholder 2"/>
          <p:cNvSpPr>
            <a:spLocks noGrp="1"/>
          </p:cNvSpPr>
          <p:nvPr>
            <p:ph idx="1"/>
          </p:nvPr>
        </p:nvSpPr>
        <p:spPr/>
        <p:txBody>
          <a:bodyPr/>
          <a:lstStyle/>
          <a:p>
            <a:pPr eaLnBrk="1" hangingPunct="1"/>
            <a:r>
              <a:rPr lang="en-US" altLang="en-US" smtClean="0"/>
              <a:t>This is a key stance for rhetoricians. Obviously an audience brings characteristics to the discourse situation, but speaker can compose or evoke certain feelings and reactions</a:t>
            </a:r>
          </a:p>
          <a:p>
            <a:pPr eaLnBrk="1" hangingPunct="1"/>
            <a:r>
              <a:rPr lang="en-US" altLang="en-US" smtClean="0"/>
              <a:t>Part of that comes from the speaker's image or persona; rhetoric calls it the speaker's ethos (more to come); think of it like their reputation, which </a:t>
            </a:r>
            <a:r>
              <a:rPr lang="en-US" altLang="en-US" i="1" smtClean="0"/>
              <a:t>might</a:t>
            </a:r>
            <a:r>
              <a:rPr lang="en-US" altLang="en-US" smtClean="0"/>
              <a:t> include that they seem to be ethical and trustworthy</a:t>
            </a:r>
          </a:p>
          <a:p>
            <a:pPr eaLnBrk="1" hangingPunct="1"/>
            <a:r>
              <a:rPr lang="en-US" altLang="en-US" smtClean="0"/>
              <a:t>The other part comes from how the speaker addresses the audience; how does she ask the audience to see themselves [e.g. as parents vs. taxpayers at a PTA meeting]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Publics</a:t>
            </a:r>
            <a:endParaRPr lang="en-US" dirty="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en-US" dirty="0" smtClean="0"/>
              <a:t>As rhetorical situations or forms of address get more public (mediated) speakers need to know if there are certain commonalities among that public audience—usually there are; that might be a national identity, a fan group for music or movies</a:t>
            </a:r>
          </a:p>
          <a:p>
            <a:pPr marL="571500" indent="-457200" eaLnBrk="1" fontAlgn="auto" hangingPunct="1">
              <a:spcAft>
                <a:spcPts val="0"/>
              </a:spcAft>
              <a:buFont typeface="+mj-lt"/>
              <a:buAutoNum type="arabicPeriod"/>
              <a:defRPr/>
            </a:pPr>
            <a:r>
              <a:rPr lang="en-US" dirty="0" smtClean="0"/>
              <a:t>There is a public sphere [</a:t>
            </a:r>
            <a:r>
              <a:rPr lang="en-US" dirty="0" err="1" smtClean="0"/>
              <a:t>Jurgen</a:t>
            </a:r>
            <a:r>
              <a:rPr lang="en-US" dirty="0" smtClean="0"/>
              <a:t> </a:t>
            </a:r>
            <a:r>
              <a:rPr lang="en-US" dirty="0" err="1" smtClean="0"/>
              <a:t>Habermas</a:t>
            </a:r>
            <a:r>
              <a:rPr lang="en-US" dirty="0" smtClean="0"/>
              <a:t>] where ideas are exchanged and debated; this can include media</a:t>
            </a:r>
          </a:p>
          <a:p>
            <a:pPr marL="571500" indent="-457200" eaLnBrk="1" fontAlgn="auto" hangingPunct="1">
              <a:spcAft>
                <a:spcPts val="0"/>
              </a:spcAft>
              <a:buFont typeface="+mj-lt"/>
              <a:buAutoNum type="arabicPeriod"/>
              <a:defRPr/>
            </a:pPr>
            <a:r>
              <a:rPr lang="en-US" dirty="0" smtClean="0"/>
              <a:t>Rhetoric can have indirect effects because discourse in the public sphere, if framed </a:t>
            </a:r>
            <a:r>
              <a:rPr lang="en-US" dirty="0" smtClean="0"/>
              <a:t>publically, </a:t>
            </a:r>
            <a:r>
              <a:rPr lang="en-US" dirty="0" smtClean="0"/>
              <a:t>includes possible effects on others</a:t>
            </a:r>
          </a:p>
          <a:p>
            <a:pPr marL="571500" indent="-457200" eaLnBrk="1" fontAlgn="auto" hangingPunct="1">
              <a:spcAft>
                <a:spcPts val="0"/>
              </a:spcAft>
              <a:buFont typeface="+mj-lt"/>
              <a:buAutoNum type="arabicPeriod"/>
              <a:defRPr/>
            </a:pPr>
            <a:r>
              <a:rPr lang="en-US" dirty="0" smtClean="0"/>
              <a:t>It can be hard to know which messages address us—are they meant to be public or private?</a:t>
            </a:r>
          </a:p>
          <a:p>
            <a:pPr marL="114300" indent="0" eaLnBrk="1" fontAlgn="auto" hangingPunct="1">
              <a:spcAft>
                <a:spcPts val="0"/>
              </a:spcAft>
              <a:buFont typeface="Arial" panose="020B0604020202020204" pitchFamily="34" charset="0"/>
              <a:buNone/>
              <a:defRPr/>
            </a:pPr>
            <a:r>
              <a:rPr lang="en-US" b="1" dirty="0" smtClean="0"/>
              <a:t>How, why, when, for whom is a text/discourse persuasive?</a:t>
            </a:r>
          </a:p>
          <a:p>
            <a:pPr marL="571500" indent="-457200" eaLnBrk="1" fontAlgn="auto" hangingPunct="1">
              <a:spcAft>
                <a:spcPts val="0"/>
              </a:spcAft>
              <a:buFont typeface="+mj-lt"/>
              <a:buAutoNum type="arabicPeriod"/>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130</TotalTime>
  <Words>1081</Words>
  <Application>Microsoft Office PowerPoint</Application>
  <PresentationFormat>On-screen Show (4:3)</PresentationFormat>
  <Paragraphs>94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Arial</vt:lpstr>
      <vt:lpstr>Cambria</vt:lpstr>
      <vt:lpstr>Times New Roman</vt:lpstr>
      <vt:lpstr>Adjacency</vt:lpstr>
      <vt:lpstr>Rhetorical Theory</vt:lpstr>
      <vt:lpstr>What is rhetoric?</vt:lpstr>
      <vt:lpstr>History </vt:lpstr>
      <vt:lpstr>Some applications today</vt:lpstr>
      <vt:lpstr>The Audience (chapter 2)</vt:lpstr>
      <vt:lpstr>Communication model</vt:lpstr>
      <vt:lpstr>PowerPoint Presentation</vt:lpstr>
      <vt:lpstr>Audiences are made, not found</vt:lpstr>
      <vt:lpstr>Publics</vt:lpstr>
      <vt:lpstr>Need to adapt to audiences</vt:lpstr>
      <vt:lpstr>A balancing act</vt:lpstr>
      <vt:lpstr>Ethical choices in language use</vt:lpstr>
      <vt:lpstr>Chapter 3 Rhetorical situations</vt:lpstr>
      <vt:lpstr>Sum (?)</vt:lpstr>
    </vt:vector>
  </TitlesOfParts>
  <Company>La Salle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Beatty</dc:creator>
  <cp:lastModifiedBy>John Beatty</cp:lastModifiedBy>
  <cp:revision>21</cp:revision>
  <dcterms:created xsi:type="dcterms:W3CDTF">2012-01-26T20:57:28Z</dcterms:created>
  <dcterms:modified xsi:type="dcterms:W3CDTF">2017-01-30T16:17:59Z</dcterms:modified>
</cp:coreProperties>
</file>