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AB3E5906-13CE-4D17-B8E7-C4BC90CE43FC}" type="datetimeFigureOut">
              <a:rPr lang="en-US"/>
              <a:pPr>
                <a:defRPr/>
              </a:pPr>
              <a:t>9/12/18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B667B1A-F7AD-4DC9-AC55-91C253158A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0626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E43DF-A6A2-4326-AA48-598F9BC30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87055-9CEB-47A4-8ED7-95250EACCC10}" type="datetimeFigureOut">
              <a:rPr lang="en-US"/>
              <a:pPr>
                <a:defRPr/>
              </a:pPr>
              <a:t>9/12/18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88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3678E-230E-4096-8E51-C11804D362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62B70-310D-4AFA-83FD-6EA4556F2309}" type="datetimeFigureOut">
              <a:rPr lang="en-US"/>
              <a:pPr>
                <a:defRPr/>
              </a:pPr>
              <a:t>9/12/18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6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41DA3-CB05-4FE4-97D9-C1317101D2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43054-1979-4835-9CBE-69A100B8E904}" type="datetimeFigureOut">
              <a:rPr lang="en-US"/>
              <a:pPr>
                <a:defRPr/>
              </a:pPr>
              <a:t>9/12/18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6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68604-1BEC-4675-A6DD-9996768FD9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06132-6A0A-48C3-8CDA-78E6A85D1315}" type="datetimeFigureOut">
              <a:rPr lang="en-US"/>
              <a:pPr>
                <a:defRPr/>
              </a:pPr>
              <a:t>9/12/18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1EE70-DB82-420F-944A-0D64BB251F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47517-6B55-4C1B-9556-F33C9787AC92}" type="datetimeFigureOut">
              <a:rPr lang="en-US"/>
              <a:pPr>
                <a:defRPr/>
              </a:pPr>
              <a:t>9/12/18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67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32BE9-AC81-45E3-B45B-8983E3D9D1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979C6-D115-4B81-81A1-B2BC257EDA81}" type="datetimeFigureOut">
              <a:rPr lang="en-US"/>
              <a:pPr>
                <a:defRPr/>
              </a:pPr>
              <a:t>9/12/18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79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14AE0-CBD4-4373-AF64-BA28C79E76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24332-1D2B-40C0-9820-9F683B2ABFEE}" type="datetimeFigureOut">
              <a:rPr lang="en-US"/>
              <a:pPr>
                <a:defRPr/>
              </a:pPr>
              <a:t>9/12/18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4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219F2-3B05-4311-9FBF-ED67D84290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FB528-DDEE-4BF0-B7AC-99864270C5E0}" type="datetimeFigureOut">
              <a:rPr lang="en-US"/>
              <a:pPr>
                <a:defRPr/>
              </a:pPr>
              <a:t>9/12/18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2DD0C-3906-4DD3-9E60-604AA1235B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BDBC4-51B2-4118-AADA-D5C2A8EADF6C}" type="datetimeFigureOut">
              <a:rPr lang="en-US"/>
              <a:pPr>
                <a:defRPr/>
              </a:pPr>
              <a:t>9/12/18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21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5213B-C9E4-47ED-B1ED-B49ECF1D3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943AD-BB91-4227-AE4B-1C03494803C8}" type="datetimeFigureOut">
              <a:rPr lang="en-US"/>
              <a:pPr>
                <a:defRPr/>
              </a:pPr>
              <a:t>9/12/18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63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E7556-DDC3-4830-90D2-FD3FDB6B85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3B04-AAF7-4B80-80C4-CAAA9CBB3BF2}" type="datetimeFigureOut">
              <a:rPr lang="en-US"/>
              <a:pPr>
                <a:defRPr/>
              </a:pPr>
              <a:t>9/12/18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07503AD-1BAA-453C-9D33-7A4286C698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4A7033-3428-4E71-AF9D-C5597E1CDD42}" type="datetimeFigureOut">
              <a:rPr lang="en-US"/>
              <a:pPr>
                <a:defRPr/>
              </a:pPr>
              <a:t>9/12/18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Rhetorical Theory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Notes from Keith &amp; Lundberg </a:t>
            </a:r>
            <a:r>
              <a:rPr lang="en-US"/>
              <a:t>part II </a:t>
            </a:r>
            <a:r>
              <a:rPr lang="en-US" dirty="0"/>
              <a:t>(chapters 4, 6)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Fallacies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Fallacy = an error in logic or reasoning; can damage your ethos</a:t>
            </a:r>
          </a:p>
          <a:p>
            <a:r>
              <a:rPr lang="en-US" altLang="en-US" dirty="0"/>
              <a:t>Non sequitur = </a:t>
            </a:r>
          </a:p>
          <a:p>
            <a:r>
              <a:rPr lang="en-US" altLang="en-US" dirty="0"/>
              <a:t>Not in sequence, doesn’t follow;  “It’s a nice day so vote for me”</a:t>
            </a:r>
          </a:p>
          <a:p>
            <a:r>
              <a:rPr lang="en-US" altLang="en-US" dirty="0"/>
              <a:t>Ad </a:t>
            </a:r>
            <a:r>
              <a:rPr lang="en-US" altLang="en-US" dirty="0" err="1"/>
              <a:t>hominen</a:t>
            </a:r>
            <a:r>
              <a:rPr lang="en-US" altLang="en-US" dirty="0"/>
              <a:t> (Homo sapiens= person) attack the person and say their ideas are wrong: “The Occupy people are a bunch of crazy radicals so don’t listen to them”</a:t>
            </a:r>
          </a:p>
          <a:p>
            <a:r>
              <a:rPr lang="en-US" altLang="en-US" dirty="0"/>
              <a:t>Ad </a:t>
            </a:r>
            <a:r>
              <a:rPr lang="en-US" altLang="en-US" dirty="0" err="1"/>
              <a:t>populum</a:t>
            </a:r>
            <a:r>
              <a:rPr lang="en-US" altLang="en-US" dirty="0"/>
              <a:t> (populace=people, popular) everyone believes it so it must be true</a:t>
            </a:r>
          </a:p>
          <a:p>
            <a:r>
              <a:rPr lang="en-US" altLang="en-US" dirty="0"/>
              <a:t>Appeal to authority: someone has a Ph.D. (high ethos) but it’s in a different subject than they are discussing  </a:t>
            </a:r>
          </a:p>
          <a:p>
            <a:r>
              <a:rPr lang="en-US" altLang="en-US" dirty="0"/>
              <a:t>Appeal to ignorance: there’s no proof against it so it must be true (UFOs, aliens)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Fallacies (cont.)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Guilt by association, or stereotyping: Democrats believe this so we Republicans should be against it</a:t>
            </a:r>
          </a:p>
          <a:p>
            <a:r>
              <a:rPr lang="en-US" altLang="en-US"/>
              <a:t>Post hoc ergo propter hoc = faulty cause and effect; If A then B, B was caused by A—again why might this be wrong? (also faulty is to say correlation = causation where A goes up/down and B also goes up/down)</a:t>
            </a:r>
          </a:p>
          <a:p>
            <a:r>
              <a:rPr lang="en-US" altLang="en-US"/>
              <a:t>Because we have no proof of the connection—how was it caused; and because some other factor C might have caused B, or have caused both A and B to go up; or with correlation B might have caused A</a:t>
            </a:r>
          </a:p>
          <a:p>
            <a:r>
              <a:rPr lang="en-US" altLang="en-US"/>
              <a:t>Classic example: Length of women’s dresses correlates with price of coffee in Brazil; can we see any cause and effect 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Fallacies (cont.)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Red herring—take the argument off-topic</a:t>
            </a:r>
          </a:p>
          <a:p>
            <a:r>
              <a:rPr lang="en-US" altLang="en-US" dirty="0"/>
              <a:t>Slippery slope: we know that A can lead to B and B to C and C to D, so if A happens, D will follow; what’s wrong?</a:t>
            </a:r>
          </a:p>
          <a:p>
            <a:r>
              <a:rPr lang="en-US" altLang="en-US" dirty="0"/>
              <a:t>One of these might break the chain: most gum chewers later drink alcohol, alcohol drinkers are more likely to take drugs, therefore chewing gum leads to drugs</a:t>
            </a:r>
          </a:p>
          <a:p>
            <a:endParaRPr lang="en-US" altLang="en-US" dirty="0"/>
          </a:p>
          <a:p>
            <a:r>
              <a:rPr lang="en-US" altLang="en-US" dirty="0"/>
              <a:t>[Section on Kenneth Burke is interesting, important to know who he was; main ideas]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Style (chapter 6)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Figures of speech make your rhetoric more persuasive</a:t>
            </a:r>
          </a:p>
          <a:p>
            <a:pPr lvl="1"/>
            <a:r>
              <a:rPr lang="en-US" altLang="en-US" dirty="0"/>
              <a:t>Antitheses-contrast the first statement with the second: One small step for a [note] man, one giant leap for mankind [also sort of a parallelism]</a:t>
            </a:r>
          </a:p>
          <a:p>
            <a:r>
              <a:rPr lang="en-US" altLang="en-US" dirty="0"/>
              <a:t>Repetition of</a:t>
            </a:r>
          </a:p>
          <a:p>
            <a:pPr lvl="1"/>
            <a:r>
              <a:rPr lang="en-US" altLang="en-US" dirty="0"/>
              <a:t>Sounds</a:t>
            </a:r>
          </a:p>
          <a:p>
            <a:pPr lvl="2"/>
            <a:r>
              <a:rPr lang="en-US" altLang="en-US" dirty="0"/>
              <a:t>Alliteration (she sells sea shells …)</a:t>
            </a:r>
          </a:p>
          <a:p>
            <a:pPr lvl="2"/>
            <a:r>
              <a:rPr lang="en-US" altLang="en-US" dirty="0"/>
              <a:t>internal rhyme (If the glove don’t fit …)</a:t>
            </a:r>
          </a:p>
          <a:p>
            <a:pPr lvl="1"/>
            <a:r>
              <a:rPr lang="en-US" altLang="en-US" dirty="0"/>
              <a:t>Words or phrases: often at the same point of a sentence: We will fight in the fields, we will fight in the trenches</a:t>
            </a:r>
          </a:p>
          <a:p>
            <a:r>
              <a:rPr lang="en-US" altLang="en-US" dirty="0" err="1"/>
              <a:t>Klimax</a:t>
            </a:r>
            <a:r>
              <a:rPr lang="en-US" altLang="en-US" dirty="0"/>
              <a:t>:  a layering of ideas: not today, not tomorrow, not in my lifetime, your lifetime</a:t>
            </a:r>
          </a:p>
          <a:p>
            <a:r>
              <a:rPr lang="en-US" altLang="en-US" dirty="0"/>
              <a:t>Also look for ones in classic quotations: I came, I saw, I conquered; Give a man a fish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Tropes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4800600"/>
          </a:xfrm>
        </p:spPr>
        <p:txBody>
          <a:bodyPr/>
          <a:lstStyle/>
          <a:p>
            <a:r>
              <a:rPr lang="en-US" altLang="en-US" sz="2000" dirty="0"/>
              <a:t>Use substitute words or phrases: more colorful, complex, elegant, artistic way of expressing something: surf the Net [and, a Web page is not really a page]</a:t>
            </a:r>
          </a:p>
          <a:p>
            <a:r>
              <a:rPr lang="en-US" altLang="en-US" sz="2000" i="1" dirty="0"/>
              <a:t>Metonymy</a:t>
            </a:r>
            <a:r>
              <a:rPr lang="en-US" altLang="en-US" sz="2000" dirty="0"/>
              <a:t>: old word still holds meaning: the press still means the news media to us; we the people</a:t>
            </a:r>
          </a:p>
          <a:p>
            <a:r>
              <a:rPr lang="en-US" altLang="en-US" sz="2000" i="1" dirty="0"/>
              <a:t>Synecdoche</a:t>
            </a:r>
            <a:r>
              <a:rPr lang="en-US" altLang="en-US" sz="2000" dirty="0"/>
              <a:t>: represent something by a part: “On Broadway  production” means major theater in NYC, but they’re not all on Broadway; also the White House is not just one person ("the White house announced today")</a:t>
            </a:r>
          </a:p>
          <a:p>
            <a:r>
              <a:rPr lang="en-US" altLang="en-US" sz="2000" i="1" dirty="0"/>
              <a:t>Metaphor</a:t>
            </a:r>
            <a:r>
              <a:rPr lang="en-US" altLang="en-US" sz="2000" dirty="0"/>
              <a:t>:  The defense was a brick wall (All the world’s a stage); recall simile, actually a type of analogy, uses “like” or “as”: He was as big as a house</a:t>
            </a:r>
          </a:p>
          <a:p>
            <a:r>
              <a:rPr lang="en-US" altLang="en-US" sz="2000" dirty="0"/>
              <a:t>Burke and others see these tropes as key to why rhetoric works (they are playful, clever, inventive, seductive?)</a:t>
            </a:r>
          </a:p>
          <a:p>
            <a:r>
              <a:rPr lang="en-US" altLang="en-US" dirty="0"/>
              <a:t>Identity tropes: (We the people) also are 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Argument and persuasion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Rhetoric = positive techniques, not “tricks”</a:t>
            </a:r>
          </a:p>
          <a:p>
            <a:pPr eaLnBrk="1" hangingPunct="1"/>
            <a:r>
              <a:rPr lang="en-US" altLang="en-US"/>
              <a:t>Outside of force or threats, you need persuasive arguments to get people to think , feel or do something (cognitive-affective-behavioral effects)</a:t>
            </a:r>
          </a:p>
          <a:p>
            <a:pPr eaLnBrk="1" hangingPunct="1"/>
            <a:r>
              <a:rPr lang="en-US" altLang="en-US"/>
              <a:t>Speaker = audience—they will make their own decisions, using their standards; speaker is no better than audience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Proofs (ways to persuade)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Aristotle coined logos (speech-based), ethos (sender-based), pathos (receiver-based)</a:t>
            </a:r>
          </a:p>
          <a:p>
            <a:pPr eaLnBrk="1" hangingPunct="1"/>
            <a:r>
              <a:rPr lang="en-US" altLang="en-US" sz="3200" b="1"/>
              <a:t>Logos</a:t>
            </a:r>
            <a:r>
              <a:rPr lang="en-US" altLang="en-US"/>
              <a:t>: same root as </a:t>
            </a:r>
          </a:p>
          <a:p>
            <a:pPr eaLnBrk="1" hangingPunct="1"/>
            <a:r>
              <a:rPr lang="en-US" altLang="en-US"/>
              <a:t>“logical” ; this initially meant that the speech persuaded through a series of logical steps [it can also mean that the speech has logic because it is supported by good evidence, which means truthful facts, data]</a:t>
            </a:r>
          </a:p>
          <a:p>
            <a:pPr eaLnBrk="1" hangingPunct="1"/>
            <a:r>
              <a:rPr lang="en-US" altLang="en-US"/>
              <a:t>Steps can be a </a:t>
            </a:r>
            <a:r>
              <a:rPr lang="en-US" altLang="en-US" i="1"/>
              <a:t>syllogism</a:t>
            </a:r>
            <a:r>
              <a:rPr lang="en-US" altLang="en-US"/>
              <a:t>: 2 premises lead to a conclusion</a:t>
            </a:r>
          </a:p>
          <a:p>
            <a:pPr lvl="1" eaLnBrk="1" hangingPunct="1"/>
            <a:r>
              <a:rPr lang="en-US" altLang="en-US"/>
              <a:t>Aristotle is a man</a:t>
            </a:r>
          </a:p>
          <a:p>
            <a:pPr lvl="1" eaLnBrk="1" hangingPunct="1"/>
            <a:r>
              <a:rPr lang="en-US" altLang="en-US"/>
              <a:t>All men are mortal</a:t>
            </a:r>
          </a:p>
          <a:p>
            <a:pPr lvl="1" eaLnBrk="1" hangingPunct="1"/>
            <a:r>
              <a:rPr lang="en-US" altLang="en-US"/>
              <a:t>Therefore Aristotle is mortal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/>
              <a:t>Or an </a:t>
            </a:r>
            <a:r>
              <a:rPr lang="en-US" i="1" dirty="0"/>
              <a:t>enthymeme</a:t>
            </a:r>
            <a:r>
              <a:rPr lang="en-US" dirty="0"/>
              <a:t>, which leaves out the second step because it assumes the audience knows it: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/>
              <a:t>Aristotle is a man therefore he is mortal</a:t>
            </a:r>
          </a:p>
          <a:p>
            <a:pPr marL="114300" indent="0" eaLnBrk="1" hangingPunct="1">
              <a:buFont typeface="Arial" charset="0"/>
              <a:buNone/>
              <a:defRPr/>
            </a:pPr>
            <a:r>
              <a:rPr lang="en-US" dirty="0"/>
              <a:t>We use this reasoning when we say Where there’s smoke there’s fire (smoke is a sign of fire); Drugs cause poor grades [what are counter-arguments to that—what’s missing or assumed?]; Fixing a car is like cooking—you need the right ingredients and the right recipe (analogy; again how could you argue with this?)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Or just use some </a:t>
            </a:r>
            <a:r>
              <a:rPr lang="en-US" altLang="en-US" i="1" dirty="0"/>
              <a:t>examples</a:t>
            </a:r>
            <a:r>
              <a:rPr lang="en-US" altLang="en-US" dirty="0"/>
              <a:t> to build up an argument (this is induction, going from specific to general; deduction is going from general to specific)</a:t>
            </a:r>
          </a:p>
          <a:p>
            <a:pPr eaLnBrk="1" hangingPunct="1"/>
            <a:r>
              <a:rPr lang="en-US" altLang="en-US" dirty="0"/>
              <a:t>I see a dog and it has 4 legs, more dogs also have 4 legs. So I conclude (through </a:t>
            </a:r>
            <a:r>
              <a:rPr lang="en-US" altLang="en-US" i="1" dirty="0"/>
              <a:t>induction</a:t>
            </a:r>
            <a:r>
              <a:rPr lang="en-US" altLang="en-US" dirty="0"/>
              <a:t>, and enough dogs) that dogs have 4 legs. </a:t>
            </a:r>
          </a:p>
          <a:p>
            <a:pPr eaLnBrk="1" hangingPunct="1"/>
            <a:r>
              <a:rPr lang="en-US" altLang="en-US" dirty="0"/>
              <a:t>I understand from other knowledge e.g. of biology that mammals such as dogs have 4 legs. I state as a general principle that dogs must have 4 legs [we call it a theory; scientists call it a hypothesis]. I then conclude (through </a:t>
            </a:r>
            <a:r>
              <a:rPr lang="en-US" altLang="en-US" i="1" dirty="0"/>
              <a:t>deduction</a:t>
            </a:r>
            <a:r>
              <a:rPr lang="en-US" altLang="en-US" dirty="0"/>
              <a:t>) that if I see a specific dog, it will be 4-legged.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Ethos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Ethos has a root similar to</a:t>
            </a:r>
          </a:p>
          <a:p>
            <a:pPr eaLnBrk="1" hangingPunct="1"/>
            <a:r>
              <a:rPr lang="en-US" altLang="en-US" dirty="0"/>
              <a:t>“ethics” or “ethical” but means the reputation of the speaker; If I say it you might be persuaded, but if a leader says it you’re more likely to be persuaded</a:t>
            </a:r>
          </a:p>
          <a:p>
            <a:pPr eaLnBrk="1" hangingPunct="1"/>
            <a:r>
              <a:rPr lang="en-US" altLang="en-US" dirty="0"/>
              <a:t>The relationship is that people of high reputation generally </a:t>
            </a:r>
            <a:r>
              <a:rPr lang="en-US" altLang="en-US" i="1" dirty="0"/>
              <a:t>are</a:t>
            </a:r>
            <a:r>
              <a:rPr lang="en-US" altLang="en-US" dirty="0"/>
              <a:t> ethical (honest, believable, trustworthy) people</a:t>
            </a:r>
          </a:p>
          <a:p>
            <a:pPr eaLnBrk="1" hangingPunct="1"/>
            <a:r>
              <a:rPr lang="en-US" altLang="en-US" dirty="0"/>
              <a:t>Speakers can create strong ethos by</a:t>
            </a:r>
          </a:p>
          <a:p>
            <a:pPr lvl="1" eaLnBrk="1" hangingPunct="1"/>
            <a:r>
              <a:rPr lang="en-US" altLang="en-US" dirty="0"/>
              <a:t>Their actions (“Practice what you preach”)</a:t>
            </a:r>
          </a:p>
          <a:p>
            <a:pPr lvl="1" eaLnBrk="1" hangingPunct="1"/>
            <a:r>
              <a:rPr lang="en-US" altLang="en-US" dirty="0"/>
              <a:t>Explaining how their beliefs fit the audience (“We are alike so believe as I do”)</a:t>
            </a:r>
          </a:p>
          <a:p>
            <a:pPr lvl="1" eaLnBrk="1" hangingPunct="1"/>
            <a:r>
              <a:rPr lang="en-US" altLang="en-US" dirty="0"/>
              <a:t>Showing their expertise, or credentials (assuming those are real and meaningful rather than saying “Take my word on this”)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Pathos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are the linguistic or etymological connections with words we know?</a:t>
            </a:r>
          </a:p>
          <a:p>
            <a:pPr eaLnBrk="1" hangingPunct="1"/>
            <a:r>
              <a:rPr lang="en-US" altLang="en-US" dirty="0"/>
              <a:t>Pathetic, for one—something that evokes emotion (sadness</a:t>
            </a:r>
            <a:r>
              <a:rPr lang="en-US" altLang="en-US"/>
              <a:t>); empathy as well</a:t>
            </a:r>
          </a:p>
          <a:p>
            <a:pPr eaLnBrk="1" hangingPunct="1"/>
            <a:r>
              <a:rPr lang="en-US" altLang="en-US" dirty="0"/>
              <a:t>Pathos is created in the audience by appeals to emotion in the speech, attempts to get the audience’s emotions in line with the speaker’s conclusions</a:t>
            </a:r>
          </a:p>
          <a:p>
            <a:pPr eaLnBrk="1" hangingPunct="1"/>
            <a:r>
              <a:rPr lang="en-US" altLang="en-US" dirty="0"/>
              <a:t>Choice of examples—metaphors, images, words—can help create pathos that works; are they “demonstrators,” “protestors,” “radicals,” “anarchists”? Is that animal a victim or an experimental subject?</a:t>
            </a:r>
          </a:p>
          <a:p>
            <a:pPr eaLnBrk="1" hangingPunct="1"/>
            <a:r>
              <a:rPr lang="en-US" altLang="en-US" dirty="0"/>
              <a:t>Pathos alone (e.g. gory pictures) rarely works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Topoi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These (plural of topos), connected to</a:t>
            </a:r>
          </a:p>
          <a:p>
            <a:r>
              <a:rPr lang="en-US" altLang="en-US"/>
              <a:t>Topography = place as in topographical maps</a:t>
            </a:r>
          </a:p>
          <a:p>
            <a:r>
              <a:rPr lang="en-US" altLang="en-US"/>
              <a:t>Are general forms that arguments take; Greeks saw these as existing in space; you got to know the landscape </a:t>
            </a:r>
          </a:p>
          <a:p>
            <a:r>
              <a:rPr lang="en-US" altLang="en-US"/>
              <a:t>Note the examples are all If A, then B</a:t>
            </a:r>
          </a:p>
          <a:p>
            <a:r>
              <a:rPr lang="en-US" altLang="en-US"/>
              <a:t>If more likely thing does not happen, less likely will not</a:t>
            </a:r>
          </a:p>
          <a:p>
            <a:r>
              <a:rPr lang="en-US" altLang="en-US"/>
              <a:t>If person has a </a:t>
            </a:r>
            <a:r>
              <a:rPr lang="en-US" altLang="en-US" i="1"/>
              <a:t>motive</a:t>
            </a:r>
            <a:r>
              <a:rPr lang="en-US" altLang="en-US"/>
              <a:t>, they will act on it</a:t>
            </a:r>
          </a:p>
          <a:p>
            <a:r>
              <a:rPr lang="en-US" altLang="en-US"/>
              <a:t>If you support a standard, it applies to you (don’t be a </a:t>
            </a:r>
            <a:r>
              <a:rPr lang="en-US" altLang="en-US" i="1"/>
              <a:t>hypocrite</a:t>
            </a:r>
            <a:r>
              <a:rPr lang="en-US" altLang="en-US"/>
              <a:t>)</a:t>
            </a:r>
          </a:p>
          <a:p>
            <a:r>
              <a:rPr lang="en-US" altLang="en-US"/>
              <a:t>If things are alike in general they will be alike in specifics (analogy—fixing a car is like cooking a meal)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Issues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800600"/>
          </a:xfrm>
        </p:spPr>
        <p:txBody>
          <a:bodyPr/>
          <a:lstStyle/>
          <a:p>
            <a:r>
              <a:rPr lang="en-US" altLang="en-US"/>
              <a:t>An </a:t>
            </a:r>
            <a:r>
              <a:rPr lang="en-US" altLang="en-US" i="1"/>
              <a:t>issue</a:t>
            </a:r>
            <a:r>
              <a:rPr lang="en-US" altLang="en-US"/>
              <a:t> is anything people can take sides on (take issue with)</a:t>
            </a:r>
          </a:p>
          <a:p>
            <a:r>
              <a:rPr lang="en-US" altLang="en-US"/>
              <a:t>Two arguments that aren’t easily resolved clash or have </a:t>
            </a:r>
            <a:r>
              <a:rPr lang="en-US" altLang="en-US" i="1"/>
              <a:t>stasis</a:t>
            </a:r>
            <a:r>
              <a:rPr lang="en-US" altLang="en-US"/>
              <a:t>; (are static—don’t move) this is something you are looking for in your research paper</a:t>
            </a:r>
          </a:p>
          <a:p>
            <a:r>
              <a:rPr lang="en-US" altLang="en-US"/>
              <a:t>To argue, the two sides must be on the same point, not talking past each other:</a:t>
            </a:r>
          </a:p>
          <a:p>
            <a:pPr lvl="1"/>
            <a:r>
              <a:rPr lang="en-US" altLang="en-US"/>
              <a:t>Can a government restrict gun ownership?</a:t>
            </a:r>
          </a:p>
          <a:p>
            <a:pPr lvl="1"/>
            <a:r>
              <a:rPr lang="en-US" altLang="en-US"/>
              <a:t>Does gun ownership increase death, violence?</a:t>
            </a:r>
          </a:p>
          <a:p>
            <a:r>
              <a:rPr lang="en-US" altLang="en-US"/>
              <a:t>If the issue is legal or policy, there are certain set points of stasis (e.g. what are the facts)</a:t>
            </a:r>
          </a:p>
          <a:p>
            <a:r>
              <a:rPr lang="en-US" altLang="en-US"/>
              <a:t>These are: </a:t>
            </a:r>
            <a:r>
              <a:rPr lang="en-US" altLang="en-US" i="1"/>
              <a:t>presume</a:t>
            </a:r>
            <a:r>
              <a:rPr lang="en-US" altLang="en-US"/>
              <a:t> that the innocent, or the status quo wins in a tie, so the other side has the </a:t>
            </a:r>
            <a:r>
              <a:rPr lang="en-US" altLang="en-US" i="1"/>
              <a:t>burden of proof </a:t>
            </a:r>
            <a:r>
              <a:rPr lang="en-US" altLang="en-US"/>
              <a:t>its case to win [“Tie goes to the runner”]; this prevents rash decisions or policies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509</TotalTime>
  <Words>1521</Words>
  <Application>Microsoft Macintosh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</vt:lpstr>
      <vt:lpstr>Adjacency</vt:lpstr>
      <vt:lpstr>Rhetorical Theory</vt:lpstr>
      <vt:lpstr>Argument and persuasion</vt:lpstr>
      <vt:lpstr>Proofs (ways to persuade)</vt:lpstr>
      <vt:lpstr>PowerPoint Presentation</vt:lpstr>
      <vt:lpstr>PowerPoint Presentation</vt:lpstr>
      <vt:lpstr>Ethos</vt:lpstr>
      <vt:lpstr>Pathos</vt:lpstr>
      <vt:lpstr>Topoi</vt:lpstr>
      <vt:lpstr>Issues</vt:lpstr>
      <vt:lpstr>Fallacies</vt:lpstr>
      <vt:lpstr>Fallacies (cont.)</vt:lpstr>
      <vt:lpstr>Fallacies (cont.)</vt:lpstr>
      <vt:lpstr>Style (chapter 6)</vt:lpstr>
      <vt:lpstr>Tropes</vt:lpstr>
    </vt:vector>
  </TitlesOfParts>
  <Company>La Salle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Beatty</dc:creator>
  <cp:lastModifiedBy>John Beatty</cp:lastModifiedBy>
  <cp:revision>57</cp:revision>
  <cp:lastPrinted>2012-09-11T17:47:24Z</cp:lastPrinted>
  <dcterms:created xsi:type="dcterms:W3CDTF">2012-01-26T20:57:28Z</dcterms:created>
  <dcterms:modified xsi:type="dcterms:W3CDTF">2018-09-12T15:36:42Z</dcterms:modified>
</cp:coreProperties>
</file>