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F252C-5AF5-4D9B-96A0-B4866DB789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4535-CDE5-42ED-82E7-003E3BC15915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6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8240-C2B5-407C-A14D-E391E9DE15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AF6A-4DBD-4646-8676-509E0020BD85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5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7178F5-6FA5-4B4B-8F1E-10ED762DB5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FC4F-580B-4F13-BDCB-C68BFBFA7ACD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5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807B3-63EB-4349-B4EF-5C1A478197D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AA1B-4541-49E8-AD02-CE8D6B3BB799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6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4D946-BCE2-4B0D-8C05-2112541B61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CE705-6BFB-43A1-9294-5D064B9754C2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5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64A75-28E7-4991-854D-8EC2532572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40698-D95E-49B4-A4C6-DAEC669AFDFF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4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871BB-0C71-4B48-BFD4-55DC1F9FFED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4417A-B113-43D3-A2DC-628D8818E840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0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48168-D6B4-4AC6-A9C1-35A8E141464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169BA-EBDD-4EA8-A3E8-AB2A3FFD8474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7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07D08-DC9A-49BD-A4B2-D98A2224410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5BFEF-3070-48C5-8EA2-3DEBAA6661FB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8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B689D-8F80-493C-B280-F7FDC9FAC01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C9E2-1C98-4BD4-83F6-04862B2AAFB7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3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0E180-FE4A-46B8-8F87-EDBA249AB0A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4014-C8CC-4E97-AA85-F85DEF8532D7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2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768BDFF7-06F6-431A-9E3F-73F31C5605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71440-B7DF-4E09-8113-A6179C155848}" type="datetime1">
              <a:rPr lang="en-US"/>
              <a:pPr>
                <a:defRPr/>
              </a:pPr>
              <a:t>11/7/17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Analyzing academic </a:t>
            </a:r>
            <a:r>
              <a:rPr lang="en-US" smtClean="0"/>
              <a:t>(scientific) papers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ED5589-A329-4DF5-92AF-FBEF76B74FE0}" type="slidenum">
              <a:rPr lang="en-US" altLang="en-US">
                <a:solidFill>
                  <a:srgbClr val="FFFFFF"/>
                </a:solidFill>
              </a:rPr>
              <a:pPr eaLnBrk="1" hangingPunct="1"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Standard structure</a:t>
            </a:r>
            <a:endParaRPr 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 eaLnBrk="1" hangingPunct="1">
              <a:buFont typeface="Cambria" panose="02040503050406030204" pitchFamily="18" charset="0"/>
              <a:buAutoNum type="arabicPeriod"/>
            </a:pPr>
            <a:r>
              <a:rPr lang="en-US" altLang="en-US" sz="1800" dirty="0" smtClean="0"/>
              <a:t>What is the state of the field, the problem that needs investigation?</a:t>
            </a:r>
          </a:p>
          <a:p>
            <a:pPr marL="868363" lvl="1" indent="-457200" eaLnBrk="1" hangingPunct="1">
              <a:buFont typeface="Cambria" panose="02040503050406030204" pitchFamily="18" charset="0"/>
              <a:buAutoNum type="arabicPeriod"/>
            </a:pPr>
            <a:r>
              <a:rPr lang="en-US" altLang="en-US" sz="1800" dirty="0" smtClean="0"/>
              <a:t>This is usually covered  in the Introduction or Literature Review; don't attribute findings here to the paper's authors</a:t>
            </a:r>
          </a:p>
          <a:p>
            <a:pPr marL="571500" indent="-457200" eaLnBrk="1" hangingPunct="1">
              <a:buFont typeface="Cambria" panose="02040503050406030204" pitchFamily="18" charset="0"/>
              <a:buAutoNum type="arabicPeriod"/>
            </a:pPr>
            <a:r>
              <a:rPr lang="en-US" altLang="en-US" sz="1800" dirty="0" smtClean="0"/>
              <a:t>What is the specific next step this research is taking? </a:t>
            </a:r>
          </a:p>
          <a:p>
            <a:pPr marL="868363" lvl="1" indent="-457200" eaLnBrk="1" hangingPunct="1">
              <a:buFont typeface="Cambria" panose="02040503050406030204" pitchFamily="18" charset="0"/>
              <a:buAutoNum type="arabicPeriod"/>
            </a:pPr>
            <a:r>
              <a:rPr lang="en-US" altLang="en-US" sz="1800" dirty="0" smtClean="0"/>
              <a:t>This is usually stated as a Research Question (RQ), or Hypothesis (H</a:t>
            </a:r>
            <a:r>
              <a:rPr lang="en-US" altLang="en-US" sz="1800" baseline="-25000" dirty="0" smtClean="0"/>
              <a:t>i</a:t>
            </a:r>
            <a:r>
              <a:rPr lang="en-US" altLang="en-US" sz="1800" dirty="0" smtClean="0"/>
              <a:t>) or series of those; what's the difference between an </a:t>
            </a:r>
            <a:r>
              <a:rPr lang="en-US" altLang="en-US" sz="1800" dirty="0" smtClean="0"/>
              <a:t>RQ </a:t>
            </a:r>
            <a:r>
              <a:rPr lang="en-US" altLang="en-US" sz="1800" dirty="0" smtClean="0"/>
              <a:t>and an H? </a:t>
            </a:r>
          </a:p>
          <a:p>
            <a:pPr marL="571500" indent="-457200" eaLnBrk="1" hangingPunct="1">
              <a:buFont typeface="Cambria" panose="02040503050406030204" pitchFamily="18" charset="0"/>
              <a:buAutoNum type="arabicPeriod"/>
            </a:pPr>
            <a:r>
              <a:rPr lang="en-US" altLang="en-US" sz="1800" dirty="0" smtClean="0"/>
              <a:t>How is this next step carried out?</a:t>
            </a:r>
          </a:p>
          <a:p>
            <a:pPr marL="868363" lvl="1" indent="-457200" eaLnBrk="1" hangingPunct="1">
              <a:buFont typeface="Cambria" panose="02040503050406030204" pitchFamily="18" charset="0"/>
              <a:buAutoNum type="arabicPeriod"/>
            </a:pPr>
            <a:r>
              <a:rPr lang="en-US" altLang="en-US" sz="1800" dirty="0" smtClean="0"/>
              <a:t>This is the Methods or Methodology section</a:t>
            </a:r>
          </a:p>
          <a:p>
            <a:pPr marL="571500" indent="-457200" eaLnBrk="1" hangingPunct="1">
              <a:buFont typeface="Cambria" panose="02040503050406030204" pitchFamily="18" charset="0"/>
              <a:buAutoNum type="arabicPeriod"/>
            </a:pPr>
            <a:r>
              <a:rPr lang="en-US" altLang="en-US" sz="1800" dirty="0" smtClean="0"/>
              <a:t>What evidence was found?</a:t>
            </a:r>
          </a:p>
          <a:p>
            <a:pPr marL="868363" lvl="1" indent="-457200" eaLnBrk="1" hangingPunct="1">
              <a:buFont typeface="Cambria" panose="02040503050406030204" pitchFamily="18" charset="0"/>
              <a:buAutoNum type="arabicPeriod"/>
            </a:pPr>
            <a:r>
              <a:rPr lang="en-US" altLang="en-US" sz="1800" dirty="0" smtClean="0"/>
              <a:t>This is the Results, often referring back to the RQs or H</a:t>
            </a:r>
            <a:r>
              <a:rPr lang="en-US" altLang="en-US" sz="1800" baseline="-25000" dirty="0" smtClean="0"/>
              <a:t>i</a:t>
            </a:r>
          </a:p>
          <a:p>
            <a:pPr marL="571500" indent="-457200" eaLnBrk="1" hangingPunct="1">
              <a:buFont typeface="Cambria" panose="02040503050406030204" pitchFamily="18" charset="0"/>
              <a:buAutoNum type="arabicPeriod"/>
            </a:pPr>
            <a:r>
              <a:rPr lang="en-US" altLang="en-US" sz="1800" dirty="0" smtClean="0"/>
              <a:t>What can be concluded from this research, and how do we move forward?</a:t>
            </a:r>
          </a:p>
          <a:p>
            <a:pPr marL="868363" lvl="1" indent="-457200" eaLnBrk="1" hangingPunct="1">
              <a:buFont typeface="Cambria" panose="02040503050406030204" pitchFamily="18" charset="0"/>
              <a:buAutoNum type="arabicPeriod"/>
            </a:pPr>
            <a:r>
              <a:rPr lang="en-US" altLang="en-US" sz="1800" dirty="0" smtClean="0"/>
              <a:t>This is usually the Discussion, sometimes the Conclusion. Note that it almost always includes suggestions for further research.</a:t>
            </a:r>
          </a:p>
          <a:p>
            <a:pPr marL="571500" indent="-457200" eaLnBrk="1" hangingPunct="1">
              <a:buFont typeface="Cambria" panose="02040503050406030204" pitchFamily="18" charset="0"/>
              <a:buAutoNum type="arabicPeriod"/>
            </a:pPr>
            <a:endParaRPr lang="en-US" altLang="en-US" sz="18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882E67-E182-4909-B4D9-3591AB74FD6C}" type="slidenum">
              <a:rPr lang="en-US" altLang="en-US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Research papers as discourse</a:t>
            </a:r>
            <a:endParaRPr lang="en-US" sz="36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2400" dirty="0" smtClean="0"/>
              <a:t>There is a discourse community that has shared knowledge and understanding not usually known by the general public.</a:t>
            </a:r>
          </a:p>
          <a:p>
            <a:pPr lvl="1" eaLnBrk="1" hangingPunct="1"/>
            <a:r>
              <a:rPr lang="en-US" altLang="en-US" sz="2400" dirty="0" smtClean="0"/>
              <a:t>Research proceeds incrementally, with each study building on work that came before. They are generally not carried out in isolation.</a:t>
            </a:r>
          </a:p>
          <a:p>
            <a:pPr lvl="1" eaLnBrk="1" hangingPunct="1"/>
            <a:r>
              <a:rPr lang="en-US" altLang="en-US" sz="2400" dirty="0" smtClean="0"/>
              <a:t>As a discourse community, researchers in each field share a language, tone and rhetorical style.</a:t>
            </a:r>
          </a:p>
          <a:p>
            <a:pPr lvl="1" eaLnBrk="1" hangingPunct="1"/>
            <a:endParaRPr lang="en-US" altLang="en-US" sz="24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81DFB0-4558-4553-A703-8B646A97F651}" type="slidenum">
              <a:rPr lang="en-US" altLang="en-US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</TotalTime>
  <Words>219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Analyzing academic (scientific) papers</vt:lpstr>
      <vt:lpstr>Standard structure</vt:lpstr>
      <vt:lpstr>Research papers as discourse</vt:lpstr>
    </vt:vector>
  </TitlesOfParts>
  <Company>La Salle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Claims, argument &amp; support</dc:title>
  <dc:creator>John Beatty</dc:creator>
  <cp:lastModifiedBy>John Beatty</cp:lastModifiedBy>
  <cp:revision>13</cp:revision>
  <dcterms:created xsi:type="dcterms:W3CDTF">2012-03-01T21:46:10Z</dcterms:created>
  <dcterms:modified xsi:type="dcterms:W3CDTF">2017-11-07T18:13:33Z</dcterms:modified>
</cp:coreProperties>
</file>