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handoutMasterIdLst>
    <p:handoutMasterId r:id="rId9"/>
  </p:handoutMasterIdLst>
  <p:sldIdLst>
    <p:sldId id="256" r:id="rId2"/>
    <p:sldId id="257" r:id="rId3"/>
    <p:sldId id="260" r:id="rId4"/>
    <p:sldId id="258" r:id="rId5"/>
    <p:sldId id="259" r:id="rId6"/>
    <p:sldId id="261" r:id="rId7"/>
    <p:sldId id="262" r:id="rId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61" d="100"/>
          <a:sy n="61" d="100"/>
        </p:scale>
        <p:origin x="1316"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05236D59-3899-402E-923B-693C486FDDDB}" type="datetimeFigureOut">
              <a:rPr lang="en-US"/>
              <a:pPr>
                <a:defRPr/>
              </a:pPr>
              <a:t>11/12/2020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pPr>
              <a:defRPr/>
            </a:pPr>
            <a:fld id="{76F1C7B9-94F4-440A-AE8F-A43F6B2FA7DD}" type="slidenum">
              <a:rPr lang="en-US"/>
              <a:pPr>
                <a:defRPr/>
              </a:pPr>
              <a:t>‹#›</a:t>
            </a:fld>
            <a:endParaRPr lang="en-US"/>
          </a:p>
        </p:txBody>
      </p:sp>
    </p:spTree>
    <p:extLst>
      <p:ext uri="{BB962C8B-B14F-4D97-AF65-F5344CB8AC3E}">
        <p14:creationId xmlns:p14="http://schemas.microsoft.com/office/powerpoint/2010/main" val="2160265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EE69B962-8B86-4EC1-89C7-B62F92F3932E}"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F0EADC0A-354E-49C8-8C6E-D1BA91E9A038}" type="datetime1">
              <a:rPr lang="en-US"/>
              <a:pPr>
                <a:defRPr/>
              </a:pPr>
              <a:t>11/12/2020</a:t>
            </a:fld>
            <a:endParaRPr lang="en-US" dirty="0"/>
          </a:p>
        </p:txBody>
      </p:sp>
    </p:spTree>
    <p:extLst>
      <p:ext uri="{BB962C8B-B14F-4D97-AF65-F5344CB8AC3E}">
        <p14:creationId xmlns:p14="http://schemas.microsoft.com/office/powerpoint/2010/main" val="130474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16DDB30E-C1D6-4D7A-BDC8-1247632CCAD7}"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BE90F020-4732-48C3-9DBE-D278EA38FF44}" type="datetime1">
              <a:rPr lang="en-US"/>
              <a:pPr>
                <a:defRPr/>
              </a:pPr>
              <a:t>11/12/2020</a:t>
            </a:fld>
            <a:endParaRPr lang="en-US" dirty="0"/>
          </a:p>
        </p:txBody>
      </p:sp>
    </p:spTree>
    <p:extLst>
      <p:ext uri="{BB962C8B-B14F-4D97-AF65-F5344CB8AC3E}">
        <p14:creationId xmlns:p14="http://schemas.microsoft.com/office/powerpoint/2010/main" val="184007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F0422B86-114C-4A73-A91A-057ADFB1ECA9}"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F69146CC-139E-4EF3-857D-832734C292F0}" type="datetime1">
              <a:rPr lang="en-US"/>
              <a:pPr>
                <a:defRPr/>
              </a:pPr>
              <a:t>11/12/2020</a:t>
            </a:fld>
            <a:endParaRPr lang="en-US" dirty="0"/>
          </a:p>
        </p:txBody>
      </p:sp>
    </p:spTree>
    <p:extLst>
      <p:ext uri="{BB962C8B-B14F-4D97-AF65-F5344CB8AC3E}">
        <p14:creationId xmlns:p14="http://schemas.microsoft.com/office/powerpoint/2010/main" val="1417740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C7001777-2BA7-4F65-B58E-919E282FA7AA}"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1ABAA500-70E5-419E-B074-99E850F0F117}" type="datetime1">
              <a:rPr lang="en-US"/>
              <a:pPr>
                <a:defRPr/>
              </a:pPr>
              <a:t>11/12/2020</a:t>
            </a:fld>
            <a:endParaRPr lang="en-US" dirty="0"/>
          </a:p>
        </p:txBody>
      </p:sp>
    </p:spTree>
    <p:extLst>
      <p:ext uri="{BB962C8B-B14F-4D97-AF65-F5344CB8AC3E}">
        <p14:creationId xmlns:p14="http://schemas.microsoft.com/office/powerpoint/2010/main" val="2198527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40D0725A-ABBE-4C60-B552-8CFE02FD93AF}"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88345ACE-F00B-4B91-ADF9-6127D1EB8B8D}" type="datetime1">
              <a:rPr lang="en-US"/>
              <a:pPr>
                <a:defRPr/>
              </a:pPr>
              <a:t>11/12/2020</a:t>
            </a:fld>
            <a:endParaRPr lang="en-US" dirty="0"/>
          </a:p>
        </p:txBody>
      </p:sp>
    </p:spTree>
    <p:extLst>
      <p:ext uri="{BB962C8B-B14F-4D97-AF65-F5344CB8AC3E}">
        <p14:creationId xmlns:p14="http://schemas.microsoft.com/office/powerpoint/2010/main" val="3584866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79BFC8E-00A3-4E23-B676-342360C81136}"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81C0CC65-1229-439B-BF25-E7F751950BF4}" type="datetime1">
              <a:rPr lang="en-US"/>
              <a:pPr>
                <a:defRPr/>
              </a:pPr>
              <a:t>11/12/2020</a:t>
            </a:fld>
            <a:endParaRPr lang="en-US" dirty="0"/>
          </a:p>
        </p:txBody>
      </p:sp>
    </p:spTree>
    <p:extLst>
      <p:ext uri="{BB962C8B-B14F-4D97-AF65-F5344CB8AC3E}">
        <p14:creationId xmlns:p14="http://schemas.microsoft.com/office/powerpoint/2010/main" val="1547209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731B2125-1E83-4496-9153-BA2C5FBFDF43}" type="slidenum">
              <a:rPr lang="en-US" altLang="en-US"/>
              <a:pPr>
                <a:defRPr/>
              </a:pPr>
              <a:t>‹#›</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035AC075-DD0B-4614-A388-88649BEEFA21}" type="datetime1">
              <a:rPr lang="en-US"/>
              <a:pPr>
                <a:defRPr/>
              </a:pPr>
              <a:t>11/12/2020</a:t>
            </a:fld>
            <a:endParaRPr lang="en-US" dirty="0"/>
          </a:p>
        </p:txBody>
      </p:sp>
    </p:spTree>
    <p:extLst>
      <p:ext uri="{BB962C8B-B14F-4D97-AF65-F5344CB8AC3E}">
        <p14:creationId xmlns:p14="http://schemas.microsoft.com/office/powerpoint/2010/main" val="178540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5DA326F9-5F73-484A-A3C8-2487BE607330}" type="slidenum">
              <a:rPr lang="en-US" altLang="en-US"/>
              <a:pPr>
                <a:defRPr/>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DA687B1F-26C0-47D8-90A6-D8A473A9D204}" type="datetime1">
              <a:rPr lang="en-US"/>
              <a:pPr>
                <a:defRPr/>
              </a:pPr>
              <a:t>11/12/2020</a:t>
            </a:fld>
            <a:endParaRPr lang="en-US" dirty="0"/>
          </a:p>
        </p:txBody>
      </p:sp>
    </p:spTree>
    <p:extLst>
      <p:ext uri="{BB962C8B-B14F-4D97-AF65-F5344CB8AC3E}">
        <p14:creationId xmlns:p14="http://schemas.microsoft.com/office/powerpoint/2010/main" val="3641547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E019329-DC14-4486-AFD5-4DB3B7B12AAC}" type="slidenum">
              <a:rPr lang="en-US" altLang="en-US"/>
              <a:pPr>
                <a:defRPr/>
              </a:pPr>
              <a:t>‹#›</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285FFA66-526F-4326-BEFF-34206B61FF87}" type="datetime1">
              <a:rPr lang="en-US"/>
              <a:pPr>
                <a:defRPr/>
              </a:pPr>
              <a:t>11/12/2020</a:t>
            </a:fld>
            <a:endParaRPr lang="en-US" dirty="0"/>
          </a:p>
        </p:txBody>
      </p:sp>
    </p:spTree>
    <p:extLst>
      <p:ext uri="{BB962C8B-B14F-4D97-AF65-F5344CB8AC3E}">
        <p14:creationId xmlns:p14="http://schemas.microsoft.com/office/powerpoint/2010/main" val="916179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7EC50634-E4FF-4D4F-830F-C95645D53036}" type="slidenum">
              <a:rPr lang="en-US" altLang="en-US"/>
              <a:pPr>
                <a:defRPr/>
              </a:pPr>
              <a:t>‹#›</a:t>
            </a:fld>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C796B24A-E4C1-4079-BC7A-68060D882A53}" type="datetime1">
              <a:rPr lang="en-US"/>
              <a:pPr>
                <a:defRPr/>
              </a:pPr>
              <a:t>11/12/2020</a:t>
            </a:fld>
            <a:endParaRPr lang="en-US" dirty="0"/>
          </a:p>
        </p:txBody>
      </p:sp>
    </p:spTree>
    <p:extLst>
      <p:ext uri="{BB962C8B-B14F-4D97-AF65-F5344CB8AC3E}">
        <p14:creationId xmlns:p14="http://schemas.microsoft.com/office/powerpoint/2010/main" val="3115093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B598E3B1-BE58-41AD-83D3-54F792327697}"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7C54C906-BE12-49E0-8F70-B747AE0D39F0}" type="datetime1">
              <a:rPr lang="en-US"/>
              <a:pPr>
                <a:defRPr/>
              </a:pPr>
              <a:t>11/12/2020</a:t>
            </a:fld>
            <a:endParaRPr lang="en-US" dirty="0"/>
          </a:p>
        </p:txBody>
      </p:sp>
    </p:spTree>
    <p:extLst>
      <p:ext uri="{BB962C8B-B14F-4D97-AF65-F5344CB8AC3E}">
        <p14:creationId xmlns:p14="http://schemas.microsoft.com/office/powerpoint/2010/main" val="173138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a:solidFill>
                  <a:srgbClr val="FFFFFF"/>
                </a:solidFill>
              </a:defRPr>
            </a:lvl1pPr>
          </a:lstStyle>
          <a:p>
            <a:pPr>
              <a:defRPr/>
            </a:pPr>
            <a:fld id="{1E7DC399-4304-4DD0-872B-B1BE5B0FD6DE}" type="slidenum">
              <a:rPr lang="en-US" altLang="en-US"/>
              <a:pPr>
                <a:defRPr/>
              </a:pPr>
              <a:t>‹#›</a:t>
            </a:fld>
            <a:endParaRPr lang="en-US" alt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2"/>
                </a:solidFill>
                <a:latin typeface="+mn-lt"/>
                <a:cs typeface="+mn-cs"/>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2"/>
                </a:solidFill>
                <a:latin typeface="+mn-lt"/>
                <a:cs typeface="+mn-cs"/>
              </a:defRPr>
            </a:lvl1pPr>
          </a:lstStyle>
          <a:p>
            <a:pPr>
              <a:defRPr/>
            </a:pPr>
            <a:fld id="{416735DB-C8E7-4F64-9BC1-11C0EA2F9FE3}" type="datetime1">
              <a:rPr lang="en-US"/>
              <a:pPr>
                <a:defRPr/>
              </a:pPr>
              <a:t>11/12/2020</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a:t>Some final APA </a:t>
            </a:r>
            <a:r>
              <a:rPr lang="en-US" dirty="0"/>
              <a:t>tips</a:t>
            </a:r>
          </a:p>
        </p:txBody>
      </p:sp>
      <p:sp>
        <p:nvSpPr>
          <p:cNvPr id="3" name="Subtitle 2"/>
          <p:cNvSpPr>
            <a:spLocks noGrp="1"/>
          </p:cNvSpPr>
          <p:nvPr>
            <p:ph type="subTitle" idx="1"/>
          </p:nvPr>
        </p:nvSpPr>
        <p:spPr>
          <a:xfrm>
            <a:off x="685800" y="4572000"/>
            <a:ext cx="6461125" cy="1066800"/>
          </a:xfrm>
        </p:spPr>
        <p:txBody>
          <a:bodyPr rtlCol="0"/>
          <a:lstStyle/>
          <a:p>
            <a:pPr eaLnBrk="1" fontAlgn="auto" hangingPunct="1">
              <a:spcAft>
                <a:spcPts val="0"/>
              </a:spcAft>
              <a:defRPr/>
            </a:pPr>
            <a:endParaRPr lang="en-US" dirty="0"/>
          </a:p>
        </p:txBody>
      </p:sp>
      <p:sp>
        <p:nvSpPr>
          <p:cNvPr id="307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BF947E45-1E64-41C8-81B0-884E823B2C4E}" type="slidenum">
              <a:rPr lang="en-US" altLang="en-US" sz="1800" smtClean="0">
                <a:solidFill>
                  <a:srgbClr val="FFFFFF"/>
                </a:solidFill>
              </a:rPr>
              <a:pPr>
                <a:spcBef>
                  <a:spcPct val="0"/>
                </a:spcBef>
                <a:buClrTx/>
                <a:buFontTx/>
                <a:buNone/>
              </a:pPr>
              <a:t>1</a:t>
            </a:fld>
            <a:endParaRPr lang="en-US" altLang="en-US" sz="18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Reference list</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defRPr/>
            </a:pPr>
            <a:r>
              <a:rPr lang="en-US" dirty="0"/>
              <a:t>OK to call this References or Works Cited</a:t>
            </a:r>
          </a:p>
          <a:p>
            <a:pPr eaLnBrk="1" fontAlgn="auto" hangingPunct="1">
              <a:spcAft>
                <a:spcPts val="0"/>
              </a:spcAft>
              <a:defRPr/>
            </a:pPr>
            <a:r>
              <a:rPr lang="en-US" dirty="0"/>
              <a:t>Some unusual ones that we have encountered:</a:t>
            </a:r>
          </a:p>
          <a:p>
            <a:pPr marL="640080" lvl="1" eaLnBrk="1" fontAlgn="auto" hangingPunct="1">
              <a:spcAft>
                <a:spcPts val="0"/>
              </a:spcAft>
              <a:defRPr/>
            </a:pPr>
            <a:r>
              <a:rPr lang="en-US" dirty="0"/>
              <a:t>Cleveland Indians Logo Edited From Caps. (1997, April 2). 	</a:t>
            </a:r>
            <a:r>
              <a:rPr lang="en-US" i="1" dirty="0"/>
              <a:t>Cleveland 	Plain Dealer</a:t>
            </a:r>
            <a:r>
              <a:rPr lang="en-US" dirty="0"/>
              <a:t>. Retrieved from http://www.cleveland.com (Note: it is usually OK to just give the homepage of big sites, especially if they have a Search capability on them; also can use Corporate Author):</a:t>
            </a:r>
          </a:p>
          <a:p>
            <a:pPr marL="640080" lvl="1" eaLnBrk="1" fontAlgn="auto" hangingPunct="1">
              <a:spcAft>
                <a:spcPts val="0"/>
              </a:spcAft>
              <a:defRPr/>
            </a:pPr>
            <a:r>
              <a:rPr lang="en-US" dirty="0"/>
              <a:t>Cleveland Plain Dealer. (1997, </a:t>
            </a:r>
            <a:r>
              <a:rPr lang="en-US"/>
              <a:t>April 2</a:t>
            </a:r>
            <a:r>
              <a:rPr lang="en-US" dirty="0"/>
              <a:t>). Cleveland Indians Logo 	Edited From Caps. </a:t>
            </a:r>
            <a:r>
              <a:rPr lang="en-US" i="1" dirty="0"/>
              <a:t>Cleveland Plain Dealer</a:t>
            </a:r>
            <a:r>
              <a:rPr lang="en-US" dirty="0"/>
              <a:t>. Retrieved from 	http://www.cleveland.com </a:t>
            </a:r>
          </a:p>
          <a:p>
            <a:pPr marL="640080" lvl="1" eaLnBrk="1" fontAlgn="auto" hangingPunct="1">
              <a:spcAft>
                <a:spcPts val="0"/>
              </a:spcAft>
              <a:defRPr/>
            </a:pPr>
            <a:r>
              <a:rPr lang="en-US" dirty="0"/>
              <a:t>Goldsmith, J., Wu, T., Fisk, F.W., Hartley, G., &amp; Weaver, W. (2011). </a:t>
            </a:r>
            <a:r>
              <a:rPr lang="en-US" i="1" dirty="0"/>
              <a:t>The 	History of the World</a:t>
            </a:r>
            <a:r>
              <a:rPr lang="en-US" dirty="0"/>
              <a:t>. New York, NY: Random House.</a:t>
            </a:r>
          </a:p>
          <a:p>
            <a:pPr marL="640080" lvl="1" eaLnBrk="1" fontAlgn="auto" hangingPunct="1">
              <a:spcAft>
                <a:spcPts val="0"/>
              </a:spcAft>
              <a:defRPr/>
            </a:pPr>
            <a:r>
              <a:rPr lang="en-US" dirty="0"/>
              <a:t>Harris, I. (2000). Types of peace education. In L. Oppenheimer, &amp; 	A. Ravi (Eds.), </a:t>
            </a:r>
            <a:r>
              <a:rPr lang="en-US" i="1" dirty="0"/>
              <a:t>How We Understand Peace </a:t>
            </a:r>
            <a:r>
              <a:rPr lang="en-US" dirty="0"/>
              <a:t>(pp. 22-33). Retrieved 	from http://ebookcentral.com</a:t>
            </a:r>
          </a:p>
          <a:p>
            <a:pPr marL="640080" lvl="1" eaLnBrk="1" fontAlgn="auto" hangingPunct="1">
              <a:spcAft>
                <a:spcPts val="0"/>
              </a:spcAft>
              <a:defRPr/>
            </a:pPr>
            <a:r>
              <a:rPr lang="en-US" dirty="0" err="1"/>
              <a:t>Tennent</a:t>
            </a:r>
            <a:r>
              <a:rPr lang="en-US" dirty="0"/>
              <a:t>, H. (</a:t>
            </a:r>
            <a:r>
              <a:rPr lang="en-US" dirty="0" err="1"/>
              <a:t>n.d.</a:t>
            </a:r>
            <a:r>
              <a:rPr lang="en-US" dirty="0"/>
              <a:t>). </a:t>
            </a:r>
            <a:r>
              <a:rPr lang="en-US" i="1" dirty="0"/>
              <a:t>Politics and humanity</a:t>
            </a:r>
            <a:r>
              <a:rPr lang="en-US" dirty="0"/>
              <a:t>. Online Originals. Retrieved 	from http://onlineoriginals.com.</a:t>
            </a:r>
          </a:p>
        </p:txBody>
      </p:sp>
      <p:sp>
        <p:nvSpPr>
          <p:cNvPr id="410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69826D3B-91BF-4396-9100-56E633900FA8}" type="slidenum">
              <a:rPr lang="en-US" altLang="en-US" sz="1800" smtClean="0">
                <a:solidFill>
                  <a:srgbClr val="FFFFFF"/>
                </a:solidFill>
              </a:rPr>
              <a:pPr>
                <a:spcBef>
                  <a:spcPct val="0"/>
                </a:spcBef>
                <a:buClrTx/>
                <a:buFontTx/>
                <a:buNone/>
              </a:pPr>
              <a:t>2</a:t>
            </a:fld>
            <a:endParaRPr lang="en-US" altLang="en-US" sz="180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4099" name="Content Placeholder 2"/>
          <p:cNvSpPr>
            <a:spLocks noGrp="1"/>
          </p:cNvSpPr>
          <p:nvPr>
            <p:ph idx="1"/>
          </p:nvPr>
        </p:nvSpPr>
        <p:spPr/>
        <p:txBody>
          <a:bodyPr/>
          <a:lstStyle/>
          <a:p>
            <a:pPr eaLnBrk="1" hangingPunct="1"/>
            <a:r>
              <a:rPr lang="en-US" altLang="en-US" dirty="0"/>
              <a:t>White, B. (1995). </a:t>
            </a:r>
            <a:r>
              <a:rPr lang="en-US" altLang="en-US" i="1" dirty="0"/>
              <a:t>The Middle East</a:t>
            </a:r>
            <a:r>
              <a:rPr lang="en-US" altLang="en-US" dirty="0"/>
              <a:t>. New York, NY: Scribner.</a:t>
            </a:r>
          </a:p>
          <a:p>
            <a:pPr eaLnBrk="1" hangingPunct="1"/>
            <a:r>
              <a:rPr lang="en-US" altLang="en-US" dirty="0"/>
              <a:t>White, B. (2012a). </a:t>
            </a:r>
            <a:r>
              <a:rPr lang="en-US" altLang="en-US" i="1" dirty="0"/>
              <a:t>The crisis of Islam: Holy war and unholy 	terror.</a:t>
            </a:r>
            <a:r>
              <a:rPr lang="en-US" altLang="en-US" dirty="0"/>
              <a:t> New York, NY: Modern Library.</a:t>
            </a:r>
          </a:p>
          <a:p>
            <a:pPr eaLnBrk="1" hangingPunct="1"/>
            <a:r>
              <a:rPr lang="en-US" altLang="en-US" dirty="0"/>
              <a:t>White, B. (2012b, April 22). The coming anarchy: Shattering 	the dreams of Islam. </a:t>
            </a:r>
            <a:r>
              <a:rPr lang="en-US" altLang="en-US" i="1" dirty="0"/>
              <a:t>Time</a:t>
            </a:r>
            <a:r>
              <a:rPr lang="en-US" altLang="en-US" dirty="0">
                <a:ea typeface="Calibri" panose="020F0502020204030204" pitchFamily="34" charset="0"/>
                <a:cs typeface="Calibri" panose="020F0502020204030204" pitchFamily="34" charset="0"/>
              </a:rPr>
              <a:t>. Retrieved from 	http://www.time.com</a:t>
            </a:r>
          </a:p>
          <a:p>
            <a:pPr eaLnBrk="1" hangingPunct="1"/>
            <a:r>
              <a:rPr lang="en-US" altLang="en-US" dirty="0">
                <a:ea typeface="Calibri" panose="020F0502020204030204" pitchFamily="34" charset="0"/>
                <a:cs typeface="Calibri" panose="020F0502020204030204" pitchFamily="34" charset="0"/>
              </a:rPr>
              <a:t>Young, G., &amp; Fosdick, M. (2011). Deception in experiments: 	Revisiting the arguments in its defense. </a:t>
            </a:r>
            <a:r>
              <a:rPr lang="en-US" altLang="en-US" i="1" dirty="0">
                <a:ea typeface="Calibri" panose="020F0502020204030204" pitchFamily="34" charset="0"/>
                <a:cs typeface="Calibri" panose="020F0502020204030204" pitchFamily="34" charset="0"/>
              </a:rPr>
              <a:t>Ethics &amp; Behavior 	18</a:t>
            </a:r>
            <a:r>
              <a:rPr lang="en-US" altLang="en-US" dirty="0">
                <a:ea typeface="Calibri" panose="020F0502020204030204" pitchFamily="34" charset="0"/>
                <a:cs typeface="Calibri" panose="020F0502020204030204" pitchFamily="34" charset="0"/>
              </a:rPr>
              <a:t>(3), 59 </a:t>
            </a:r>
            <a:r>
              <a:rPr lang="en-US" altLang="en-US" dirty="0"/>
              <a:t> </a:t>
            </a:r>
            <a:r>
              <a:rPr lang="en-US" altLang="en-US" dirty="0">
                <a:ea typeface="Calibri" panose="020F0502020204030204" pitchFamily="34" charset="0"/>
                <a:cs typeface="Calibri" panose="020F0502020204030204" pitchFamily="34" charset="0"/>
              </a:rPr>
              <a:t>̶̶  92. </a:t>
            </a:r>
            <a:r>
              <a:rPr lang="en-US" altLang="en-US" dirty="0" err="1">
                <a:ea typeface="Calibri" panose="020F0502020204030204" pitchFamily="34" charset="0"/>
                <a:cs typeface="Calibri" panose="020F0502020204030204" pitchFamily="34" charset="0"/>
              </a:rPr>
              <a:t>doi</a:t>
            </a:r>
            <a:r>
              <a:rPr lang="en-US" altLang="en-US" dirty="0">
                <a:ea typeface="Calibri" panose="020F0502020204030204" pitchFamily="34" charset="0"/>
                <a:cs typeface="Calibri" panose="020F0502020204030204" pitchFamily="34" charset="0"/>
              </a:rPr>
              <a:t>: 10.1080/105065432456754</a:t>
            </a:r>
            <a:r>
              <a:rPr lang="en-US" altLang="en-US" dirty="0"/>
              <a:t>.</a:t>
            </a:r>
          </a:p>
        </p:txBody>
      </p:sp>
      <p:sp>
        <p:nvSpPr>
          <p:cNvPr id="5124"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30439191-E86A-4AFC-B66A-1588DDB8CD10}" type="slidenum">
              <a:rPr lang="en-US" altLang="en-US" sz="1800" smtClean="0">
                <a:solidFill>
                  <a:srgbClr val="FFFFFF"/>
                </a:solidFill>
              </a:rPr>
              <a:pPr>
                <a:spcBef>
                  <a:spcPct val="0"/>
                </a:spcBef>
                <a:buClrTx/>
                <a:buFontTx/>
                <a:buNone/>
              </a:pPr>
              <a:t>3</a:t>
            </a:fld>
            <a:endParaRPr lang="en-US" altLang="en-US" sz="180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In-text use of those sources</a:t>
            </a:r>
          </a:p>
        </p:txBody>
      </p:sp>
      <p:sp>
        <p:nvSpPr>
          <p:cNvPr id="5123" name="Content Placeholder 2"/>
          <p:cNvSpPr>
            <a:spLocks noGrp="1"/>
          </p:cNvSpPr>
          <p:nvPr>
            <p:ph idx="1"/>
          </p:nvPr>
        </p:nvSpPr>
        <p:spPr>
          <a:xfrm>
            <a:off x="457200" y="1233488"/>
            <a:ext cx="7620000" cy="4800600"/>
          </a:xfrm>
        </p:spPr>
        <p:txBody>
          <a:bodyPr/>
          <a:lstStyle/>
          <a:p>
            <a:pPr eaLnBrk="1" hangingPunct="1"/>
            <a:r>
              <a:rPr lang="en-US" altLang="en-US"/>
              <a:t>The Seattle Times went so far as to digitally remove the Indians logo from images of Cleveland Indians baseball caps (“Cleveland Indians,” 1997). [If Corporate Author used, it’s (Cleveland Plain Dealer, 1997).]</a:t>
            </a:r>
          </a:p>
          <a:p>
            <a:pPr eaLnBrk="1" hangingPunct="1"/>
            <a:r>
              <a:rPr lang="en-US" altLang="en-US"/>
              <a:t>The world has a complex history, one that arguably will never be completely or even sufficiently understood (Goldsmith, Wu, Fisk, Hartley &amp; Weaver, 2011). </a:t>
            </a:r>
          </a:p>
          <a:p>
            <a:pPr lvl="1" eaLnBrk="1" hangingPunct="1"/>
            <a:r>
              <a:rPr lang="en-US" altLang="en-US"/>
              <a:t>Later: Goldsmith et al. (2011) go on to argue that … (Note: use this format for three to five authors; for six or more just: Smith et al. (2014) said that …)</a:t>
            </a:r>
          </a:p>
          <a:p>
            <a:pPr eaLnBrk="1" hangingPunct="1"/>
            <a:r>
              <a:rPr lang="en-US" altLang="en-US"/>
              <a:t>According to Harris (2000), children need to be taught the meaning of peace. Harris (2000) emphasizes that “children, especially those below the age of 10, often assume that all humans are innately peaceful at heart” (p. 123).</a:t>
            </a:r>
          </a:p>
          <a:p>
            <a:pPr eaLnBrk="1" hangingPunct="1"/>
            <a:endParaRPr lang="en-US" altLang="en-US"/>
          </a:p>
          <a:p>
            <a:pPr eaLnBrk="1" hangingPunct="1"/>
            <a:endParaRPr lang="en-US" altLang="en-US"/>
          </a:p>
        </p:txBody>
      </p:sp>
      <p:sp>
        <p:nvSpPr>
          <p:cNvPr id="6148"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418BAA65-3BBD-4D79-AA3E-1B0772E97A87}" type="slidenum">
              <a:rPr lang="en-US" altLang="en-US" sz="1800" smtClean="0">
                <a:solidFill>
                  <a:srgbClr val="FFFFFF"/>
                </a:solidFill>
              </a:rPr>
              <a:pPr>
                <a:spcBef>
                  <a:spcPct val="0"/>
                </a:spcBef>
                <a:buClrTx/>
                <a:buFontTx/>
                <a:buNone/>
              </a:pPr>
              <a:t>4</a:t>
            </a:fld>
            <a:endParaRPr lang="en-US" altLang="en-US" sz="180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6147" name="Content Placeholder 2"/>
          <p:cNvSpPr>
            <a:spLocks noGrp="1"/>
          </p:cNvSpPr>
          <p:nvPr>
            <p:ph idx="1"/>
          </p:nvPr>
        </p:nvSpPr>
        <p:spPr/>
        <p:txBody>
          <a:bodyPr/>
          <a:lstStyle/>
          <a:p>
            <a:pPr eaLnBrk="1" hangingPunct="1"/>
            <a:r>
              <a:rPr lang="en-US" altLang="en-US"/>
              <a:t>Governments in Central Europe in the Middle Ages typically lasted for more than 40 years (Tennent).</a:t>
            </a:r>
          </a:p>
          <a:p>
            <a:pPr eaLnBrk="1" hangingPunct="1"/>
            <a:r>
              <a:rPr lang="en-US" altLang="en-US"/>
              <a:t>White (2012b) maintains that the Arab Spring has failed to realize the potential for Islamists to consolidate their power in the Mediterranean region.</a:t>
            </a:r>
          </a:p>
          <a:p>
            <a:pPr eaLnBrk="1" hangingPunct="1"/>
            <a:r>
              <a:rPr lang="en-US" altLang="en-US"/>
              <a:t>A survey of researchers (Young &amp; Fosdick, 2011) found that as many as 25 percent felt it was acceptable to deceive subjects in psychological experiments.</a:t>
            </a:r>
          </a:p>
          <a:p>
            <a:pPr eaLnBrk="1" hangingPunct="1"/>
            <a:endParaRPr lang="en-US" altLang="en-US"/>
          </a:p>
          <a:p>
            <a:pPr lvl="1" eaLnBrk="1" hangingPunct="1"/>
            <a:r>
              <a:rPr lang="en-US" altLang="en-US"/>
              <a:t>Note that all the references must be cited in the text, and all the in-text citations must be in the References (Works Cited) list.</a:t>
            </a:r>
          </a:p>
        </p:txBody>
      </p:sp>
      <p:sp>
        <p:nvSpPr>
          <p:cNvPr id="717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48983EAA-8864-4E96-894E-04E5CB5BE79F}" type="slidenum">
              <a:rPr lang="en-US" altLang="en-US" sz="1800" smtClean="0">
                <a:solidFill>
                  <a:srgbClr val="FFFFFF"/>
                </a:solidFill>
              </a:rPr>
              <a:pPr>
                <a:spcBef>
                  <a:spcPct val="0"/>
                </a:spcBef>
                <a:buClrTx/>
                <a:buFontTx/>
                <a:buNone/>
              </a:pPr>
              <a:t>5</a:t>
            </a:fld>
            <a:endParaRPr lang="en-US" altLang="en-US" sz="180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Cites of cites</a:t>
            </a:r>
          </a:p>
        </p:txBody>
      </p:sp>
      <p:sp>
        <p:nvSpPr>
          <p:cNvPr id="3" name="Content Placeholder 2"/>
          <p:cNvSpPr>
            <a:spLocks noGrp="1"/>
          </p:cNvSpPr>
          <p:nvPr>
            <p:ph idx="1"/>
          </p:nvPr>
        </p:nvSpPr>
        <p:spPr>
          <a:xfrm>
            <a:off x="457200" y="1219200"/>
            <a:ext cx="7620000" cy="5029200"/>
          </a:xfrm>
        </p:spPr>
        <p:txBody>
          <a:bodyPr/>
          <a:lstStyle/>
          <a:p>
            <a:pPr>
              <a:buFont typeface="Arial" charset="0"/>
              <a:buChar char="•"/>
              <a:defRPr/>
            </a:pPr>
            <a:r>
              <a:rPr lang="en-US" sz="2000" dirty="0"/>
              <a:t>You have a paper written by Jones in 2011. In it, Jones paraphrases and cites Smith, which you did not read.</a:t>
            </a:r>
          </a:p>
          <a:p>
            <a:pPr lvl="1">
              <a:buFont typeface="Arial" charset="0"/>
              <a:buChar char="•"/>
              <a:defRPr/>
            </a:pPr>
            <a:r>
              <a:rPr lang="en-US" dirty="0"/>
              <a:t>Your cite should look like this if you paraphrase what Jones wrote about Smith’s work: </a:t>
            </a:r>
          </a:p>
          <a:p>
            <a:pPr marL="114300" indent="0">
              <a:buFont typeface="Arial" charset="0"/>
              <a:buNone/>
              <a:defRPr/>
            </a:pPr>
            <a:r>
              <a:rPr lang="en-US" sz="2000" dirty="0"/>
              <a:t>Research by Smith indicates that people who regularly use the Internet are more likely to say they are satisfied in their relationship (Jones, 2011).</a:t>
            </a:r>
          </a:p>
          <a:p>
            <a:pPr>
              <a:buFont typeface="Arial" charset="0"/>
              <a:buChar char="•"/>
              <a:defRPr/>
            </a:pPr>
            <a:r>
              <a:rPr lang="en-US" sz="2000" dirty="0"/>
              <a:t>You have a paper by Beatty and Olson, written </a:t>
            </a:r>
            <a:r>
              <a:rPr lang="en-US" sz="2000"/>
              <a:t>in 2010, </a:t>
            </a:r>
            <a:r>
              <a:rPr lang="en-US" sz="2000" dirty="0"/>
              <a:t>in which they quote Small, which you did not read.</a:t>
            </a:r>
          </a:p>
          <a:p>
            <a:pPr lvl="1">
              <a:buFont typeface="Arial" charset="0"/>
              <a:buChar char="•"/>
              <a:defRPr/>
            </a:pPr>
            <a:r>
              <a:rPr lang="en-US" dirty="0"/>
              <a:t>Your cite should look like this:</a:t>
            </a:r>
          </a:p>
          <a:p>
            <a:pPr marL="114300" indent="0">
              <a:buFont typeface="Arial" charset="0"/>
              <a:buNone/>
              <a:defRPr/>
            </a:pPr>
            <a:r>
              <a:rPr lang="en-US" sz="2000" dirty="0"/>
              <a:t>According to Small, “Cyber terrorism is likely to be the primary threat to the United States in the foreseeable future” (as cited in Beatty &amp; Olson, 2010, p. 178).</a:t>
            </a:r>
          </a:p>
          <a:p>
            <a:pPr>
              <a:buFont typeface="Arial" charset="0"/>
              <a:buChar char="•"/>
              <a:defRPr/>
            </a:pPr>
            <a:r>
              <a:rPr lang="en-US" sz="2000" dirty="0"/>
              <a:t>In both cases only include the sources you read (Jones, and Beatty &amp; Olson) in your Works Cited list.</a:t>
            </a:r>
          </a:p>
        </p:txBody>
      </p:sp>
      <p:sp>
        <p:nvSpPr>
          <p:cNvPr id="819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5517DE24-3E73-4D99-AAA6-C2FD26BA0C71}" type="slidenum">
              <a:rPr lang="en-US" altLang="en-US" sz="1800" smtClean="0">
                <a:solidFill>
                  <a:srgbClr val="FFFFFF"/>
                </a:solidFill>
              </a:rPr>
              <a:pPr>
                <a:spcBef>
                  <a:spcPct val="0"/>
                </a:spcBef>
                <a:buClrTx/>
                <a:buFontTx/>
                <a:buNone/>
              </a:pPr>
              <a:t>6</a:t>
            </a:fld>
            <a:endParaRPr lang="en-US" altLang="en-US" sz="180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t>Things to remember for Works Cited</a:t>
            </a:r>
          </a:p>
        </p:txBody>
      </p:sp>
      <p:sp>
        <p:nvSpPr>
          <p:cNvPr id="9219" name="Content Placeholder 2"/>
          <p:cNvSpPr>
            <a:spLocks noGrp="1"/>
          </p:cNvSpPr>
          <p:nvPr>
            <p:ph idx="1"/>
          </p:nvPr>
        </p:nvSpPr>
        <p:spPr>
          <a:xfrm>
            <a:off x="533400" y="1244600"/>
            <a:ext cx="7543800" cy="5080000"/>
          </a:xfrm>
        </p:spPr>
        <p:txBody>
          <a:bodyPr/>
          <a:lstStyle/>
          <a:p>
            <a:r>
              <a:rPr lang="en-US" altLang="en-US" sz="1800" dirty="0"/>
              <a:t>No underline or blue text for links</a:t>
            </a:r>
          </a:p>
          <a:p>
            <a:r>
              <a:rPr lang="en-US" altLang="en-US" sz="1800" dirty="0"/>
              <a:t>No month for academic journals</a:t>
            </a:r>
          </a:p>
          <a:p>
            <a:r>
              <a:rPr lang="en-US" altLang="en-US" sz="1800" dirty="0"/>
              <a:t>Get end page # for journals: </a:t>
            </a:r>
            <a:r>
              <a:rPr lang="en-US" altLang="en-US" sz="1800" i="1" dirty="0"/>
              <a:t>J. of Blah 16</a:t>
            </a:r>
            <a:r>
              <a:rPr lang="en-US" altLang="en-US" sz="1800" dirty="0"/>
              <a:t>(3), 22-33.</a:t>
            </a:r>
          </a:p>
          <a:p>
            <a:r>
              <a:rPr lang="en-US" altLang="en-US" sz="1800" dirty="0"/>
              <a:t>No city or publisher for academic journals</a:t>
            </a:r>
          </a:p>
          <a:p>
            <a:r>
              <a:rPr lang="en-US" altLang="en-US" sz="1800" dirty="0"/>
              <a:t>Italics for journal/book/publication, not for article titles</a:t>
            </a:r>
          </a:p>
          <a:p>
            <a:r>
              <a:rPr lang="en-US" altLang="en-US" sz="1800" dirty="0"/>
              <a:t>Date format is (2015, March 22)</a:t>
            </a:r>
          </a:p>
          <a:p>
            <a:r>
              <a:rPr lang="en-US" altLang="en-US" sz="1800" dirty="0"/>
              <a:t>DOI should only be for books/academic journals</a:t>
            </a:r>
          </a:p>
          <a:p>
            <a:r>
              <a:rPr lang="en-US" altLang="en-US" sz="1800" dirty="0"/>
              <a:t>Books need city, publisher: Camden, MA: McGraw-Hill</a:t>
            </a:r>
          </a:p>
          <a:p>
            <a:r>
              <a:rPr lang="en-US" altLang="en-US" sz="1800" dirty="0"/>
              <a:t>No credentials for author (not Jones, R. Ph.D.)</a:t>
            </a:r>
          </a:p>
          <a:p>
            <a:r>
              <a:rPr lang="en-US" altLang="en-US" sz="1800" dirty="0"/>
              <a:t>Authors are last name, initials, and “&amp;”: Jones, R., &amp; Smith, J.</a:t>
            </a:r>
          </a:p>
          <a:p>
            <a:r>
              <a:rPr lang="en-US" altLang="en-US" sz="1800" dirty="0"/>
              <a:t>No ProQuest or Summon (</a:t>
            </a:r>
            <a:r>
              <a:rPr lang="en-US" altLang="en-US" sz="1800" dirty="0" err="1"/>
              <a:t>dbproxy</a:t>
            </a:r>
            <a:r>
              <a:rPr lang="en-US" altLang="en-US" sz="1800" dirty="0"/>
              <a:t>) URLs</a:t>
            </a:r>
          </a:p>
          <a:p>
            <a:r>
              <a:rPr lang="en-US" altLang="en-US" sz="1800" dirty="0"/>
              <a:t>URLs need protocol (http:// …)</a:t>
            </a:r>
          </a:p>
          <a:p>
            <a:r>
              <a:rPr lang="en-US" altLang="en-US" sz="1800" dirty="0"/>
              <a:t>Some items are (Summon) or (Academic Search Ultimate)</a:t>
            </a:r>
          </a:p>
          <a:p>
            <a:r>
              <a:rPr lang="en-US" altLang="en-US" sz="1800" dirty="0"/>
              <a:t>Alphabetical order by author; hanging indents</a:t>
            </a:r>
          </a:p>
          <a:p>
            <a:r>
              <a:rPr lang="en-US" altLang="en-US" sz="1800" dirty="0"/>
              <a:t>Single space the references; no annotations for final paper</a:t>
            </a:r>
          </a:p>
          <a:p>
            <a:endParaRPr lang="en-US" altLang="en-US" dirty="0"/>
          </a:p>
        </p:txBody>
      </p:sp>
      <p:sp>
        <p:nvSpPr>
          <p:cNvPr id="922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6256379-D2E8-460D-AC97-FF4F4B5263F0}" type="slidenum">
              <a:rPr lang="en-US" altLang="en-US" smtClean="0">
                <a:solidFill>
                  <a:srgbClr val="FFFFFF"/>
                </a:solidFill>
              </a:rPr>
              <a:pPr/>
              <a:t>7</a:t>
            </a:fld>
            <a:endParaRPr lang="en-US"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9219">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921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219">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9219">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9219">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9219">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195</TotalTime>
  <Words>665</Words>
  <Application>Microsoft Office PowerPoint</Application>
  <PresentationFormat>On-screen Show (4:3)</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Adjacency</vt:lpstr>
      <vt:lpstr>Some final APA tips</vt:lpstr>
      <vt:lpstr>Reference list</vt:lpstr>
      <vt:lpstr>PowerPoint Presentation</vt:lpstr>
      <vt:lpstr>In-text use of those sources</vt:lpstr>
      <vt:lpstr>PowerPoint Presentation</vt:lpstr>
      <vt:lpstr>Cites of cites</vt:lpstr>
      <vt:lpstr>Things to remember for Works Cited</vt:lpstr>
    </vt:vector>
  </TitlesOfParts>
  <Company>La Salle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APA tips</dc:title>
  <dc:creator>John Beatty</dc:creator>
  <cp:lastModifiedBy>John Beatty</cp:lastModifiedBy>
  <cp:revision>31</cp:revision>
  <cp:lastPrinted>2015-04-27T19:14:19Z</cp:lastPrinted>
  <dcterms:created xsi:type="dcterms:W3CDTF">2012-04-26T19:53:29Z</dcterms:created>
  <dcterms:modified xsi:type="dcterms:W3CDTF">2020-11-12T21:41:07Z</dcterms:modified>
</cp:coreProperties>
</file>