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1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0C355-AA7E-4BD2-916E-5EBBB69E46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2C4B6-AB81-4772-9F69-6D67B2D1FF93}" type="datetime1">
              <a:rPr lang="en-US"/>
              <a:pPr>
                <a:defRPr/>
              </a:pPr>
              <a:t>2/11/2021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8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EB67A-0137-4815-BCEB-A75CE29D86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7E509-210E-455B-A3F9-DCD6EF3AC307}" type="datetime1">
              <a:rPr lang="en-US"/>
              <a:pPr>
                <a:defRPr/>
              </a:pPr>
              <a:t>2/11/2021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70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B193D-D25B-4B2D-AD3D-9FF5EA2378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02974-341B-4D26-94AE-FF133D1F6D3C}" type="datetime1">
              <a:rPr lang="en-US"/>
              <a:pPr>
                <a:defRPr/>
              </a:pPr>
              <a:t>2/11/2021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0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115F1-B17F-4EAB-9AB0-7685286117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CC075-9AB8-4BBF-AC40-B530454EFC88}" type="datetime1">
              <a:rPr lang="en-US"/>
              <a:pPr>
                <a:defRPr/>
              </a:pPr>
              <a:t>2/11/2021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1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BF862-FE1D-467C-A62D-4167F1FDA2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793FA-6DB5-4AD4-96BF-7B2428C98E30}" type="datetime1">
              <a:rPr lang="en-US"/>
              <a:pPr>
                <a:defRPr/>
              </a:pPr>
              <a:t>2/11/2021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06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CA364-B50D-426C-89BA-424F2B93C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9A98F-B3C8-4DA0-AE13-009CCCFB3C33}" type="datetime1">
              <a:rPr lang="en-US"/>
              <a:pPr>
                <a:defRPr/>
              </a:pPr>
              <a:t>2/11/2021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38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52B24-83C2-4CBD-9586-059B797DB8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0DA36-F15A-4FA0-A16F-E2416F26AEC9}" type="datetime1">
              <a:rPr lang="en-US"/>
              <a:pPr>
                <a:defRPr/>
              </a:pPr>
              <a:t>2/11/2021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5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1C132-1A1C-4A80-BE87-CD3DCF1E3E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9C023-FB41-4EBA-A83A-A0E9D131F38E}" type="datetime1">
              <a:rPr lang="en-US"/>
              <a:pPr>
                <a:defRPr/>
              </a:pPr>
              <a:t>2/11/2021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73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54E89-2711-4561-B2AF-7B7E089910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23ABD-E32A-405B-988D-4BA4857CB341}" type="datetime1">
              <a:rPr lang="en-US"/>
              <a:pPr>
                <a:defRPr/>
              </a:pPr>
              <a:t>2/11/2021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01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F641A-1437-4542-96B8-A0E4C36A92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DEB89-2574-4B0A-9DBF-36AB29F5FC3B}" type="datetime1">
              <a:rPr lang="en-US"/>
              <a:pPr>
                <a:defRPr/>
              </a:pPr>
              <a:t>2/11/2021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0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DFA9D-8BFD-41DB-B30E-2E6F5FAD92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0AC14-D8AD-4620-8306-41A94E4BD17E}" type="datetime1">
              <a:rPr lang="en-US"/>
              <a:pPr>
                <a:defRPr/>
              </a:pPr>
              <a:t>2/11/2021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1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231A6CB-B88F-4FB0-B49B-16F5654BBB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EF614A-7BAD-4847-BF40-952895878B71}" type="datetime1">
              <a:rPr lang="en-US"/>
              <a:pPr>
                <a:defRPr/>
              </a:pPr>
              <a:t>2/11/2021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Who Says?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Holdstein</a:t>
            </a:r>
            <a:r>
              <a:rPr lang="en-US" dirty="0"/>
              <a:t> </a:t>
            </a:r>
            <a:r>
              <a:rPr lang="en-US"/>
              <a:t>&amp; Aquiline</a:t>
            </a:r>
            <a:r>
              <a:rPr lang="en-US" dirty="0"/>
              <a:t>, Preface, Chapters 1, 2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B2ACF46-0BFD-427F-81E6-8B51184A68A7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Preface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Nicholas </a:t>
            </a:r>
            <a:r>
              <a:rPr lang="en-US" dirty="0" err="1"/>
              <a:t>Carr’s</a:t>
            </a:r>
            <a:r>
              <a:rPr lang="en-US" dirty="0"/>
              <a:t> “Is Google Making Us Stupid” article in </a:t>
            </a:r>
            <a:r>
              <a:rPr lang="en-US" i="1" dirty="0"/>
              <a:t>The Atlantic </a:t>
            </a:r>
            <a:r>
              <a:rPr lang="en-US" dirty="0"/>
              <a:t>strikes a chord. [Q: What error did the authors make when they quoted Carr on p. vii? Any other errors?]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Authors say Google and Wikipedia often oversimplify information. Do they? When? When is that not true?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It is true that there are new challenges in grappling with how and when to rely on source materials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Be careful how you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Write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Read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Use sources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This book will help you prepare a successful paper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B59BDCF-4BA3-41C6-87E6-15E629C4EA88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1—What is Information?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[Can skim this]</a:t>
            </a:r>
          </a:p>
          <a:p>
            <a:r>
              <a:rPr lang="en-US" sz="1800" dirty="0"/>
              <a:t>Information requires </a:t>
            </a:r>
            <a:r>
              <a:rPr lang="en-US" sz="1800" i="1" dirty="0"/>
              <a:t>information literacy</a:t>
            </a:r>
            <a:r>
              <a:rPr lang="en-US" sz="1800" dirty="0"/>
              <a:t>—when do you need info, where can you get it, is the info accurate, authoritative, do you know how to use it?</a:t>
            </a:r>
          </a:p>
          <a:p>
            <a:r>
              <a:rPr lang="en-US" sz="1800" dirty="0"/>
              <a:t>Gertrude Stein example [Q: What did the website get wrong?]</a:t>
            </a:r>
          </a:p>
          <a:p>
            <a:r>
              <a:rPr lang="en-US" sz="1800" dirty="0"/>
              <a:t>[Also note their “voice” here: What person do they write in? What forms of address do they use? How do they handle gendered pronouns?]</a:t>
            </a:r>
          </a:p>
          <a:p>
            <a:r>
              <a:rPr lang="en-US" sz="1800" dirty="0"/>
              <a:t>All research is based on a process [as we discussed]</a:t>
            </a:r>
          </a:p>
          <a:p>
            <a:r>
              <a:rPr lang="en-US" sz="1800" dirty="0"/>
              <a:t>Primary (e.g. science) vs. secondary (your paper) are similar. [Q: What are the steps in a scientific research paper?]</a:t>
            </a:r>
          </a:p>
          <a:p>
            <a:pPr lvl="1"/>
            <a:r>
              <a:rPr lang="en-US" sz="1800" dirty="0"/>
              <a:t>On p. 6 they say you, like a scientist, will “prove that argument”; [a better term is “support” your argument] </a:t>
            </a:r>
          </a:p>
          <a:p>
            <a:r>
              <a:rPr lang="en-US" sz="1800" dirty="0"/>
              <a:t>[Each chapter ends with Ideas Into Practice; take a look and see if these help. Here it’s to create a timeline—although I’d argue that the course syllabus has already set that for you.]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597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2—Writer’s authority/voice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Rhetorical Situation, via Aristotle: [think of questions you need answered for each]</a:t>
            </a:r>
          </a:p>
          <a:p>
            <a:pPr lvl="1"/>
            <a:r>
              <a:rPr lang="en-US" dirty="0"/>
              <a:t>Writer</a:t>
            </a:r>
          </a:p>
          <a:p>
            <a:pPr lvl="1"/>
            <a:r>
              <a:rPr lang="en-US" dirty="0"/>
              <a:t>Audience</a:t>
            </a:r>
          </a:p>
          <a:p>
            <a:pPr lvl="1"/>
            <a:r>
              <a:rPr lang="en-US" dirty="0"/>
              <a:t>Purpose</a:t>
            </a:r>
          </a:p>
          <a:p>
            <a:pPr lvl="1"/>
            <a:r>
              <a:rPr lang="en-US" dirty="0"/>
              <a:t>Topic</a:t>
            </a:r>
          </a:p>
          <a:p>
            <a:pPr lvl="1"/>
            <a:r>
              <a:rPr lang="en-US" dirty="0"/>
              <a:t>Occasion</a:t>
            </a:r>
          </a:p>
          <a:p>
            <a:r>
              <a:rPr lang="en-US" dirty="0"/>
              <a:t>Writer: </a:t>
            </a:r>
          </a:p>
          <a:p>
            <a:pPr lvl="1"/>
            <a:r>
              <a:rPr lang="en-US" dirty="0"/>
              <a:t>Authority, ethos, credibility</a:t>
            </a:r>
          </a:p>
          <a:p>
            <a:r>
              <a:rPr lang="en-US" dirty="0"/>
              <a:t>Audience:</a:t>
            </a:r>
          </a:p>
          <a:p>
            <a:pPr lvl="1"/>
            <a:r>
              <a:rPr lang="en-US" dirty="0"/>
              <a:t>Who, expectations, knowledge, relationship to writer, mixed or homogeneous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33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CH. 2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Purpose:</a:t>
            </a:r>
          </a:p>
          <a:p>
            <a:pPr lvl="1"/>
            <a:r>
              <a:rPr lang="en-US" dirty="0"/>
              <a:t>[Inform, entertain, persuade]</a:t>
            </a:r>
          </a:p>
          <a:p>
            <a:r>
              <a:rPr lang="en-US" dirty="0"/>
              <a:t>Topic:</a:t>
            </a:r>
          </a:p>
          <a:p>
            <a:pPr lvl="2"/>
            <a:r>
              <a:rPr lang="en-US" sz="2000" dirty="0"/>
              <a:t>Tone, conventions, context</a:t>
            </a:r>
          </a:p>
          <a:p>
            <a:r>
              <a:rPr lang="en-US" dirty="0"/>
              <a:t>Occasion:</a:t>
            </a:r>
          </a:p>
          <a:p>
            <a:pPr lvl="1"/>
            <a:r>
              <a:rPr lang="en-US" dirty="0"/>
              <a:t>Setting, context of presentation [more for speeches]</a:t>
            </a:r>
          </a:p>
          <a:p>
            <a:r>
              <a:rPr lang="en-US" dirty="0"/>
              <a:t>Ethos: what words share its Latin root? (See Table 2.1)</a:t>
            </a:r>
          </a:p>
          <a:p>
            <a:pPr lvl="1"/>
            <a:r>
              <a:rPr lang="en-US" dirty="0"/>
              <a:t>Ethics, ethical; here it’s more like credibility, character, but that also is enhanced when you write ethically</a:t>
            </a:r>
          </a:p>
          <a:p>
            <a:r>
              <a:rPr lang="en-US" dirty="0"/>
              <a:t>Pathos: what words?</a:t>
            </a:r>
          </a:p>
          <a:p>
            <a:pPr lvl="1"/>
            <a:r>
              <a:rPr lang="en-US" dirty="0"/>
              <a:t>Pathetic (emotion), empathy</a:t>
            </a:r>
          </a:p>
          <a:p>
            <a:r>
              <a:rPr lang="en-US" dirty="0"/>
              <a:t>Logos: words?</a:t>
            </a:r>
          </a:p>
          <a:p>
            <a:pPr lvl="1"/>
            <a:r>
              <a:rPr lang="en-US" dirty="0"/>
              <a:t>Logic, logical; reasoning, facts,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94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Ethos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800600"/>
          </a:xfrm>
        </p:spPr>
        <p:txBody>
          <a:bodyPr/>
          <a:lstStyle/>
          <a:p>
            <a:r>
              <a:rPr lang="en-US" dirty="0"/>
              <a:t>Pitfalls (politician example)</a:t>
            </a:r>
          </a:p>
          <a:p>
            <a:pPr lvl="1"/>
            <a:r>
              <a:rPr lang="en-US" dirty="0"/>
              <a:t>Refusal to answer honestly</a:t>
            </a:r>
          </a:p>
          <a:p>
            <a:pPr lvl="1"/>
            <a:r>
              <a:rPr lang="en-US" dirty="0"/>
              <a:t>Not having the right information</a:t>
            </a:r>
          </a:p>
          <a:p>
            <a:pPr lvl="1"/>
            <a:r>
              <a:rPr lang="en-US" dirty="0"/>
              <a:t>Overuse of pathos; poor use of logos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patchwriting</a:t>
            </a:r>
            <a:r>
              <a:rPr lang="en-US" dirty="0"/>
              <a:t>” (quoting too much)</a:t>
            </a:r>
          </a:p>
          <a:p>
            <a:pPr lvl="1"/>
            <a:r>
              <a:rPr lang="en-US" dirty="0"/>
              <a:t>Missing citations</a:t>
            </a:r>
          </a:p>
          <a:p>
            <a:pPr lvl="1"/>
            <a:r>
              <a:rPr lang="en-US" dirty="0"/>
              <a:t>Poor formatting, wrong conventions of the discipline [APA]</a:t>
            </a:r>
          </a:p>
          <a:p>
            <a:r>
              <a:rPr lang="en-US" dirty="0"/>
              <a:t>Voice: your style as a writer; diction, syntax, vocabulary, appropriate tone for this rhetorical situation;</a:t>
            </a:r>
          </a:p>
          <a:p>
            <a:r>
              <a:rPr lang="en-US" dirty="0"/>
              <a:t>Don’t </a:t>
            </a:r>
            <a:r>
              <a:rPr lang="en-US"/>
              <a:t>sound </a:t>
            </a:r>
            <a:r>
              <a:rPr lang="en-US" dirty="0"/>
              <a:t>t</a:t>
            </a:r>
            <a:r>
              <a:rPr lang="en-US"/>
              <a:t>oo </a:t>
            </a:r>
            <a:r>
              <a:rPr lang="en-US" dirty="0"/>
              <a:t>“overinflated or deliberately obscuring”</a:t>
            </a:r>
          </a:p>
          <a:p>
            <a:r>
              <a:rPr lang="en-US" dirty="0"/>
              <a:t>Also, think of how bloggers have a voice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29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277</TotalTime>
  <Words>541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Adjacency</vt:lpstr>
      <vt:lpstr>Who Says?</vt:lpstr>
      <vt:lpstr>Preface</vt:lpstr>
      <vt:lpstr>Chapter 1—What is Information?</vt:lpstr>
      <vt:lpstr>Chapter 2—Writer’s authority/voice</vt:lpstr>
      <vt:lpstr>CH. 2 cont.</vt:lpstr>
      <vt:lpstr>Ethos cont.</vt:lpstr>
    </vt:vector>
  </TitlesOfParts>
  <Company>La Salle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APA tips</dc:title>
  <dc:creator>John Beatty</dc:creator>
  <cp:lastModifiedBy>John Beatty</cp:lastModifiedBy>
  <cp:revision>38</cp:revision>
  <cp:lastPrinted>2012-04-26T21:34:42Z</cp:lastPrinted>
  <dcterms:created xsi:type="dcterms:W3CDTF">2012-04-26T19:53:29Z</dcterms:created>
  <dcterms:modified xsi:type="dcterms:W3CDTF">2021-02-11T21:45:39Z</dcterms:modified>
</cp:coreProperties>
</file>