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handoutMasterIdLst>
    <p:handoutMasterId r:id="rId8"/>
  </p:handoutMasterIdLst>
  <p:sldIdLst>
    <p:sldId id="256" r:id="rId2"/>
    <p:sldId id="257" r:id="rId3"/>
    <p:sldId id="258" r:id="rId4"/>
    <p:sldId id="262" r:id="rId5"/>
    <p:sldId id="263" r:id="rId6"/>
    <p:sldId id="259" r:id="rId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1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063459-2708-45FB-98E5-79C6FA2F7BDB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2244D-E2A5-4DF0-830B-4EF3A3616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0C355-AA7E-4BD2-916E-5EBBB69E46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2C4B6-AB81-4772-9F69-6D67B2D1FF93}" type="datetime1">
              <a:rPr lang="en-US"/>
              <a:pPr>
                <a:defRPr/>
              </a:pPr>
              <a:t>1/25/2021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87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EB67A-0137-4815-BCEB-A75CE29D86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7E509-210E-455B-A3F9-DCD6EF3AC307}" type="datetime1">
              <a:rPr lang="en-US"/>
              <a:pPr>
                <a:defRPr/>
              </a:pPr>
              <a:t>1/25/2021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70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B193D-D25B-4B2D-AD3D-9FF5EA2378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02974-341B-4D26-94AE-FF133D1F6D3C}" type="datetime1">
              <a:rPr lang="en-US"/>
              <a:pPr>
                <a:defRPr/>
              </a:pPr>
              <a:t>1/25/2021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06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115F1-B17F-4EAB-9AB0-768528611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CC075-9AB8-4BBF-AC40-B530454EFC88}" type="datetime1">
              <a:rPr lang="en-US"/>
              <a:pPr>
                <a:defRPr/>
              </a:pPr>
              <a:t>1/25/2021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1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4BF862-FE1D-467C-A62D-4167F1FDA2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793FA-6DB5-4AD4-96BF-7B2428C98E30}" type="datetime1">
              <a:rPr lang="en-US"/>
              <a:pPr>
                <a:defRPr/>
              </a:pPr>
              <a:t>1/25/2021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606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CA364-B50D-426C-89BA-424F2B93C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9A98F-B3C8-4DA0-AE13-009CCCFB3C33}" type="datetime1">
              <a:rPr lang="en-US"/>
              <a:pPr>
                <a:defRPr/>
              </a:pPr>
              <a:t>1/25/2021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84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52B24-83C2-4CBD-9586-059B797DB8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0DA36-F15A-4FA0-A16F-E2416F26AEC9}" type="datetime1">
              <a:rPr lang="en-US"/>
              <a:pPr>
                <a:defRPr/>
              </a:pPr>
              <a:t>1/25/2021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052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1C132-1A1C-4A80-BE87-CD3DCF1E3E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9C023-FB41-4EBA-A83A-A0E9D131F38E}" type="datetime1">
              <a:rPr lang="en-US"/>
              <a:pPr>
                <a:defRPr/>
              </a:pPr>
              <a:t>1/25/2021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73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54E89-2711-4561-B2AF-7B7E089910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23ABD-E32A-405B-988D-4BA4857CB341}" type="datetime1">
              <a:rPr lang="en-US"/>
              <a:pPr>
                <a:defRPr/>
              </a:pPr>
              <a:t>1/25/2021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017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F641A-1437-4542-96B8-A0E4C36A9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DEB89-2574-4B0A-9DBF-36AB29F5FC3B}" type="datetime1">
              <a:rPr lang="en-US"/>
              <a:pPr>
                <a:defRPr/>
              </a:pPr>
              <a:t>1/25/2021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00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DFA9D-8BFD-41DB-B30E-2E6F5FAD9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0AC14-D8AD-4620-8306-41A94E4BD17E}" type="datetime1">
              <a:rPr lang="en-US"/>
              <a:pPr>
                <a:defRPr/>
              </a:pPr>
              <a:t>1/25/2021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71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31A6CB-B88F-4FB0-B49B-16F5654BBB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EF614A-7BAD-4847-BF40-952895878B71}" type="datetime1">
              <a:rPr lang="en-US"/>
              <a:pPr>
                <a:defRPr/>
              </a:pPr>
              <a:t>1/25/2021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Who Says?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Holdstein</a:t>
            </a:r>
            <a:r>
              <a:rPr lang="en-US" dirty="0"/>
              <a:t> &amp; Aquiline, Chapter 10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Revising, presenting</a:t>
            </a:r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B2ACF46-0BFD-427F-81E6-8B51184A68A7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Revising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Don’t forget, the writing process is </a:t>
            </a:r>
            <a:r>
              <a:rPr lang="en-US" i="1" dirty="0"/>
              <a:t>recursive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Higher-order concerns [compare to my Grading Form]: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Try to react like a reader/audience member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Thesis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Support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Focus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Transitions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Paragraphs [units w/conclusion] and logical development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Use of sources, quotes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Your role [don’t overdo it]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Conclusion [that restates thesis in more detail]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Appropriate language, tone [third person]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B59BDCF-4BA3-41C6-87E6-15E629C4EA88}" type="slidenum">
              <a:rPr lang="en-US" altLang="en-US" sz="180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dirty="0"/>
              <a:t>Lower-order concerns [GSP, mainly; Q: What is “GSP”? Also use of APA citations]</a:t>
            </a:r>
          </a:p>
          <a:p>
            <a:r>
              <a:rPr lang="en-US" sz="2400" dirty="0"/>
              <a:t>Wait a bit for final edit; do it on paper [proofread]</a:t>
            </a:r>
          </a:p>
          <a:p>
            <a:r>
              <a:rPr lang="en-US" sz="2400" dirty="0"/>
              <a:t>Watch for sentences that you changed</a:t>
            </a:r>
          </a:p>
          <a:p>
            <a:r>
              <a:rPr lang="en-US" sz="2400" dirty="0"/>
              <a:t>Read the essay aloud</a:t>
            </a:r>
          </a:p>
          <a:p>
            <a:r>
              <a:rPr lang="en-US" sz="2400" dirty="0"/>
              <a:t>Read for specifics, e.g. just look at commas or just check in-text citations;  don’t do it all at once</a:t>
            </a:r>
          </a:p>
          <a:p>
            <a:r>
              <a:rPr lang="en-US" sz="2400" dirty="0"/>
              <a:t>Peer review with a friend or classmate [similar list again on pp. 145-146]; note they me </a:t>
            </a:r>
            <a:r>
              <a:rPr lang="en-US" sz="2400" dirty="0" err="1"/>
              <a:t>tion</a:t>
            </a:r>
            <a:r>
              <a:rPr lang="en-US" sz="2400" dirty="0"/>
              <a:t> checking that all cites are in the Works Cited—you also need to check the reverse: if X is in the list mis X ever cited?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759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dirty="0"/>
              <a:t>This is central. Is it</a:t>
            </a:r>
          </a:p>
          <a:p>
            <a:pPr lvl="1"/>
            <a:r>
              <a:rPr lang="en-US" dirty="0"/>
              <a:t>A position on a yes/no, debatable, non-trivial question</a:t>
            </a:r>
          </a:p>
          <a:p>
            <a:pPr lvl="1"/>
            <a:r>
              <a:rPr lang="en-US" dirty="0"/>
              <a:t>Supported by your evidence</a:t>
            </a:r>
          </a:p>
          <a:p>
            <a:pPr lvl="1"/>
            <a:r>
              <a:rPr lang="en-US" dirty="0"/>
              <a:t>Narrow and focused [and perhaps in more than one part/answer, e.g. X is a significant problem mainly for people Y, although there are solutions available and it is declining </a:t>
            </a:r>
            <a:r>
              <a:rPr lang="en-US"/>
              <a:t>in impact]</a:t>
            </a:r>
            <a:endParaRPr lang="en-US" dirty="0"/>
          </a:p>
          <a:p>
            <a:pPr lvl="1"/>
            <a:r>
              <a:rPr lang="en-US" dirty="0"/>
              <a:t>Of use in answering the “So what?” question</a:t>
            </a:r>
          </a:p>
          <a:p>
            <a:pPr marL="411163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50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990600"/>
          </a:xfrm>
        </p:spPr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066800"/>
            <a:ext cx="7620000" cy="5638799"/>
          </a:xfrm>
        </p:spPr>
        <p:txBody>
          <a:bodyPr/>
          <a:lstStyle/>
          <a:p>
            <a:r>
              <a:rPr lang="en-US" dirty="0"/>
              <a:t>Think of your audience (this class) and what they know about your topic</a:t>
            </a:r>
          </a:p>
          <a:p>
            <a:r>
              <a:rPr lang="en-US" dirty="0"/>
              <a:t>What tools will you use: Google Slides, PowerPoint, [Keynote (Apple)], Prezi, video, note cards, handouts; are you comfortable using them [e.g. going full screen, reversing]</a:t>
            </a:r>
          </a:p>
          <a:p>
            <a:r>
              <a:rPr lang="en-US" dirty="0"/>
              <a:t>Can you add something beyond what’s in your paper (often a video)</a:t>
            </a:r>
          </a:p>
          <a:p>
            <a:r>
              <a:rPr lang="en-US" dirty="0"/>
              <a:t>You’ll likely have research with data to present; decide what forms are appropriate:</a:t>
            </a:r>
          </a:p>
          <a:p>
            <a:pPr lvl="1"/>
            <a:r>
              <a:rPr lang="en-US" dirty="0"/>
              <a:t>Table (simple data)</a:t>
            </a:r>
          </a:p>
          <a:p>
            <a:pPr lvl="1"/>
            <a:r>
              <a:rPr lang="en-US" dirty="0"/>
              <a:t>Bar graph (for comparisons)</a:t>
            </a:r>
          </a:p>
          <a:p>
            <a:pPr lvl="1"/>
            <a:r>
              <a:rPr lang="en-US" dirty="0"/>
              <a:t>Pie chart (for parts of a whole)</a:t>
            </a:r>
          </a:p>
          <a:p>
            <a:pPr marL="114300" indent="0">
              <a:buNone/>
            </a:pPr>
            <a:r>
              <a:rPr lang="en-US" dirty="0"/>
              <a:t>Keep presentation simple [the 7/7/ rule: 7 words per line/bullet. 7 lines/bullets per slide. Don’t overdo images; give sources e.g. of videos; connect the dots between sources and your argument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329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3069"/>
            <a:ext cx="7620000" cy="4800600"/>
          </a:xfrm>
        </p:spPr>
        <p:txBody>
          <a:bodyPr/>
          <a:lstStyle/>
          <a:p>
            <a:r>
              <a:rPr lang="en-US" dirty="0"/>
              <a:t>Look at the Grading Form “handout”; also list on pp. 142-143.</a:t>
            </a:r>
          </a:p>
          <a:p>
            <a:r>
              <a:rPr lang="en-US" dirty="0"/>
              <a:t>Make sure all items in the Works Cited list are actually cited in the paper, and all in-text citations are in the Works Cited list [check off as you read through]; include page numbers</a:t>
            </a:r>
          </a:p>
          <a:p>
            <a:r>
              <a:rPr lang="en-US" dirty="0"/>
              <a:t>[Appendix: There is a sample APA research paper, with abstract. It is quite sophisticated in its tone—textbooks usually present the best work they see, but pretend it’s merely typical. There are a few errors: p. 173 cites (</a:t>
            </a:r>
            <a:r>
              <a:rPr lang="en-US" dirty="0" err="1"/>
              <a:t>Huitt</a:t>
            </a:r>
            <a:r>
              <a:rPr lang="en-US" dirty="0"/>
              <a:t>, 2002) but the paper by </a:t>
            </a:r>
            <a:r>
              <a:rPr lang="en-US" dirty="0" err="1"/>
              <a:t>Huitt</a:t>
            </a:r>
            <a:r>
              <a:rPr lang="en-US" dirty="0"/>
              <a:t> is 2011; on p. 174 add (1943) after Maslow’s; on p. 179 it’s 2013, not 2012; on p. 180 add (1999) after names of researchers in first sentence; page numbers in cites don’t match list; some References should have a publisher</a:t>
            </a:r>
            <a:r>
              <a:rPr lang="en-US"/>
              <a:t>, most </a:t>
            </a:r>
            <a:r>
              <a:rPr lang="en-US" dirty="0"/>
              <a:t>scholarly ones lack a DOI, some errors in italicizing, </a:t>
            </a:r>
            <a:r>
              <a:rPr lang="en-US" dirty="0" err="1"/>
              <a:t>Rynes</a:t>
            </a:r>
            <a:r>
              <a:rPr lang="en-US" dirty="0"/>
              <a:t> et al. entry is incomplete; but all in the list are cited, and all cited are in the list!]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E115F1-B17F-4EAB-9AB0-768528611766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33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758</TotalTime>
  <Words>634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Adjacency</vt:lpstr>
      <vt:lpstr>Who Says?</vt:lpstr>
      <vt:lpstr>Revising</vt:lpstr>
      <vt:lpstr>Revising (cont.)</vt:lpstr>
      <vt:lpstr>Thesis</vt:lpstr>
      <vt:lpstr>Presentation</vt:lpstr>
      <vt:lpstr>Final thoughts</vt:lpstr>
    </vt:vector>
  </TitlesOfParts>
  <Company>La Salle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APA tips</dc:title>
  <dc:creator>John Beatty</dc:creator>
  <cp:lastModifiedBy>John Beatty</cp:lastModifiedBy>
  <cp:revision>92</cp:revision>
  <cp:lastPrinted>2015-09-30T17:08:46Z</cp:lastPrinted>
  <dcterms:created xsi:type="dcterms:W3CDTF">2012-04-26T19:53:29Z</dcterms:created>
  <dcterms:modified xsi:type="dcterms:W3CDTF">2021-01-25T21:32:06Z</dcterms:modified>
</cp:coreProperties>
</file>