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1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63459-2708-45FB-98E5-79C6FA2F7BDB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2244D-E2A5-4DF0-830B-4EF3A3616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0C355-AA7E-4BD2-916E-5EBBB69E46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2C4B6-AB81-4772-9F69-6D67B2D1FF93}" type="datetime1">
              <a:rPr lang="en-US"/>
              <a:pPr>
                <a:defRPr/>
              </a:pPr>
              <a:t>1/8/2021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8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B67A-0137-4815-BCEB-A75CE29D86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7E509-210E-455B-A3F9-DCD6EF3AC307}" type="datetime1">
              <a:rPr lang="en-US"/>
              <a:pPr>
                <a:defRPr/>
              </a:pPr>
              <a:t>1/8/2021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0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B193D-D25B-4B2D-AD3D-9FF5EA2378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02974-341B-4D26-94AE-FF133D1F6D3C}" type="datetime1">
              <a:rPr lang="en-US"/>
              <a:pPr>
                <a:defRPr/>
              </a:pPr>
              <a:t>1/8/2021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0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115F1-B17F-4EAB-9AB0-7685286117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CC075-9AB8-4BBF-AC40-B530454EFC88}" type="datetime1">
              <a:rPr lang="en-US"/>
              <a:pPr>
                <a:defRPr/>
              </a:pPr>
              <a:t>1/8/2021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1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BF862-FE1D-467C-A62D-4167F1FDA2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793FA-6DB5-4AD4-96BF-7B2428C98E30}" type="datetime1">
              <a:rPr lang="en-US"/>
              <a:pPr>
                <a:defRPr/>
              </a:pPr>
              <a:t>1/8/2021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0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CA364-B50D-426C-89BA-424F2B93C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9A98F-B3C8-4DA0-AE13-009CCCFB3C33}" type="datetime1">
              <a:rPr lang="en-US"/>
              <a:pPr>
                <a:defRPr/>
              </a:pPr>
              <a:t>1/8/2021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38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2B24-83C2-4CBD-9586-059B797DB8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0DA36-F15A-4FA0-A16F-E2416F26AEC9}" type="datetime1">
              <a:rPr lang="en-US"/>
              <a:pPr>
                <a:defRPr/>
              </a:pPr>
              <a:t>1/8/2021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5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1C132-1A1C-4A80-BE87-CD3DCF1E3E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9C023-FB41-4EBA-A83A-A0E9D131F38E}" type="datetime1">
              <a:rPr lang="en-US"/>
              <a:pPr>
                <a:defRPr/>
              </a:pPr>
              <a:t>1/8/2021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3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54E89-2711-4561-B2AF-7B7E089910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23ABD-E32A-405B-988D-4BA4857CB341}" type="datetime1">
              <a:rPr lang="en-US"/>
              <a:pPr>
                <a:defRPr/>
              </a:pPr>
              <a:t>1/8/2021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1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F641A-1437-4542-96B8-A0E4C36A9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DEB89-2574-4B0A-9DBF-36AB29F5FC3B}" type="datetime1">
              <a:rPr lang="en-US"/>
              <a:pPr>
                <a:defRPr/>
              </a:pPr>
              <a:t>1/8/2021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0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DFA9D-8BFD-41DB-B30E-2E6F5FAD9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0AC14-D8AD-4620-8306-41A94E4BD17E}" type="datetime1">
              <a:rPr lang="en-US"/>
              <a:pPr>
                <a:defRPr/>
              </a:pPr>
              <a:t>1/8/2021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1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231A6CB-B88F-4FB0-B49B-16F5654BB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EF614A-7BAD-4847-BF40-952895878B71}" type="datetime1">
              <a:rPr lang="en-US"/>
              <a:pPr>
                <a:defRPr/>
              </a:pPr>
              <a:t>1/8/2021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Who Says?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Holdstein</a:t>
            </a:r>
            <a:r>
              <a:rPr lang="en-US" dirty="0"/>
              <a:t> &amp; Aquiline, Chapter 3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Plagiarism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B2ACF46-0BFD-427F-81E6-8B51184A68A7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What it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First, it’s important that you are ethical about where your information comes from.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Plagiarism is:</a:t>
            </a:r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Using someone else’s ideas or words and passing them off as your own</a:t>
            </a:r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Not giving credit/proper citations</a:t>
            </a:r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Not putting quotation marks around a direct quote, unless it’s an indented </a:t>
            </a:r>
            <a:r>
              <a:rPr lang="en-US" dirty="0" err="1"/>
              <a:t>blockquote</a:t>
            </a:r>
            <a:r>
              <a:rPr lang="en-US" dirty="0"/>
              <a:t> (&gt;5 lines) ; [Q: What is an “indirect quote”?]</a:t>
            </a:r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Paying for work that you submit</a:t>
            </a:r>
          </a:p>
          <a:p>
            <a:pPr marL="5715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[Re-submitting something you got credit for in another class.]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B59BDCF-4BA3-41C6-87E6-15E629C4EA88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 good 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violates academic integrity.</a:t>
            </a:r>
          </a:p>
          <a:p>
            <a:r>
              <a:rPr lang="en-US" dirty="0"/>
              <a:t>It’s an admission of defeat.</a:t>
            </a:r>
          </a:p>
          <a:p>
            <a:r>
              <a:rPr lang="en-US" dirty="0"/>
              <a:t>[Third offense at La Salle subject to expulsion]</a:t>
            </a:r>
          </a:p>
          <a:p>
            <a:r>
              <a:rPr lang="en-US" dirty="0"/>
              <a:t>Plagiarism is related to copyright infringement; so be careful of images, videos, and so on. You need to give credit [and get permission or pay; don’t write “Photo courtesy of Google.”]</a:t>
            </a:r>
          </a:p>
          <a:p>
            <a:r>
              <a:rPr lang="en-US" dirty="0"/>
              <a:t>Often, though plagiarism is unintentional. See hunting example [+ our “handouts”]</a:t>
            </a:r>
          </a:p>
          <a:p>
            <a:pPr lvl="1"/>
            <a:r>
              <a:rPr lang="en-US" dirty="0"/>
              <a:t>That is often just substituting a few synonyms, sometimes called “</a:t>
            </a:r>
            <a:r>
              <a:rPr lang="en-US" dirty="0" err="1"/>
              <a:t>plagiaphrasing</a:t>
            </a:r>
            <a:r>
              <a:rPr lang="en-US" dirty="0"/>
              <a:t>.” They say three or more words that are the same should be quoted [but better to quote full sentences].</a:t>
            </a:r>
          </a:p>
          <a:p>
            <a:pPr lvl="1"/>
            <a:r>
              <a:rPr lang="en-US" dirty="0"/>
              <a:t>Be sure to give in-text citation for ideas (that have been paraphrased)</a:t>
            </a:r>
          </a:p>
          <a:p>
            <a:endParaRPr lang="en-US" dirty="0"/>
          </a:p>
          <a:p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59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you still need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shows you’ve done your work. </a:t>
            </a:r>
          </a:p>
          <a:p>
            <a:r>
              <a:rPr lang="en-US" dirty="0"/>
              <a:t>You are valuing the work of others.</a:t>
            </a:r>
          </a:p>
          <a:p>
            <a:r>
              <a:rPr lang="en-US" dirty="0"/>
              <a:t>You want to be an ethical writer.</a:t>
            </a:r>
          </a:p>
          <a:p>
            <a:r>
              <a:rPr lang="en-US" dirty="0"/>
              <a:t>You can engage with your resources in a “conversation.”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33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not to cite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800600"/>
          </a:xfrm>
        </p:spPr>
        <p:txBody>
          <a:bodyPr/>
          <a:lstStyle/>
          <a:p>
            <a:r>
              <a:rPr lang="en-US" dirty="0"/>
              <a:t>Generally this is when it is “common knowledge,” but that is a matter of judgment.</a:t>
            </a:r>
          </a:p>
          <a:p>
            <a:pPr lvl="1"/>
            <a:r>
              <a:rPr lang="en-US" dirty="0"/>
              <a:t>Includes well-known date or fact (JFK assassinated November 22, 1963)</a:t>
            </a:r>
          </a:p>
          <a:p>
            <a:pPr lvl="1"/>
            <a:r>
              <a:rPr lang="en-US" dirty="0"/>
              <a:t>Knowledge people “should” know [tricky—their example is the three basic types of clouds; what are they?]</a:t>
            </a:r>
          </a:p>
          <a:p>
            <a:pPr lvl="1"/>
            <a:r>
              <a:rPr lang="en-US" dirty="0"/>
              <a:t>(cumulus, cirrus, stratus)</a:t>
            </a:r>
          </a:p>
          <a:p>
            <a:pPr lvl="1"/>
            <a:r>
              <a:rPr lang="en-US" dirty="0"/>
              <a:t>Something eventually becomes common knowledge because it’s cited often (Michael Phelps has the gold medal record).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94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200" dirty="0"/>
              <a:t>These can be cards [not required] or just digital which you can shift around later. MSWord, or the Notes app on your phone.</a:t>
            </a:r>
          </a:p>
          <a:p>
            <a:pPr lvl="1"/>
            <a:r>
              <a:rPr lang="en-US" sz="2200" dirty="0"/>
              <a:t>Try to print parts you might use, or quote. </a:t>
            </a:r>
          </a:p>
          <a:p>
            <a:pPr lvl="1"/>
            <a:r>
              <a:rPr lang="en-US" sz="2200" dirty="0"/>
              <a:t>Use notes to start your paraphrase. [This is in part why you do annotated bibliographies.]</a:t>
            </a:r>
          </a:p>
          <a:p>
            <a:pPr lvl="1"/>
            <a:r>
              <a:rPr lang="en-US" sz="2200" dirty="0"/>
              <a:t>Get source info so you don’t have to look it up again. Remember to include the URL or DOI, full journal cites i.e. volume, issue, pages, e.g. </a:t>
            </a:r>
            <a:r>
              <a:rPr lang="en-US" sz="2200" i="1" dirty="0"/>
              <a:t>J. of Blah, 18</a:t>
            </a:r>
            <a:r>
              <a:rPr lang="en-US" sz="2200" dirty="0"/>
              <a:t>(3), 17-22. </a:t>
            </a:r>
            <a:r>
              <a:rPr lang="en-US" sz="2200" dirty="0" err="1"/>
              <a:t>doi</a:t>
            </a:r>
            <a:r>
              <a:rPr lang="en-US" sz="2200"/>
              <a:t>: 10.123356uws67</a:t>
            </a:r>
            <a:endParaRPr lang="en-US" sz="2200" dirty="0"/>
          </a:p>
          <a:p>
            <a:pPr lvl="1"/>
            <a:r>
              <a:rPr lang="en-US" sz="2200" dirty="0"/>
              <a:t>Don’t look at the source when you are making notes/annotations. Go back to it afterwards.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29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429</TotalTime>
  <Words>482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Adjacency</vt:lpstr>
      <vt:lpstr>Who Says?</vt:lpstr>
      <vt:lpstr>What it is</vt:lpstr>
      <vt:lpstr>Not a good thing</vt:lpstr>
      <vt:lpstr>Why you still need resources</vt:lpstr>
      <vt:lpstr>When not to cite</vt:lpstr>
      <vt:lpstr>A note on notes</vt:lpstr>
    </vt:vector>
  </TitlesOfParts>
  <Company>La Salle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APA tips</dc:title>
  <dc:creator>John Beatty</dc:creator>
  <cp:lastModifiedBy>John Beatty</cp:lastModifiedBy>
  <cp:revision>54</cp:revision>
  <cp:lastPrinted>2015-10-28T20:52:03Z</cp:lastPrinted>
  <dcterms:created xsi:type="dcterms:W3CDTF">2012-04-26T19:53:29Z</dcterms:created>
  <dcterms:modified xsi:type="dcterms:W3CDTF">2021-01-08T20:32:40Z</dcterms:modified>
</cp:coreProperties>
</file>