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16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63459-2708-45FB-98E5-79C6FA2F7BDB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2244D-E2A5-4DF0-830B-4EF3A3616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1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0C355-AA7E-4BD2-916E-5EBBB69E46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2C4B6-AB81-4772-9F69-6D67B2D1FF93}" type="datetime1">
              <a:rPr lang="en-US"/>
              <a:pPr>
                <a:defRPr/>
              </a:pPr>
              <a:t>1/11/2021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887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EB67A-0137-4815-BCEB-A75CE29D86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7E509-210E-455B-A3F9-DCD6EF3AC307}" type="datetime1">
              <a:rPr lang="en-US"/>
              <a:pPr>
                <a:defRPr/>
              </a:pPr>
              <a:t>1/11/2021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706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B193D-D25B-4B2D-AD3D-9FF5EA2378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02974-341B-4D26-94AE-FF133D1F6D3C}" type="datetime1">
              <a:rPr lang="en-US"/>
              <a:pPr>
                <a:defRPr/>
              </a:pPr>
              <a:t>1/11/2021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806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115F1-B17F-4EAB-9AB0-7685286117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CC075-9AB8-4BBF-AC40-B530454EFC88}" type="datetime1">
              <a:rPr lang="en-US"/>
              <a:pPr>
                <a:defRPr/>
              </a:pPr>
              <a:t>1/11/2021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71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BF862-FE1D-467C-A62D-4167F1FDA2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793FA-6DB5-4AD4-96BF-7B2428C98E30}" type="datetime1">
              <a:rPr lang="en-US"/>
              <a:pPr>
                <a:defRPr/>
              </a:pPr>
              <a:t>1/11/2021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606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CA364-B50D-426C-89BA-424F2B93CE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9A98F-B3C8-4DA0-AE13-009CCCFB3C33}" type="datetime1">
              <a:rPr lang="en-US"/>
              <a:pPr>
                <a:defRPr/>
              </a:pPr>
              <a:t>1/11/2021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384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52B24-83C2-4CBD-9586-059B797DB8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0DA36-F15A-4FA0-A16F-E2416F26AEC9}" type="datetime1">
              <a:rPr lang="en-US"/>
              <a:pPr>
                <a:defRPr/>
              </a:pPr>
              <a:t>1/11/2021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052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1C132-1A1C-4A80-BE87-CD3DCF1E3E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9C023-FB41-4EBA-A83A-A0E9D131F38E}" type="datetime1">
              <a:rPr lang="en-US"/>
              <a:pPr>
                <a:defRPr/>
              </a:pPr>
              <a:t>1/11/2021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73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54E89-2711-4561-B2AF-7B7E089910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23ABD-E32A-405B-988D-4BA4857CB341}" type="datetime1">
              <a:rPr lang="en-US"/>
              <a:pPr>
                <a:defRPr/>
              </a:pPr>
              <a:t>1/11/2021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017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F641A-1437-4542-96B8-A0E4C36A92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DEB89-2574-4B0A-9DBF-36AB29F5FC3B}" type="datetime1">
              <a:rPr lang="en-US"/>
              <a:pPr>
                <a:defRPr/>
              </a:pPr>
              <a:t>1/11/2021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005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DFA9D-8BFD-41DB-B30E-2E6F5FAD92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0AC14-D8AD-4620-8306-41A94E4BD17E}" type="datetime1">
              <a:rPr lang="en-US"/>
              <a:pPr>
                <a:defRPr/>
              </a:pPr>
              <a:t>1/11/2021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719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231A6CB-B88F-4FB0-B49B-16F5654BBB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EF614A-7BAD-4847-BF40-952895878B71}" type="datetime1">
              <a:rPr lang="en-US"/>
              <a:pPr>
                <a:defRPr/>
              </a:pPr>
              <a:t>1/11/2021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Who Says?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125" cy="10668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/>
              <a:t>Holdstein</a:t>
            </a:r>
            <a:r>
              <a:rPr lang="en-US" dirty="0"/>
              <a:t> </a:t>
            </a:r>
            <a:r>
              <a:rPr lang="en-US"/>
              <a:t>&amp; Aquiline</a:t>
            </a:r>
            <a:r>
              <a:rPr lang="en-US" dirty="0"/>
              <a:t>, Chapter 4</a:t>
            </a:r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B2ACF46-0BFD-427F-81E6-8B51184A68A7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Choosing a topic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This can be daunting, but it’s important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Choose something that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Interests you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Is significant/can have an impact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Basic steps:</a:t>
            </a:r>
          </a:p>
          <a:p>
            <a:pPr marL="5715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Generate a list (your current assignment)</a:t>
            </a:r>
          </a:p>
          <a:p>
            <a:pPr marL="5715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Pre-search—try Summon, Academic Search Ultimate, Google, Google Scholar to see if these seem feasible</a:t>
            </a:r>
          </a:p>
          <a:p>
            <a:pPr marL="5715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Narrow your topic to get to a Yes/No debatable non-trivial research question and thesis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B59BDCF-4BA3-41C6-87E6-15E629C4EA88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8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starting with the Internet</a:t>
            </a:r>
          </a:p>
          <a:p>
            <a:r>
              <a:rPr lang="en-US" dirty="0"/>
              <a:t>You could add topic areas within that as on p. 36—Internet and politics, music, fashion, etc.</a:t>
            </a:r>
          </a:p>
          <a:p>
            <a:r>
              <a:rPr lang="en-US" dirty="0"/>
              <a:t>Your topic/problem is more likely to be </a:t>
            </a:r>
            <a:r>
              <a:rPr lang="en-US" i="1" dirty="0"/>
              <a:t>conceptual</a:t>
            </a:r>
            <a:r>
              <a:rPr lang="en-US" dirty="0"/>
              <a:t> (social science, humanities) than </a:t>
            </a:r>
            <a:r>
              <a:rPr lang="en-US" i="1" dirty="0"/>
              <a:t>practical </a:t>
            </a:r>
            <a:r>
              <a:rPr lang="en-US" dirty="0"/>
              <a:t>(physical sciences)</a:t>
            </a:r>
          </a:p>
          <a:p>
            <a:endParaRPr lang="en-US" sz="1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E115F1-B17F-4EAB-9AB0-768528611766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759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Pre-searching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en-US" dirty="0"/>
              <a:t>What resources (books, scholarly journals, databases) does the library have access to?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What </a:t>
            </a:r>
            <a:r>
              <a:rPr lang="en-US" i="1" dirty="0"/>
              <a:t>new</a:t>
            </a:r>
            <a:r>
              <a:rPr lang="en-US" dirty="0"/>
              <a:t> angle caught your attention as you were doing the search? [It’s OK to let your research “determine” or direct your choice of topic; better to have a topic you like less with resources than one you like more without resources]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E115F1-B17F-4EAB-9AB0-768528611766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33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Narrowing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4800600"/>
          </a:xfrm>
        </p:spPr>
        <p:txBody>
          <a:bodyPr/>
          <a:lstStyle/>
          <a:p>
            <a:r>
              <a:rPr lang="en-US" dirty="0"/>
              <a:t>Move from </a:t>
            </a:r>
            <a:r>
              <a:rPr lang="en-US" i="1" dirty="0"/>
              <a:t>subject</a:t>
            </a:r>
            <a:r>
              <a:rPr lang="en-US" dirty="0"/>
              <a:t> (or topic area) e.g. fashion to a </a:t>
            </a:r>
            <a:r>
              <a:rPr lang="en-US" i="1" dirty="0"/>
              <a:t>topic</a:t>
            </a:r>
            <a:r>
              <a:rPr lang="en-US" dirty="0"/>
              <a:t> (the role of fashion industries on the East Coast)</a:t>
            </a:r>
          </a:p>
          <a:p>
            <a:r>
              <a:rPr lang="en-US" dirty="0"/>
              <a:t>Look at catalog/Library of Congress subject areas (books) or get one book and look at chapter titles</a:t>
            </a:r>
          </a:p>
          <a:p>
            <a:r>
              <a:rPr lang="en-US" dirty="0"/>
              <a:t>Narrow by “journalistic questions”: Who, what, when where, why [also How?]</a:t>
            </a:r>
          </a:p>
          <a:p>
            <a:r>
              <a:rPr lang="en-US" dirty="0"/>
              <a:t>Start thinking about your </a:t>
            </a:r>
            <a:r>
              <a:rPr lang="en-US" i="1" dirty="0"/>
              <a:t>audience—how</a:t>
            </a:r>
            <a:r>
              <a:rPr lang="en-US" dirty="0"/>
              <a:t> specific or technical can you get? </a:t>
            </a:r>
          </a:p>
          <a:p>
            <a:r>
              <a:rPr lang="en-US" dirty="0"/>
              <a:t>Specific/narrow generally is better. Remember, you’re aiming at 9+ pages, while someone (hopefully) wrote a book about the same topic</a:t>
            </a:r>
          </a:p>
          <a:p>
            <a:r>
              <a:rPr lang="en-US" dirty="0"/>
              <a:t>Again, you should consider following your personal interests [for us, things about the Internet/Web that you already use and wonder about]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E115F1-B17F-4EAB-9AB0-768528611766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994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Audience, tone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200" dirty="0"/>
              <a:t>Imagine that your paper would be read by a wider audience than classmates, and the professor [anticipating the audience is part of the “rhetorical turn”]</a:t>
            </a:r>
          </a:p>
          <a:p>
            <a:pPr lvl="1"/>
            <a:r>
              <a:rPr lang="en-US" sz="2200" dirty="0"/>
              <a:t>Your tone must reflect what the audience would expect—not too colloquial, slang, clichéd, but also not too formal/academic. Third-person only. [Write a research-based paper, not a polemic.]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E115F1-B17F-4EAB-9AB0-768528611766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029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1143000"/>
          </a:xfrm>
        </p:spPr>
        <p:txBody>
          <a:bodyPr/>
          <a:lstStyle/>
          <a:p>
            <a:r>
              <a:rPr lang="en-US" dirty="0"/>
              <a:t>Thesis, RQ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700"/>
            <a:ext cx="7620000" cy="4800600"/>
          </a:xfrm>
        </p:spPr>
        <p:txBody>
          <a:bodyPr/>
          <a:lstStyle/>
          <a:p>
            <a:r>
              <a:rPr lang="en-US" sz="1800" dirty="0"/>
              <a:t>Express your topic as a research question (RQ) to which the answer is your thesis. Your paper will “argue” that your thesis is supported by the research you present [note the book says you will “prove” your thesis—I argue that that is impossible]</a:t>
            </a:r>
          </a:p>
          <a:p>
            <a:r>
              <a:rPr lang="en-US" sz="1800" dirty="0"/>
              <a:t>The thesis might/should be a few sentences in the first few paragraphs of your paper.</a:t>
            </a:r>
          </a:p>
          <a:p>
            <a:r>
              <a:rPr lang="en-US" sz="1800" dirty="0"/>
              <a:t>A good thesis will</a:t>
            </a:r>
          </a:p>
          <a:p>
            <a:pPr lvl="1"/>
            <a:r>
              <a:rPr lang="en-US" sz="1800" dirty="0"/>
              <a:t>Provide the reader direction</a:t>
            </a:r>
          </a:p>
          <a:p>
            <a:pPr lvl="1"/>
            <a:r>
              <a:rPr lang="en-US" sz="1800" dirty="0"/>
              <a:t>Make a claim (point of view, argument) that is supported by evidence [For us we </a:t>
            </a:r>
            <a:r>
              <a:rPr lang="en-US" sz="1800" i="1" dirty="0"/>
              <a:t>want</a:t>
            </a:r>
            <a:r>
              <a:rPr lang="en-US" sz="1800" dirty="0"/>
              <a:t> a Yes/No topic if it is non-trivial e.g. “Does TV violence harm children?”]</a:t>
            </a:r>
          </a:p>
          <a:p>
            <a:pPr lvl="1"/>
            <a:r>
              <a:rPr lang="en-US" sz="1800" dirty="0"/>
              <a:t>Be narrow</a:t>
            </a:r>
          </a:p>
          <a:p>
            <a:pPr lvl="1"/>
            <a:r>
              <a:rPr lang="en-US" sz="1800" dirty="0"/>
              <a:t>Engage your readers</a:t>
            </a:r>
          </a:p>
          <a:p>
            <a:pPr lvl="1"/>
            <a:r>
              <a:rPr lang="en-US" sz="1800" dirty="0"/>
              <a:t>Give readers an answer to “So what?” i.e. lead to a practical purpose</a:t>
            </a:r>
          </a:p>
          <a:p>
            <a:pPr marL="411163" lvl="1" indent="0">
              <a:buNone/>
            </a:pPr>
            <a:r>
              <a:rPr lang="en-US" sz="1800" dirty="0"/>
              <a:t>[Example on p. </a:t>
            </a:r>
            <a:r>
              <a:rPr lang="en-US" sz="1800"/>
              <a:t>52 is </a:t>
            </a:r>
            <a:r>
              <a:rPr lang="en-US" sz="1800" dirty="0"/>
              <a:t>about women's hemlines and the economy.]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E115F1-B17F-4EAB-9AB0-768528611766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537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347</TotalTime>
  <Words>571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</vt:lpstr>
      <vt:lpstr>Adjacency</vt:lpstr>
      <vt:lpstr>Who Says?</vt:lpstr>
      <vt:lpstr>Choosing a topic</vt:lpstr>
      <vt:lpstr>Topic lists</vt:lpstr>
      <vt:lpstr>Pre-searching</vt:lpstr>
      <vt:lpstr>Narrowing</vt:lpstr>
      <vt:lpstr>Audience, tone</vt:lpstr>
      <vt:lpstr>Thesis, RQ</vt:lpstr>
    </vt:vector>
  </TitlesOfParts>
  <Company>La Salle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APA tips</dc:title>
  <dc:creator>John Beatty</dc:creator>
  <cp:lastModifiedBy>John Beatty</cp:lastModifiedBy>
  <cp:revision>47</cp:revision>
  <cp:lastPrinted>2015-09-30T17:08:46Z</cp:lastPrinted>
  <dcterms:created xsi:type="dcterms:W3CDTF">2012-04-26T19:53:29Z</dcterms:created>
  <dcterms:modified xsi:type="dcterms:W3CDTF">2021-01-11T19:39:33Z</dcterms:modified>
</cp:coreProperties>
</file>