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handoutMasterIdLst>
    <p:handoutMasterId r:id="rId8"/>
  </p:handoutMasterIdLst>
  <p:sldIdLst>
    <p:sldId id="256" r:id="rId2"/>
    <p:sldId id="257" r:id="rId3"/>
    <p:sldId id="258" r:id="rId4"/>
    <p:sldId id="262" r:id="rId5"/>
    <p:sldId id="263" r:id="rId6"/>
    <p:sldId id="259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16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63459-2708-45FB-98E5-79C6FA2F7BD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2244D-E2A5-4DF0-830B-4EF3A361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0C355-AA7E-4BD2-916E-5EBBB69E46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C4B6-AB81-4772-9F69-6D67B2D1FF93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8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B67A-0137-4815-BCEB-A75CE29D8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E509-210E-455B-A3F9-DCD6EF3AC307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0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193D-D25B-4B2D-AD3D-9FF5EA237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02974-341B-4D26-94AE-FF133D1F6D3C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0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115F1-B17F-4EAB-9AB0-768528611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CC075-9AB8-4BBF-AC40-B530454EFC88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1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BF862-FE1D-467C-A62D-4167F1FDA2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93FA-6DB5-4AD4-96BF-7B2428C98E30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0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CA364-B50D-426C-89BA-424F2B93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A98F-B3C8-4DA0-AE13-009CCCFB3C33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8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2B24-83C2-4CBD-9586-059B797DB8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DA36-F15A-4FA0-A16F-E2416F26AEC9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5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1C132-1A1C-4A80-BE87-CD3DCF1E3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C023-FB41-4EBA-A83A-A0E9D131F38E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3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54E89-2711-4561-B2AF-7B7E08991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23ABD-E32A-405B-988D-4BA4857CB341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1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F641A-1437-4542-96B8-A0E4C36A9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DEB89-2574-4B0A-9DBF-36AB29F5FC3B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0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DFA9D-8BFD-41DB-B30E-2E6F5FAD9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0AC14-D8AD-4620-8306-41A94E4BD17E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1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31A6CB-B88F-4FB0-B49B-16F5654BB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EF614A-7BAD-4847-BF40-952895878B71}" type="datetime1">
              <a:rPr lang="en-US"/>
              <a:pPr>
                <a:defRPr/>
              </a:pPr>
              <a:t>1/20/2021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Who Says?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Holdstein</a:t>
            </a:r>
            <a:r>
              <a:rPr lang="en-US" dirty="0"/>
              <a:t> &amp; Aquiline, Chapter 7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Use of resources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2ACF46-0BFD-427F-81E6-8B51184A68A7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Conversation with your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Don’t let the resources “take over.”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That can result in what they call “</a:t>
            </a:r>
            <a:r>
              <a:rPr lang="en-US" dirty="0" err="1"/>
              <a:t>patchwriting</a:t>
            </a:r>
            <a:r>
              <a:rPr lang="en-US" dirty="0"/>
              <a:t>”—just patching together a string of quotes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[On the other hand, don’t go off on tangents or personal opinion—this is still a research paper, so the sources must make your argument.]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59BDCF-4BA3-41C6-87E6-15E629C4EA88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dirty="0"/>
              <a:t>To write a good summary, you need to show that</a:t>
            </a:r>
          </a:p>
          <a:p>
            <a:r>
              <a:rPr lang="en-US" sz="2400" dirty="0"/>
              <a:t>you understood the source</a:t>
            </a:r>
          </a:p>
          <a:p>
            <a:r>
              <a:rPr lang="en-US" dirty="0"/>
              <a:t>you were able to select what is important in each resource</a:t>
            </a:r>
          </a:p>
          <a:p>
            <a:endParaRPr lang="en-US" dirty="0"/>
          </a:p>
          <a:p>
            <a:r>
              <a:rPr lang="en-US" dirty="0"/>
              <a:t>Stop and Consider—choose one source and see whether you can discuss your topic with a friend; if not, perhaps you aren’t clear on what it’s saying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59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Paraphrasing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dirty="0"/>
              <a:t>This is more detailed than summarizing; it is your main task in your use of the sources</a:t>
            </a:r>
          </a:p>
          <a:p>
            <a:r>
              <a:rPr lang="en-US" sz="2400" dirty="0"/>
              <a:t>One key skill is to avoid “patchwriting” (just patching together several quotes)</a:t>
            </a:r>
          </a:p>
          <a:p>
            <a:r>
              <a:rPr lang="en-US" sz="2400" dirty="0"/>
              <a:t>The other is to make your paraphrases differ enough from the original text [as we showed with handouts]</a:t>
            </a:r>
          </a:p>
          <a:p>
            <a:pPr lvl="1"/>
            <a:r>
              <a:rPr lang="en-US" dirty="0"/>
              <a:t>Recall that you should change the language but also the order of the ideas, i.e. the sentence structure. Don’t just drop a synonym in every few words as you follow along</a:t>
            </a: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[They paraphrase their own text as an example, although the in-text citation, in MLA style, is incorrect (page # is 100, not 101]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50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083" y="1417638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sz="2400" dirty="0"/>
              <a:t>Don’t use too many quotes—again, paraphrasing shows your ethos as a writer, it’s the style of most academic writing (as opposed to journalism), and it avoids the appearance of padding.</a:t>
            </a:r>
          </a:p>
          <a:p>
            <a:r>
              <a:rPr lang="en-US" sz="2400" dirty="0"/>
              <a:t>Use direct quotes (with “ ” and cite) when the language in the quote is as important as the idea being quoted</a:t>
            </a:r>
          </a:p>
          <a:p>
            <a:r>
              <a:rPr lang="en-US" sz="2400" dirty="0"/>
              <a:t>Frame the quote with an introduction/attribution before it and a restatement of its relevance afterward ( the “quote sandwich”)</a:t>
            </a:r>
          </a:p>
          <a:p>
            <a:pPr lvl="1"/>
            <a:r>
              <a:rPr lang="en-US" dirty="0"/>
              <a:t>Also ICE: Introduce the quote with a signal phrase (e.g. According to Jones, (2015);  Smith (2014) argues that). Cite it. Explain it.</a:t>
            </a:r>
          </a:p>
          <a:p>
            <a:r>
              <a:rPr lang="en-US" dirty="0"/>
              <a:t>[Never give readers a quote without them knowing who’s being quoted.]</a:t>
            </a:r>
          </a:p>
          <a:p>
            <a:pPr marL="11430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32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among the 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details aren’t important, summarize or paraphrase. [Papers about the Internet can tend to be overly technical]</a:t>
            </a:r>
          </a:p>
          <a:p>
            <a:r>
              <a:rPr lang="en-US" dirty="0"/>
              <a:t>Use quotes rarely—when interesting things are said in an interesting way by interesting people</a:t>
            </a:r>
          </a:p>
          <a:p>
            <a:r>
              <a:rPr lang="en-US" dirty="0"/>
              <a:t>Aim for quotes that are at least one sentence [not the partial quote with [his or her] they show on p. 102]; but typically no more than three sentences</a:t>
            </a:r>
          </a:p>
          <a:p>
            <a:r>
              <a:rPr lang="en-US" dirty="0"/>
              <a:t>[For APA style, use blockquotes if more than 40 words (or about 5 lines)—indent left margin, put citation at end, no quotation marks]</a:t>
            </a:r>
          </a:p>
          <a:p>
            <a:r>
              <a:rPr lang="en-US" dirty="0"/>
              <a:t>Quotes must be exact without some (technical) exceptions. What are those?</a:t>
            </a:r>
          </a:p>
          <a:p>
            <a:pPr lvl="1"/>
            <a:r>
              <a:rPr lang="en-US" dirty="0"/>
              <a:t>Change word [his or her]; omit words … ; add [sic} for an error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33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392</TotalTime>
  <Words>527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Who Says?</vt:lpstr>
      <vt:lpstr>Conversation with your resources</vt:lpstr>
      <vt:lpstr>Summarizing</vt:lpstr>
      <vt:lpstr>Paraphrasing</vt:lpstr>
      <vt:lpstr>Quoting</vt:lpstr>
      <vt:lpstr>Choosing among the three</vt:lpstr>
    </vt:vector>
  </TitlesOfParts>
  <Company>La Salle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APA tips</dc:title>
  <dc:creator>John Beatty</dc:creator>
  <cp:lastModifiedBy>John Beatty</cp:lastModifiedBy>
  <cp:revision>68</cp:revision>
  <cp:lastPrinted>2015-09-30T17:08:46Z</cp:lastPrinted>
  <dcterms:created xsi:type="dcterms:W3CDTF">2012-04-26T19:53:29Z</dcterms:created>
  <dcterms:modified xsi:type="dcterms:W3CDTF">2021-01-20T19:38:31Z</dcterms:modified>
</cp:coreProperties>
</file>