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10"/>
  </p:handoutMasterIdLst>
  <p:sldIdLst>
    <p:sldId id="256" r:id="rId2"/>
    <p:sldId id="264" r:id="rId3"/>
    <p:sldId id="257" r:id="rId4"/>
    <p:sldId id="258" r:id="rId5"/>
    <p:sldId id="262" r:id="rId6"/>
    <p:sldId id="263" r:id="rId7"/>
    <p:sldId id="259" r:id="rId8"/>
    <p:sldId id="265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 varScale="1">
        <p:scale>
          <a:sx n="61" d="100"/>
          <a:sy n="61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63459-2708-45FB-98E5-79C6FA2F7BD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2244D-E2A5-4DF0-830B-4EF3A361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0C355-AA7E-4BD2-916E-5EBBB69E4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C4B6-AB81-4772-9F69-6D67B2D1FF93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B67A-0137-4815-BCEB-A75CE29D8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E509-210E-455B-A3F9-DCD6EF3AC307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0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193D-D25B-4B2D-AD3D-9FF5EA237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2974-341B-4D26-94AE-FF133D1F6D3C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0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15F1-B17F-4EAB-9AB0-768528611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C075-9AB8-4BBF-AC40-B530454EFC88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1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BF862-FE1D-467C-A62D-4167F1FDA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93FA-6DB5-4AD4-96BF-7B2428C98E30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0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A364-B50D-426C-89BA-424F2B93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A98F-B3C8-4DA0-AE13-009CCCFB3C33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8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2B24-83C2-4CBD-9586-059B797DB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DA36-F15A-4FA0-A16F-E2416F26AEC9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C132-1A1C-4A80-BE87-CD3DCF1E3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C023-FB41-4EBA-A83A-A0E9D131F38E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4E89-2711-4561-B2AF-7B7E08991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3ABD-E32A-405B-988D-4BA4857CB341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1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F641A-1437-4542-96B8-A0E4C36A9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EB89-2574-4B0A-9DBF-36AB29F5FC3B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0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DFA9D-8BFD-41DB-B30E-2E6F5FAD9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AC14-D8AD-4620-8306-41A94E4BD17E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31A6CB-B88F-4FB0-B49B-16F5654B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EF614A-7BAD-4847-BF40-952895878B71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Who Says?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Holdstein</a:t>
            </a:r>
            <a:r>
              <a:rPr lang="en-US" dirty="0"/>
              <a:t> &amp; Aquiline, Chapter 8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Writing, and crafting your research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2ACF46-0BFD-427F-81E6-8B51184A68A7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Crafting your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"argument" here is a term for a position or claim, not a dispute.</a:t>
            </a:r>
          </a:p>
          <a:p>
            <a:pPr marL="114300" indent="0">
              <a:buNone/>
            </a:pPr>
            <a:r>
              <a:rPr lang="en-US" dirty="0"/>
              <a:t>Main parts:</a:t>
            </a:r>
          </a:p>
          <a:p>
            <a:pPr marL="868363" lvl="1" indent="-457200">
              <a:buFont typeface="+mj-lt"/>
              <a:buAutoNum type="arabicPeriod"/>
            </a:pPr>
            <a:r>
              <a:rPr lang="en-US" dirty="0"/>
              <a:t>Claim = answer to your RQ; often answers the "So what?" question; avoid bias; make it debatable</a:t>
            </a:r>
          </a:p>
          <a:p>
            <a:pPr marL="868363" lvl="1" indent="-457200">
              <a:buFont typeface="+mj-lt"/>
              <a:buAutoNum type="arabicPeriod"/>
            </a:pPr>
            <a:r>
              <a:rPr lang="en-US" dirty="0"/>
              <a:t>Reasons = claim is supported </a:t>
            </a:r>
            <a:r>
              <a:rPr lang="en-US" i="1" dirty="0"/>
              <a:t>because</a:t>
            </a:r>
            <a:r>
              <a:rPr lang="en-US" dirty="0"/>
              <a:t>  … this shows your line of thought; is it logical?</a:t>
            </a:r>
          </a:p>
          <a:p>
            <a:pPr marL="868363" lvl="1" indent="-457200">
              <a:buFont typeface="+mj-lt"/>
              <a:buAutoNum type="arabicPeriod"/>
            </a:pPr>
            <a:r>
              <a:rPr lang="en-US" dirty="0"/>
              <a:t>Evidence = your research; data is important; credible; relevant</a:t>
            </a:r>
          </a:p>
          <a:p>
            <a:pPr marL="114300" indent="0">
              <a:buNone/>
            </a:pPr>
            <a:r>
              <a:rPr lang="en-US" dirty="0"/>
              <a:t>This paper argues that (claim) because of (reasons) based on (evidence).</a:t>
            </a:r>
          </a:p>
          <a:p>
            <a:pPr marL="114300" indent="0">
              <a:buNone/>
            </a:pPr>
            <a:r>
              <a:rPr lang="en-US" dirty="0"/>
              <a:t>Stop and Consider: Have a friend play “devil’s advocate” and try to counter-argue or find holes in your argument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06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Organizing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Consider making an outline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Collect all your notes, printouts.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Look for gaps in the materials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Distinguish between specific passage you ill cite/paraphrase and general statements you can make based on your knowledge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59BDCF-4BA3-41C6-87E6-15E629C4EA88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/>
              <a:t>This is usually a form of pre-writing for your draft, although some start the draft before the outline.</a:t>
            </a:r>
          </a:p>
          <a:p>
            <a:pPr marL="114300" indent="0">
              <a:buNone/>
            </a:pPr>
            <a:r>
              <a:rPr lang="en-US" sz="2400" dirty="0"/>
              <a:t>The outline should include:</a:t>
            </a:r>
          </a:p>
          <a:p>
            <a:pPr lvl="1"/>
            <a:r>
              <a:rPr lang="en-US" dirty="0"/>
              <a:t>Why you chose this topic</a:t>
            </a:r>
          </a:p>
          <a:p>
            <a:pPr lvl="1"/>
            <a:r>
              <a:rPr lang="en-US" dirty="0"/>
              <a:t>Your research questions and thesis statement [ the “answer” to the main question]</a:t>
            </a:r>
          </a:p>
          <a:p>
            <a:pPr lvl="1"/>
            <a:r>
              <a:rPr lang="en-US" dirty="0"/>
              <a:t>The evidence that will help make your argument (support your thesis)</a:t>
            </a:r>
          </a:p>
          <a:p>
            <a:pPr lvl="1"/>
            <a:r>
              <a:rPr lang="en-US" dirty="0"/>
              <a:t>Brief summary of ideas that come from each source with short citations (e.g. discuss Smith results ); this leads to annotated bibliography</a:t>
            </a:r>
          </a:p>
          <a:p>
            <a:pPr lvl="1"/>
            <a:r>
              <a:rPr lang="en-US" dirty="0"/>
              <a:t>What have you learned, concluded [and what would you need to know next?]</a:t>
            </a:r>
          </a:p>
          <a:p>
            <a:pPr marL="114300" indent="0">
              <a:buNone/>
            </a:pPr>
            <a:r>
              <a:rPr lang="en-US" dirty="0"/>
              <a:t>Format is up to you [see handout, assignment]; formal (I then A, B etc.) or informal often a list of questions: How serious is X?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5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/>
              <a:t>[Technically, a bibliography is an exhaustive list on your topic; you are collecting a list of References or Works Cited]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Annotations that you have been doing will help you organize your outline. Usually include summary, relevance [and author/source ethos]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No need to include the annotations with your final paper, just the Works Cited list in alphabetical order.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50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/>
              <a:t>This matters. [Academic papers often have two parts with a colon, as in our Snapchat paper. Don’t just a “label” title (e.g. Internet Addiction)]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Even a “working title” can help you focus your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32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and drafting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might both do an outline and write some of the paper [that’s why you were asked for the intro and conclusion with the optional outline]</a:t>
            </a:r>
          </a:p>
          <a:p>
            <a:r>
              <a:rPr lang="en-US" dirty="0"/>
              <a:t>There’s a good list of what you need to begin a full draft on p. 120. It reflects the process approach we have used during the semester. Note that they suggest</a:t>
            </a:r>
          </a:p>
          <a:p>
            <a:pPr lvl="1"/>
            <a:r>
              <a:rPr lang="en-US" dirty="0"/>
              <a:t>Thesis is focused</a:t>
            </a:r>
          </a:p>
          <a:p>
            <a:pPr lvl="1"/>
            <a:r>
              <a:rPr lang="en-US" dirty="0"/>
              <a:t>You have supporting arguments backed by evidence</a:t>
            </a:r>
          </a:p>
          <a:p>
            <a:pPr lvl="1"/>
            <a:r>
              <a:rPr lang="en-US" dirty="0"/>
              <a:t>You might </a:t>
            </a:r>
            <a:r>
              <a:rPr lang="en-US" i="1" dirty="0"/>
              <a:t>not</a:t>
            </a:r>
            <a:r>
              <a:rPr lang="en-US" dirty="0"/>
              <a:t> have a clear introduction yet</a:t>
            </a:r>
          </a:p>
          <a:p>
            <a:pPr lvl="1"/>
            <a:r>
              <a:rPr lang="en-US" dirty="0"/>
              <a:t>You have to start at some point</a:t>
            </a:r>
          </a:p>
          <a:p>
            <a:pPr lvl="1"/>
            <a:r>
              <a:rPr lang="en-US" dirty="0"/>
              <a:t>Don’t worry about spelling etc. on the first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3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written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36717"/>
            <a:ext cx="7620000" cy="4800600"/>
          </a:xfrm>
        </p:spPr>
        <p:txBody>
          <a:bodyPr/>
          <a:lstStyle/>
          <a:p>
            <a:r>
              <a:rPr lang="en-US" dirty="0"/>
              <a:t>Intro/body (several pages)/conclusion</a:t>
            </a:r>
          </a:p>
          <a:p>
            <a:r>
              <a:rPr lang="en-US" dirty="0"/>
              <a:t>Consider subheadings for these, and within the body</a:t>
            </a:r>
          </a:p>
          <a:p>
            <a:r>
              <a:rPr lang="en-US" dirty="0"/>
              <a:t>Intro might be last thing you write</a:t>
            </a:r>
          </a:p>
          <a:p>
            <a:r>
              <a:rPr lang="en-US" dirty="0"/>
              <a:t>Structures can be:</a:t>
            </a:r>
          </a:p>
          <a:p>
            <a:pPr lvl="1"/>
            <a:r>
              <a:rPr lang="en-US" dirty="0"/>
              <a:t>Chronological</a:t>
            </a:r>
          </a:p>
          <a:p>
            <a:pPr lvl="1"/>
            <a:r>
              <a:rPr lang="en-US" dirty="0"/>
              <a:t>Narrative</a:t>
            </a:r>
          </a:p>
          <a:p>
            <a:pPr lvl="1"/>
            <a:r>
              <a:rPr lang="en-US" dirty="0"/>
              <a:t>Familiar to less-familiar</a:t>
            </a:r>
          </a:p>
          <a:p>
            <a:pPr lvl="1"/>
            <a:r>
              <a:rPr lang="en-US" dirty="0"/>
              <a:t>Inductive from specifics to general conclusion</a:t>
            </a:r>
          </a:p>
          <a:p>
            <a:pPr lvl="1"/>
            <a:r>
              <a:rPr lang="en-US" dirty="0"/>
              <a:t>[Deductive] General statement, then evidence [most research papers are like this]</a:t>
            </a:r>
          </a:p>
          <a:p>
            <a:pPr lvl="1"/>
            <a:r>
              <a:rPr lang="en-US" dirty="0"/>
              <a:t>Compare and contrast</a:t>
            </a:r>
          </a:p>
          <a:p>
            <a:pPr lvl="1"/>
            <a:r>
              <a:rPr lang="en-US" dirty="0"/>
              <a:t>Cause and effect</a:t>
            </a:r>
          </a:p>
          <a:p>
            <a:pPr lvl="1"/>
            <a:r>
              <a:rPr lang="en-US" dirty="0"/>
              <a:t>Definition [note these last two are not argument papers]</a:t>
            </a:r>
          </a:p>
          <a:p>
            <a:r>
              <a:rPr lang="en-US" dirty="0"/>
              <a:t>Be sure to make good use of transitions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8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519</TotalTime>
  <Words>612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Adjacency</vt:lpstr>
      <vt:lpstr>Who Says?</vt:lpstr>
      <vt:lpstr>Crafting your argument</vt:lpstr>
      <vt:lpstr>Organizing</vt:lpstr>
      <vt:lpstr>Outlining</vt:lpstr>
      <vt:lpstr>Bibliography</vt:lpstr>
      <vt:lpstr>Title</vt:lpstr>
      <vt:lpstr>Planning and drafting</vt:lpstr>
      <vt:lpstr>The written structure</vt:lpstr>
    </vt:vector>
  </TitlesOfParts>
  <Company>La Salle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APA tips</dc:title>
  <dc:creator>John Beatty</dc:creator>
  <cp:lastModifiedBy>John Beatty</cp:lastModifiedBy>
  <cp:revision>77</cp:revision>
  <cp:lastPrinted>2015-09-30T17:08:46Z</cp:lastPrinted>
  <dcterms:created xsi:type="dcterms:W3CDTF">2012-04-26T19:53:29Z</dcterms:created>
  <dcterms:modified xsi:type="dcterms:W3CDTF">2021-01-20T20:18:22Z</dcterms:modified>
</cp:coreProperties>
</file>