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handoutMasterIdLst>
    <p:handoutMasterId r:id="rId8"/>
  </p:handoutMasterIdLst>
  <p:sldIdLst>
    <p:sldId id="256" r:id="rId2"/>
    <p:sldId id="257" r:id="rId3"/>
    <p:sldId id="258" r:id="rId4"/>
    <p:sldId id="262" r:id="rId5"/>
    <p:sldId id="263" r:id="rId6"/>
    <p:sldId id="259" r:id="rId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p:scale>
          <a:sx n="70" d="100"/>
          <a:sy n="70" d="100"/>
        </p:scale>
        <p:origin x="1056"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D063459-2708-45FB-98E5-79C6FA2F7BDB}" type="datetimeFigureOut">
              <a:rPr lang="en-US" smtClean="0"/>
              <a:t>1/25/2021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E32244D-E2A5-4DF0-830B-4EF3A3616A61}" type="slidenum">
              <a:rPr lang="en-US" smtClean="0"/>
              <a:t>‹#›</a:t>
            </a:fld>
            <a:endParaRPr lang="en-US"/>
          </a:p>
        </p:txBody>
      </p:sp>
    </p:spTree>
    <p:extLst>
      <p:ext uri="{BB962C8B-B14F-4D97-AF65-F5344CB8AC3E}">
        <p14:creationId xmlns:p14="http://schemas.microsoft.com/office/powerpoint/2010/main" val="39556518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D080C355-AA7E-4BD2-916E-5EBBB69E46B9}"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C242C4B6-AB81-4772-9F69-6D67B2D1FF93}" type="datetime1">
              <a:rPr lang="en-US"/>
              <a:pPr>
                <a:defRPr/>
              </a:pPr>
              <a:t>1/25/2021</a:t>
            </a:fld>
            <a:endParaRPr lang="en-US" dirty="0"/>
          </a:p>
        </p:txBody>
      </p:sp>
    </p:spTree>
    <p:extLst>
      <p:ext uri="{BB962C8B-B14F-4D97-AF65-F5344CB8AC3E}">
        <p14:creationId xmlns:p14="http://schemas.microsoft.com/office/powerpoint/2010/main" val="2645887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6ACEB67A-0137-4815-BCEB-A75CE29D860A}"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7917E509-210E-455B-A3F9-DCD6EF3AC307}" type="datetime1">
              <a:rPr lang="en-US"/>
              <a:pPr>
                <a:defRPr/>
              </a:pPr>
              <a:t>1/25/2021</a:t>
            </a:fld>
            <a:endParaRPr lang="en-US" dirty="0"/>
          </a:p>
        </p:txBody>
      </p:sp>
    </p:spTree>
    <p:extLst>
      <p:ext uri="{BB962C8B-B14F-4D97-AF65-F5344CB8AC3E}">
        <p14:creationId xmlns:p14="http://schemas.microsoft.com/office/powerpoint/2010/main" val="2921706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DBEB193D-D25B-4B2D-AD3D-9FF5EA23780D}"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01602974-341B-4D26-94AE-FF133D1F6D3C}" type="datetime1">
              <a:rPr lang="en-US"/>
              <a:pPr>
                <a:defRPr/>
              </a:pPr>
              <a:t>1/25/2021</a:t>
            </a:fld>
            <a:endParaRPr lang="en-US" dirty="0"/>
          </a:p>
        </p:txBody>
      </p:sp>
    </p:spTree>
    <p:extLst>
      <p:ext uri="{BB962C8B-B14F-4D97-AF65-F5344CB8AC3E}">
        <p14:creationId xmlns:p14="http://schemas.microsoft.com/office/powerpoint/2010/main" val="4002806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A5E115F1-B17F-4EAB-9AB0-768528611766}"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5F5CC075-9AB8-4BBF-AC40-B530454EFC88}" type="datetime1">
              <a:rPr lang="en-US"/>
              <a:pPr>
                <a:defRPr/>
              </a:pPr>
              <a:t>1/25/2021</a:t>
            </a:fld>
            <a:endParaRPr lang="en-US" dirty="0"/>
          </a:p>
        </p:txBody>
      </p:sp>
    </p:spTree>
    <p:extLst>
      <p:ext uri="{BB962C8B-B14F-4D97-AF65-F5344CB8AC3E}">
        <p14:creationId xmlns:p14="http://schemas.microsoft.com/office/powerpoint/2010/main" val="2742718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2B4BF862-FE1D-467C-A62D-4167F1FDA284}"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28F793FA-6DB5-4AD4-96BF-7B2428C98E30}" type="datetime1">
              <a:rPr lang="en-US"/>
              <a:pPr>
                <a:defRPr/>
              </a:pPr>
              <a:t>1/25/2021</a:t>
            </a:fld>
            <a:endParaRPr lang="en-US" dirty="0"/>
          </a:p>
        </p:txBody>
      </p:sp>
    </p:spTree>
    <p:extLst>
      <p:ext uri="{BB962C8B-B14F-4D97-AF65-F5344CB8AC3E}">
        <p14:creationId xmlns:p14="http://schemas.microsoft.com/office/powerpoint/2010/main" val="266260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D26CA364-B50D-426C-89BA-424F2B93CED1}" type="slidenum">
              <a:rPr lang="en-US" altLang="en-US"/>
              <a:pPr>
                <a:defRPr/>
              </a:pPr>
              <a:t>‹#›</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2EA9A98F-B3C8-4DA0-AE13-009CCCFB3C33}" type="datetime1">
              <a:rPr lang="en-US"/>
              <a:pPr>
                <a:defRPr/>
              </a:pPr>
              <a:t>1/25/2021</a:t>
            </a:fld>
            <a:endParaRPr lang="en-US" dirty="0"/>
          </a:p>
        </p:txBody>
      </p:sp>
    </p:spTree>
    <p:extLst>
      <p:ext uri="{BB962C8B-B14F-4D97-AF65-F5344CB8AC3E}">
        <p14:creationId xmlns:p14="http://schemas.microsoft.com/office/powerpoint/2010/main" val="4001384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C8152B24-83C2-4CBD-9586-059B797DB837}" type="slidenum">
              <a:rPr lang="en-US" altLang="en-US"/>
              <a:pPr>
                <a:defRPr/>
              </a:pPr>
              <a:t>‹#›</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fld id="{7BA0DA36-F15A-4FA0-A16F-E2416F26AEC9}" type="datetime1">
              <a:rPr lang="en-US"/>
              <a:pPr>
                <a:defRPr/>
              </a:pPr>
              <a:t>1/25/2021</a:t>
            </a:fld>
            <a:endParaRPr lang="en-US" dirty="0"/>
          </a:p>
        </p:txBody>
      </p:sp>
    </p:spTree>
    <p:extLst>
      <p:ext uri="{BB962C8B-B14F-4D97-AF65-F5344CB8AC3E}">
        <p14:creationId xmlns:p14="http://schemas.microsoft.com/office/powerpoint/2010/main" val="2722052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DD81C132-1A1C-4A80-BE87-CD3DCF1E3EFA}" type="slidenum">
              <a:rPr lang="en-US" altLang="en-US"/>
              <a:pPr>
                <a:defRPr/>
              </a:pPr>
              <a:t>‹#›</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fld id="{4289C023-FB41-4EBA-A83A-A0E9D131F38E}" type="datetime1">
              <a:rPr lang="en-US"/>
              <a:pPr>
                <a:defRPr/>
              </a:pPr>
              <a:t>1/25/2021</a:t>
            </a:fld>
            <a:endParaRPr lang="en-US" dirty="0"/>
          </a:p>
        </p:txBody>
      </p:sp>
    </p:spTree>
    <p:extLst>
      <p:ext uri="{BB962C8B-B14F-4D97-AF65-F5344CB8AC3E}">
        <p14:creationId xmlns:p14="http://schemas.microsoft.com/office/powerpoint/2010/main" val="3964733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3F954E89-2711-4561-B2AF-7B7E0899103C}" type="slidenum">
              <a:rPr lang="en-US" altLang="en-US"/>
              <a:pPr>
                <a:defRPr/>
              </a:pPr>
              <a:t>‹#›</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fld id="{43423ABD-E32A-405B-988D-4BA4857CB341}" type="datetime1">
              <a:rPr lang="en-US"/>
              <a:pPr>
                <a:defRPr/>
              </a:pPr>
              <a:t>1/25/2021</a:t>
            </a:fld>
            <a:endParaRPr lang="en-US" dirty="0"/>
          </a:p>
        </p:txBody>
      </p:sp>
    </p:spTree>
    <p:extLst>
      <p:ext uri="{BB962C8B-B14F-4D97-AF65-F5344CB8AC3E}">
        <p14:creationId xmlns:p14="http://schemas.microsoft.com/office/powerpoint/2010/main" val="2617017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3B5F641A-1437-4542-96B8-A0E4C36A921E}" type="slidenum">
              <a:rPr lang="en-US" altLang="en-US"/>
              <a:pPr>
                <a:defRPr/>
              </a:pPr>
              <a:t>‹#›</a:t>
            </a:fld>
            <a:endParaRPr lang="en-US" alt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fld id="{48FDEB89-2574-4B0A-9DBF-36AB29F5FC3B}" type="datetime1">
              <a:rPr lang="en-US"/>
              <a:pPr>
                <a:defRPr/>
              </a:pPr>
              <a:t>1/25/2021</a:t>
            </a:fld>
            <a:endParaRPr lang="en-US" dirty="0"/>
          </a:p>
        </p:txBody>
      </p:sp>
    </p:spTree>
    <p:extLst>
      <p:ext uri="{BB962C8B-B14F-4D97-AF65-F5344CB8AC3E}">
        <p14:creationId xmlns:p14="http://schemas.microsoft.com/office/powerpoint/2010/main" val="3465005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5E2DFA9D-8BFD-41DB-B30E-2E6F5FAD9282}" type="slidenum">
              <a:rPr lang="en-US" altLang="en-US"/>
              <a:pPr>
                <a:defRPr/>
              </a:pPr>
              <a:t>‹#›</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96A0AC14-D8AD-4620-8306-41A94E4BD17E}" type="datetime1">
              <a:rPr lang="en-US"/>
              <a:pPr>
                <a:defRPr/>
              </a:pPr>
              <a:t>1/25/2021</a:t>
            </a:fld>
            <a:endParaRPr lang="en-US" dirty="0"/>
          </a:p>
        </p:txBody>
      </p:sp>
    </p:spTree>
    <p:extLst>
      <p:ext uri="{BB962C8B-B14F-4D97-AF65-F5344CB8AC3E}">
        <p14:creationId xmlns:p14="http://schemas.microsoft.com/office/powerpoint/2010/main" val="3426719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eaLnBrk="1" hangingPunct="1">
              <a:defRPr smtClean="0">
                <a:solidFill>
                  <a:srgbClr val="FFFFFF"/>
                </a:solidFill>
              </a:defRPr>
            </a:lvl1pPr>
          </a:lstStyle>
          <a:p>
            <a:pPr>
              <a:defRPr/>
            </a:pPr>
            <a:fld id="{5231A6CB-B88F-4FB0-B49B-16F5654BBB4A}" type="slidenum">
              <a:rPr lang="en-US" altLang="en-US"/>
              <a:pPr>
                <a:defRPr/>
              </a:pPr>
              <a:t>‹#›</a:t>
            </a:fld>
            <a:endParaRPr lang="en-US" alt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2"/>
                </a:solidFill>
                <a:latin typeface="+mn-lt"/>
                <a:cs typeface="+mn-cs"/>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bg2"/>
                </a:solidFill>
                <a:latin typeface="+mn-lt"/>
                <a:cs typeface="+mn-cs"/>
              </a:defRPr>
            </a:lvl1pPr>
          </a:lstStyle>
          <a:p>
            <a:pPr>
              <a:defRPr/>
            </a:pPr>
            <a:fld id="{5AEF614A-7BAD-4847-BF40-952895878B71}" type="datetime1">
              <a:rPr lang="en-US"/>
              <a:pPr>
                <a:defRPr/>
              </a:pPr>
              <a:t>1/25/2021</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hdr="0" ftr="0" dt="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a:t>Who Says?</a:t>
            </a:r>
          </a:p>
        </p:txBody>
      </p:sp>
      <p:sp>
        <p:nvSpPr>
          <p:cNvPr id="3" name="Subtitle 2"/>
          <p:cNvSpPr>
            <a:spLocks noGrp="1"/>
          </p:cNvSpPr>
          <p:nvPr>
            <p:ph type="subTitle" idx="1"/>
          </p:nvPr>
        </p:nvSpPr>
        <p:spPr>
          <a:xfrm>
            <a:off x="685800" y="4572000"/>
            <a:ext cx="6461125" cy="1066800"/>
          </a:xfrm>
        </p:spPr>
        <p:txBody>
          <a:bodyPr rtlCol="0"/>
          <a:lstStyle/>
          <a:p>
            <a:pPr eaLnBrk="1" fontAlgn="auto" hangingPunct="1">
              <a:spcAft>
                <a:spcPts val="0"/>
              </a:spcAft>
              <a:defRPr/>
            </a:pPr>
            <a:r>
              <a:rPr lang="en-US" dirty="0" err="1"/>
              <a:t>Holdstein</a:t>
            </a:r>
            <a:r>
              <a:rPr lang="en-US" dirty="0"/>
              <a:t> &amp; Aquiline, Chapter 9</a:t>
            </a:r>
          </a:p>
          <a:p>
            <a:pPr eaLnBrk="1" fontAlgn="auto" hangingPunct="1">
              <a:spcAft>
                <a:spcPts val="0"/>
              </a:spcAft>
              <a:defRPr/>
            </a:pPr>
            <a:r>
              <a:rPr lang="en-US" dirty="0"/>
              <a:t>Citing sources</a:t>
            </a:r>
          </a:p>
        </p:txBody>
      </p:sp>
      <p:sp>
        <p:nvSpPr>
          <p:cNvPr id="2052"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5B2ACF46-0BFD-427F-81E6-8B51184A68A7}" type="slidenum">
              <a:rPr lang="en-US" altLang="en-US" sz="1800">
                <a:solidFill>
                  <a:srgbClr val="FFFFFF"/>
                </a:solidFill>
              </a:rPr>
              <a:pPr>
                <a:spcBef>
                  <a:spcPct val="0"/>
                </a:spcBef>
                <a:buClrTx/>
                <a:buFontTx/>
                <a:buNone/>
              </a:pPr>
              <a:t>1</a:t>
            </a:fld>
            <a:endParaRPr lang="en-US" altLang="en-US" sz="18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Citation styles</a:t>
            </a:r>
          </a:p>
        </p:txBody>
      </p:sp>
      <p:sp>
        <p:nvSpPr>
          <p:cNvPr id="3" name="Content Placeholder 2"/>
          <p:cNvSpPr>
            <a:spLocks noGrp="1"/>
          </p:cNvSpPr>
          <p:nvPr>
            <p:ph idx="1"/>
          </p:nvPr>
        </p:nvSpPr>
        <p:spPr>
          <a:xfrm>
            <a:off x="381000" y="1244600"/>
            <a:ext cx="7620000" cy="4800600"/>
          </a:xfrm>
        </p:spPr>
        <p:txBody>
          <a:bodyPr rtlCol="0">
            <a:normAutofit fontScale="92500" lnSpcReduction="10000"/>
          </a:bodyPr>
          <a:lstStyle/>
          <a:p>
            <a:pPr eaLnBrk="1" fontAlgn="auto" hangingPunct="1">
              <a:spcAft>
                <a:spcPts val="0"/>
              </a:spcAft>
              <a:defRPr/>
            </a:pPr>
            <a:r>
              <a:rPr lang="en-US" dirty="0"/>
              <a:t>Main ones are</a:t>
            </a:r>
          </a:p>
          <a:p>
            <a:pPr lvl="1" eaLnBrk="1" fontAlgn="auto" hangingPunct="1">
              <a:spcAft>
                <a:spcPts val="0"/>
              </a:spcAft>
              <a:defRPr/>
            </a:pPr>
            <a:r>
              <a:rPr lang="en-US" dirty="0"/>
              <a:t>MLA Q: What does that stand for?</a:t>
            </a:r>
          </a:p>
          <a:p>
            <a:pPr lvl="1" eaLnBrk="1" fontAlgn="auto" hangingPunct="1">
              <a:spcAft>
                <a:spcPts val="0"/>
              </a:spcAft>
              <a:defRPr/>
            </a:pPr>
            <a:r>
              <a:rPr lang="en-US" dirty="0"/>
              <a:t>Modern Language Association, so it’s mainly for English, other humanities; author-title-date format</a:t>
            </a:r>
          </a:p>
          <a:p>
            <a:pPr lvl="1" eaLnBrk="1" fontAlgn="auto" hangingPunct="1">
              <a:spcAft>
                <a:spcPts val="0"/>
              </a:spcAft>
              <a:defRPr/>
            </a:pPr>
            <a:r>
              <a:rPr lang="en-US" dirty="0"/>
              <a:t>APA which we know is American Psychological Association; author-date-title format (Green, D. (2012). Article. </a:t>
            </a:r>
            <a:r>
              <a:rPr lang="en-US" i="1" dirty="0"/>
              <a:t>Publication</a:t>
            </a:r>
            <a:r>
              <a:rPr lang="en-US" dirty="0"/>
              <a:t>/publisher. URL, </a:t>
            </a:r>
            <a:r>
              <a:rPr lang="en-US" dirty="0" err="1"/>
              <a:t>doi</a:t>
            </a:r>
            <a:r>
              <a:rPr lang="en-US" dirty="0"/>
              <a:t> or place of publication)</a:t>
            </a:r>
          </a:p>
          <a:p>
            <a:pPr lvl="1" eaLnBrk="1" fontAlgn="auto" hangingPunct="1">
              <a:spcAft>
                <a:spcPts val="0"/>
              </a:spcAft>
              <a:defRPr/>
            </a:pPr>
            <a:r>
              <a:rPr lang="en-US" dirty="0"/>
              <a:t>AMA (American Medical Association)</a:t>
            </a:r>
          </a:p>
          <a:p>
            <a:pPr lvl="1" eaLnBrk="1" fontAlgn="auto" hangingPunct="1">
              <a:spcAft>
                <a:spcPts val="0"/>
              </a:spcAft>
              <a:defRPr/>
            </a:pPr>
            <a:r>
              <a:rPr lang="en-US" dirty="0" err="1"/>
              <a:t>Turabian</a:t>
            </a:r>
            <a:r>
              <a:rPr lang="en-US" dirty="0"/>
              <a:t> also known as Chicago Style [miscellaneous, also sort of a pain as you need to use footnotes and a References list]</a:t>
            </a:r>
          </a:p>
          <a:p>
            <a:pPr lvl="1" eaLnBrk="1" fontAlgn="auto" hangingPunct="1">
              <a:spcAft>
                <a:spcPts val="0"/>
              </a:spcAft>
              <a:defRPr/>
            </a:pPr>
            <a:endParaRPr lang="en-US" dirty="0"/>
          </a:p>
          <a:p>
            <a:pPr marL="114300" indent="0" eaLnBrk="1" fontAlgn="auto" hangingPunct="1">
              <a:spcAft>
                <a:spcPts val="0"/>
              </a:spcAft>
              <a:buNone/>
              <a:defRPr/>
            </a:pPr>
            <a:r>
              <a:rPr lang="en-US" dirty="0"/>
              <a:t>Proper use shows you are accountable, have proper ethos.</a:t>
            </a:r>
          </a:p>
          <a:p>
            <a:pPr marL="114300" indent="0" eaLnBrk="1" fontAlgn="auto" hangingPunct="1">
              <a:spcAft>
                <a:spcPts val="0"/>
              </a:spcAft>
              <a:buNone/>
              <a:defRPr/>
            </a:pPr>
            <a:r>
              <a:rPr lang="en-US" dirty="0"/>
              <a:t>Recall that you are building a Works Cited list, not a Bibliography, so your final list will include only sources that you actually cited in the paper. But keep a “deleted source list” in case things change.</a:t>
            </a:r>
          </a:p>
        </p:txBody>
      </p:sp>
      <p:sp>
        <p:nvSpPr>
          <p:cNvPr id="3076"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4B59BDCF-4BA3-41C6-87E6-15E629C4EA88}" type="slidenum">
              <a:rPr lang="en-US" altLang="en-US" sz="1800">
                <a:solidFill>
                  <a:srgbClr val="FFFFFF"/>
                </a:solidFill>
              </a:rPr>
              <a:pPr>
                <a:spcBef>
                  <a:spcPct val="0"/>
                </a:spcBef>
                <a:buClrTx/>
                <a:buFontTx/>
                <a:buNone/>
              </a:pPr>
              <a:t>2</a:t>
            </a:fld>
            <a:endParaRPr lang="en-US" altLang="en-US" sz="180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generators</a:t>
            </a:r>
          </a:p>
        </p:txBody>
      </p:sp>
      <p:sp>
        <p:nvSpPr>
          <p:cNvPr id="3" name="Content Placeholder 2"/>
          <p:cNvSpPr>
            <a:spLocks noGrp="1"/>
          </p:cNvSpPr>
          <p:nvPr>
            <p:ph idx="1"/>
          </p:nvPr>
        </p:nvSpPr>
        <p:spPr/>
        <p:txBody>
          <a:bodyPr/>
          <a:lstStyle/>
          <a:p>
            <a:pPr marL="114300" indent="0">
              <a:buNone/>
            </a:pPr>
            <a:r>
              <a:rPr lang="en-US" sz="2400" dirty="0"/>
              <a:t>There are lots. You probably have seen where they go wrong, so you need to know what the proper format is.</a:t>
            </a:r>
          </a:p>
          <a:p>
            <a:r>
              <a:rPr lang="en-US" sz="2400" dirty="0"/>
              <a:t>RefWorks (recommended)</a:t>
            </a:r>
          </a:p>
          <a:p>
            <a:r>
              <a:rPr lang="en-US" dirty="0" err="1"/>
              <a:t>BibMe</a:t>
            </a:r>
            <a:endParaRPr lang="en-US" dirty="0"/>
          </a:p>
          <a:p>
            <a:r>
              <a:rPr lang="en-US" dirty="0" err="1"/>
              <a:t>KnightCite</a:t>
            </a:r>
            <a:endParaRPr lang="en-US" dirty="0"/>
          </a:p>
          <a:p>
            <a:r>
              <a:rPr lang="en-US" dirty="0" err="1"/>
              <a:t>EasyBib</a:t>
            </a:r>
            <a:endParaRPr lang="en-US" dirty="0"/>
          </a:p>
        </p:txBody>
      </p:sp>
      <p:sp>
        <p:nvSpPr>
          <p:cNvPr id="4" name="Slide Number Placeholder 3"/>
          <p:cNvSpPr>
            <a:spLocks noGrp="1"/>
          </p:cNvSpPr>
          <p:nvPr>
            <p:ph type="sldNum" sz="quarter" idx="10"/>
          </p:nvPr>
        </p:nvSpPr>
        <p:spPr/>
        <p:txBody>
          <a:bodyPr/>
          <a:lstStyle/>
          <a:p>
            <a:pPr>
              <a:defRPr/>
            </a:pPr>
            <a:fld id="{A5E115F1-B17F-4EAB-9AB0-768528611766}" type="slidenum">
              <a:rPr lang="en-US" altLang="en-US" smtClean="0"/>
              <a:pPr>
                <a:defRPr/>
              </a:pPr>
              <a:t>3</a:t>
            </a:fld>
            <a:endParaRPr lang="en-US" altLang="en-US"/>
          </a:p>
        </p:txBody>
      </p:sp>
    </p:spTree>
    <p:extLst>
      <p:ext uri="{BB962C8B-B14F-4D97-AF65-F5344CB8AC3E}">
        <p14:creationId xmlns:p14="http://schemas.microsoft.com/office/powerpoint/2010/main" val="2347597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In-text citations (APA)</a:t>
            </a:r>
          </a:p>
        </p:txBody>
      </p:sp>
      <p:sp>
        <p:nvSpPr>
          <p:cNvPr id="3" name="Content Placeholder 2"/>
          <p:cNvSpPr>
            <a:spLocks noGrp="1"/>
          </p:cNvSpPr>
          <p:nvPr>
            <p:ph idx="1"/>
          </p:nvPr>
        </p:nvSpPr>
        <p:spPr>
          <a:xfrm>
            <a:off x="484367" y="1295400"/>
            <a:ext cx="7620000" cy="4800600"/>
          </a:xfrm>
        </p:spPr>
        <p:txBody>
          <a:bodyPr/>
          <a:lstStyle/>
          <a:p>
            <a:pPr marL="114300" indent="0">
              <a:buNone/>
            </a:pPr>
            <a:r>
              <a:rPr lang="en-US" sz="2400" dirty="0"/>
              <a:t>These start with author's last name or title/corporate author if there is no human author, then year:</a:t>
            </a:r>
          </a:p>
          <a:p>
            <a:r>
              <a:rPr lang="en-US" sz="2400" dirty="0"/>
              <a:t>Bibliographies are useful (Gold, 2003). Gold (2003) says that bibliographies are useful.</a:t>
            </a:r>
          </a:p>
          <a:p>
            <a:pPr marL="114300" indent="0">
              <a:buNone/>
            </a:pPr>
            <a:r>
              <a:rPr lang="en-US" sz="2400" dirty="0"/>
              <a:t>To refer to a source listed by title you can use a brief version of the title in quotes, using the first word or two:</a:t>
            </a:r>
          </a:p>
          <a:p>
            <a:pPr lvl="1"/>
            <a:r>
              <a:rPr lang="en-US" dirty="0"/>
              <a:t>You have a works cited listing Being an Accountable Researcher (2012) [note no quotes for APA] … You cite it as: Always use proper citations (“Being”, 2012).</a:t>
            </a:r>
          </a:p>
          <a:p>
            <a:pPr marL="114300" indent="0">
              <a:buNone/>
            </a:pPr>
            <a:r>
              <a:rPr lang="en-US" sz="2400" dirty="0"/>
              <a:t>The citations signal that you are using ideas </a:t>
            </a:r>
            <a:r>
              <a:rPr lang="en-US" sz="2400" i="1" dirty="0"/>
              <a:t>or</a:t>
            </a:r>
            <a:r>
              <a:rPr lang="en-US" sz="2400" dirty="0"/>
              <a:t> words that are not your own.</a:t>
            </a:r>
          </a:p>
        </p:txBody>
      </p:sp>
      <p:sp>
        <p:nvSpPr>
          <p:cNvPr id="4" name="Slide Number Placeholder 3"/>
          <p:cNvSpPr>
            <a:spLocks noGrp="1"/>
          </p:cNvSpPr>
          <p:nvPr>
            <p:ph type="sldNum" sz="quarter" idx="10"/>
          </p:nvPr>
        </p:nvSpPr>
        <p:spPr/>
        <p:txBody>
          <a:bodyPr/>
          <a:lstStyle/>
          <a:p>
            <a:pPr>
              <a:defRPr/>
            </a:pPr>
            <a:fld id="{A5E115F1-B17F-4EAB-9AB0-768528611766}" type="slidenum">
              <a:rPr lang="en-US" altLang="en-US" smtClean="0"/>
              <a:pPr>
                <a:defRPr/>
              </a:pPr>
              <a:t>4</a:t>
            </a:fld>
            <a:endParaRPr lang="en-US" altLang="en-US"/>
          </a:p>
        </p:txBody>
      </p:sp>
    </p:spTree>
    <p:extLst>
      <p:ext uri="{BB962C8B-B14F-4D97-AF65-F5344CB8AC3E}">
        <p14:creationId xmlns:p14="http://schemas.microsoft.com/office/powerpoint/2010/main" val="3109506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990600"/>
          </a:xfrm>
        </p:spPr>
        <p:txBody>
          <a:bodyPr/>
          <a:lstStyle/>
          <a:p>
            <a:r>
              <a:rPr lang="en-US" dirty="0"/>
              <a:t>Formats</a:t>
            </a:r>
          </a:p>
        </p:txBody>
      </p:sp>
      <p:sp>
        <p:nvSpPr>
          <p:cNvPr id="3" name="Content Placeholder 2"/>
          <p:cNvSpPr>
            <a:spLocks noGrp="1"/>
          </p:cNvSpPr>
          <p:nvPr>
            <p:ph idx="1"/>
          </p:nvPr>
        </p:nvSpPr>
        <p:spPr>
          <a:xfrm>
            <a:off x="466725" y="1066800"/>
            <a:ext cx="7620000" cy="5638799"/>
          </a:xfrm>
        </p:spPr>
        <p:txBody>
          <a:bodyPr/>
          <a:lstStyle/>
          <a:p>
            <a:pPr marL="114300" indent="0">
              <a:buNone/>
            </a:pPr>
            <a:r>
              <a:rPr lang="en-US" sz="2000" dirty="0"/>
              <a:t>Note that in-text citations are also called “parenthetical citations.”</a:t>
            </a:r>
          </a:p>
          <a:p>
            <a:pPr marL="114300" indent="0">
              <a:buNone/>
            </a:pPr>
            <a:r>
              <a:rPr lang="en-US" sz="2000" dirty="0"/>
              <a:t>In APA, footnotes are very rare. Some journals use Endnotes to elaborate on a topic.</a:t>
            </a:r>
          </a:p>
          <a:p>
            <a:r>
              <a:rPr lang="en-US" sz="1800" dirty="0"/>
              <a:t>Single author</a:t>
            </a:r>
          </a:p>
          <a:p>
            <a:pPr lvl="1"/>
            <a:r>
              <a:rPr lang="en-US" sz="1800" dirty="0"/>
              <a:t>(Jones, 1992). Or: According to Jones (1992) … . Note that MLA doesn’t give the year, but gives the page number. Page numbers are optional in APA </a:t>
            </a:r>
            <a:r>
              <a:rPr lang="en-US" sz="1800" i="1" dirty="0"/>
              <a:t>unless</a:t>
            </a:r>
            <a:r>
              <a:rPr lang="en-US" sz="1800" dirty="0"/>
              <a:t> it’s a direct quote [which for us means there’s no expectation/need to use them if it’s not]</a:t>
            </a:r>
          </a:p>
          <a:p>
            <a:r>
              <a:rPr lang="en-US" sz="1800" dirty="0"/>
              <a:t>Two authors</a:t>
            </a:r>
          </a:p>
          <a:p>
            <a:pPr lvl="1"/>
            <a:r>
              <a:rPr lang="en-US" sz="1800" dirty="0"/>
              <a:t>(Adams &amp; </a:t>
            </a:r>
            <a:r>
              <a:rPr lang="en-US" sz="1800" dirty="0" err="1"/>
              <a:t>Goldblatt</a:t>
            </a:r>
            <a:r>
              <a:rPr lang="en-US" sz="1800" dirty="0"/>
              <a:t>, 2007). If it was a quote, it could be: According to Adams and </a:t>
            </a:r>
            <a:r>
              <a:rPr lang="en-US" sz="1800" dirty="0" err="1"/>
              <a:t>Goldblatt</a:t>
            </a:r>
            <a:r>
              <a:rPr lang="en-US" sz="1800" dirty="0"/>
              <a:t> (2007), “blah </a:t>
            </a:r>
            <a:r>
              <a:rPr lang="en-US" sz="1800" dirty="0" err="1"/>
              <a:t>blah</a:t>
            </a:r>
            <a:r>
              <a:rPr lang="en-US" sz="1800" dirty="0"/>
              <a:t>” (p. 297).</a:t>
            </a:r>
          </a:p>
          <a:p>
            <a:r>
              <a:rPr lang="en-US" sz="1800" dirty="0"/>
              <a:t>Three to five authors : The Internet is wonderful (Patel, Smith, Jones, &amp; </a:t>
            </a:r>
            <a:r>
              <a:rPr lang="en-US" sz="1800" dirty="0" err="1"/>
              <a:t>Hugankiss</a:t>
            </a:r>
            <a:r>
              <a:rPr lang="en-US" sz="1800" dirty="0"/>
              <a:t>, 2011). Next time it’s: Patel et al. (2011) say that [et al. = et alia meaning “and others”; note the period for al.]</a:t>
            </a:r>
          </a:p>
          <a:p>
            <a:r>
              <a:rPr lang="en-US" sz="1800" dirty="0"/>
              <a:t>Six or more: Patel et al. (2011) for first reference</a:t>
            </a:r>
          </a:p>
          <a:p>
            <a:r>
              <a:rPr lang="en-US" sz="1800" dirty="0"/>
              <a:t>Unknown author use either publisher/corporate author (Big Brother Watch, 2008) or a shortened title as author ("Global warming," 2001)</a:t>
            </a:r>
          </a:p>
          <a:p>
            <a:pPr marL="114300" indent="0">
              <a:buNone/>
            </a:pPr>
            <a:endParaRPr lang="en-US" sz="2400" dirty="0"/>
          </a:p>
        </p:txBody>
      </p:sp>
      <p:sp>
        <p:nvSpPr>
          <p:cNvPr id="4" name="Slide Number Placeholder 3"/>
          <p:cNvSpPr>
            <a:spLocks noGrp="1"/>
          </p:cNvSpPr>
          <p:nvPr>
            <p:ph type="sldNum" sz="quarter" idx="10"/>
          </p:nvPr>
        </p:nvSpPr>
        <p:spPr/>
        <p:txBody>
          <a:bodyPr/>
          <a:lstStyle/>
          <a:p>
            <a:pPr>
              <a:defRPr/>
            </a:pPr>
            <a:fld id="{A5E115F1-B17F-4EAB-9AB0-768528611766}" type="slidenum">
              <a:rPr lang="en-US" altLang="en-US" smtClean="0"/>
              <a:pPr>
                <a:defRPr/>
              </a:pPr>
              <a:t>5</a:t>
            </a:fld>
            <a:endParaRPr lang="en-US" altLang="en-US"/>
          </a:p>
        </p:txBody>
      </p:sp>
    </p:spTree>
    <p:extLst>
      <p:ext uri="{BB962C8B-B14F-4D97-AF65-F5344CB8AC3E}">
        <p14:creationId xmlns:p14="http://schemas.microsoft.com/office/powerpoint/2010/main" val="339532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points</a:t>
            </a:r>
          </a:p>
        </p:txBody>
      </p:sp>
      <p:sp>
        <p:nvSpPr>
          <p:cNvPr id="3" name="Content Placeholder 2"/>
          <p:cNvSpPr>
            <a:spLocks noGrp="1"/>
          </p:cNvSpPr>
          <p:nvPr>
            <p:ph idx="1"/>
          </p:nvPr>
        </p:nvSpPr>
        <p:spPr>
          <a:xfrm>
            <a:off x="228600" y="1143000"/>
            <a:ext cx="7620000" cy="4800600"/>
          </a:xfrm>
        </p:spPr>
        <p:txBody>
          <a:bodyPr/>
          <a:lstStyle/>
          <a:p>
            <a:r>
              <a:rPr lang="en-US" dirty="0"/>
              <a:t>If your quote spans two pages use pp. (Wong et al., 2002, pp. 121-122)</a:t>
            </a:r>
          </a:p>
          <a:p>
            <a:r>
              <a:rPr lang="en-US" dirty="0"/>
              <a:t>Note the punctuation. Citations are part of the sentence but never part of the quote:</a:t>
            </a:r>
          </a:p>
          <a:p>
            <a:pPr lvl="1"/>
            <a:r>
              <a:rPr lang="en-US" dirty="0"/>
              <a:t>Some point about the obesity rate (Porter, 2012). White (2014) says that, “The most important thing is the Internet” (p. 222). The comma after “that” is needed if what follows is a complete sentence.</a:t>
            </a:r>
          </a:p>
          <a:p>
            <a:r>
              <a:rPr lang="en-US" dirty="0"/>
              <a:t>If there’s no page number (online source) don’t bother with paragraph numbers. Just use the author and year (Carr, 2008).</a:t>
            </a:r>
          </a:p>
          <a:p>
            <a:r>
              <a:rPr lang="en-US" dirty="0"/>
              <a:t>Use block quotes if longer than 40 words. Indent, no “” marks</a:t>
            </a:r>
          </a:p>
          <a:p>
            <a:r>
              <a:rPr lang="en-US" dirty="0"/>
              <a:t>Recall the discussion of plagiarism (Chapter 3). You need to cite when you use language or ideas from a source, including data or “individual facts” that are not common knowledge.</a:t>
            </a:r>
          </a:p>
          <a:p>
            <a:endParaRPr lang="en-US" dirty="0"/>
          </a:p>
        </p:txBody>
      </p:sp>
      <p:sp>
        <p:nvSpPr>
          <p:cNvPr id="4" name="Slide Number Placeholder 3"/>
          <p:cNvSpPr>
            <a:spLocks noGrp="1"/>
          </p:cNvSpPr>
          <p:nvPr>
            <p:ph type="sldNum" sz="quarter" idx="10"/>
          </p:nvPr>
        </p:nvSpPr>
        <p:spPr/>
        <p:txBody>
          <a:bodyPr/>
          <a:lstStyle/>
          <a:p>
            <a:pPr>
              <a:defRPr/>
            </a:pPr>
            <a:fld id="{A5E115F1-B17F-4EAB-9AB0-768528611766}" type="slidenum">
              <a:rPr lang="en-US" altLang="en-US" smtClean="0"/>
              <a:pPr>
                <a:defRPr/>
              </a:pPr>
              <a:t>6</a:t>
            </a:fld>
            <a:endParaRPr lang="en-US" altLang="en-US"/>
          </a:p>
        </p:txBody>
      </p:sp>
    </p:spTree>
    <p:extLst>
      <p:ext uri="{BB962C8B-B14F-4D97-AF65-F5344CB8AC3E}">
        <p14:creationId xmlns:p14="http://schemas.microsoft.com/office/powerpoint/2010/main" val="299733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514</TotalTime>
  <Words>700</Words>
  <Application>Microsoft Office PowerPoint</Application>
  <PresentationFormat>On-screen Show (4:3)</PresentationFormat>
  <Paragraphs>48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Cambria</vt:lpstr>
      <vt:lpstr>Adjacency</vt:lpstr>
      <vt:lpstr>Who Says?</vt:lpstr>
      <vt:lpstr>Citation styles</vt:lpstr>
      <vt:lpstr>Online generators</vt:lpstr>
      <vt:lpstr>In-text citations (APA)</vt:lpstr>
      <vt:lpstr>Formats</vt:lpstr>
      <vt:lpstr>Other points</vt:lpstr>
    </vt:vector>
  </TitlesOfParts>
  <Company>La Salle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APA tips</dc:title>
  <dc:creator>John Beatty</dc:creator>
  <cp:lastModifiedBy>John Beatty</cp:lastModifiedBy>
  <cp:revision>80</cp:revision>
  <cp:lastPrinted>2017-04-10T18:33:40Z</cp:lastPrinted>
  <dcterms:created xsi:type="dcterms:W3CDTF">2012-04-26T19:53:29Z</dcterms:created>
  <dcterms:modified xsi:type="dcterms:W3CDTF">2021-01-25T20:13:13Z</dcterms:modified>
</cp:coreProperties>
</file>