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13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</p:sldIdLst>
  <p:sldSz cx="12193588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72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FE6FD04F-E7EF-40EC-A5DF-5DE50E4CC50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D405771E-432B-41D2-9DDD-9B397B055FC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D4471E80-3816-4777-951E-46146FE615B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D39F1FD-931E-4C6D-B57F-5ECFFCFE650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>
            <a:extLst>
              <a:ext uri="{FF2B5EF4-FFF2-40B4-BE49-F238E27FC236}">
                <a16:creationId xmlns:a16="http://schemas.microsoft.com/office/drawing/2014/main" id="{33E94A8E-79F7-45D0-863A-0C42F14BA4E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22DCFEF1-DF76-46D6-9C08-3A4A59A9F21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>
            <a:extLst>
              <a:ext uri="{FF2B5EF4-FFF2-40B4-BE49-F238E27FC236}">
                <a16:creationId xmlns:a16="http://schemas.microsoft.com/office/drawing/2014/main" id="{F4EF4FEB-7E6E-4986-AAAA-51924D4529B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CE403986-E7EB-45FA-8B67-5E05B02B1F5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>
            <a:extLst>
              <a:ext uri="{FF2B5EF4-FFF2-40B4-BE49-F238E27FC236}">
                <a16:creationId xmlns:a16="http://schemas.microsoft.com/office/drawing/2014/main" id="{767697D5-89E5-4A11-AF4F-E47FC764B48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9FE83760-E266-46E4-B6CD-3FB1C04CFD2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>
            <a:extLst>
              <a:ext uri="{FF2B5EF4-FFF2-40B4-BE49-F238E27FC236}">
                <a16:creationId xmlns:a16="http://schemas.microsoft.com/office/drawing/2014/main" id="{C67E4DFB-49E6-4163-A875-45E214BB8DC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CF1A1622-E143-4242-BF5C-95AF06E103C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>
            <a:extLst>
              <a:ext uri="{FF2B5EF4-FFF2-40B4-BE49-F238E27FC236}">
                <a16:creationId xmlns:a16="http://schemas.microsoft.com/office/drawing/2014/main" id="{52471BC2-69F4-4402-87E2-D8F5D3718B9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42EB6C17-C28C-4C2C-8FF6-D47CD88A947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>
            <a:extLst>
              <a:ext uri="{FF2B5EF4-FFF2-40B4-BE49-F238E27FC236}">
                <a16:creationId xmlns:a16="http://schemas.microsoft.com/office/drawing/2014/main" id="{E0A10F06-4624-4CAB-9082-7E00635EE37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D3C16F10-9050-4E27-8D56-36DEE4C95DA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>
            <a:extLst>
              <a:ext uri="{FF2B5EF4-FFF2-40B4-BE49-F238E27FC236}">
                <a16:creationId xmlns:a16="http://schemas.microsoft.com/office/drawing/2014/main" id="{C80BB1AF-9B85-441C-9A29-7EFBB1C057F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BD572FED-BF89-47F0-81FC-EB0F4E291D9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>
            <a:extLst>
              <a:ext uri="{FF2B5EF4-FFF2-40B4-BE49-F238E27FC236}">
                <a16:creationId xmlns:a16="http://schemas.microsoft.com/office/drawing/2014/main" id="{67D24CC5-26A2-4D8D-9FF2-06A3E2A7AAD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E2C9F3B6-539C-42AB-82EC-6A1BEA78F9E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>
            <a:extLst>
              <a:ext uri="{FF2B5EF4-FFF2-40B4-BE49-F238E27FC236}">
                <a16:creationId xmlns:a16="http://schemas.microsoft.com/office/drawing/2014/main" id="{C8ED5245-00E9-4172-9C9C-77D8F9EAFCB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8F335A81-CBD7-416C-BC7B-87A598FB5CB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>
            <a:extLst>
              <a:ext uri="{FF2B5EF4-FFF2-40B4-BE49-F238E27FC236}">
                <a16:creationId xmlns:a16="http://schemas.microsoft.com/office/drawing/2014/main" id="{9BDF88EB-2316-44E6-AC1F-4151FC840F4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3F947D40-9322-42D2-B8FC-AF2B2425630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301" y="685800"/>
            <a:ext cx="8002042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301" y="3843868"/>
            <a:ext cx="6401634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56D68-E466-4B5B-838D-800EB13AC3C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9084" y="8467"/>
            <a:ext cx="3810496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966" y="91546"/>
            <a:ext cx="6081447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6768" y="228600"/>
            <a:ext cx="4953645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6793" y="32279"/>
            <a:ext cx="4853621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6448" y="609602"/>
            <a:ext cx="4343965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19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89" y="533400"/>
            <a:ext cx="10820221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521" y="3843867"/>
            <a:ext cx="830529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7CA4-DB22-464B-B667-B78D03D7BF4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9725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02" y="685800"/>
            <a:ext cx="1005971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301" y="4114800"/>
            <a:ext cx="8537100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7CA4-DB22-464B-B667-B78D03D7BF4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6545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560" y="685800"/>
            <a:ext cx="9145192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400" y="3429000"/>
            <a:ext cx="8535512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302" y="4301068"/>
            <a:ext cx="8535512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7CA4-DB22-464B-B667-B78D03D7BF4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81" y="812222"/>
            <a:ext cx="60967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6752" y="2768601"/>
            <a:ext cx="60967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4243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01" y="3429000"/>
            <a:ext cx="8535512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300" y="5132981"/>
            <a:ext cx="85371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7CA4-DB22-464B-B667-B78D03D7BF4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117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562" y="685800"/>
            <a:ext cx="914519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301" y="3928534"/>
            <a:ext cx="8535513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300" y="4978400"/>
            <a:ext cx="8535513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7CA4-DB22-464B-B667-B78D03D7BF4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81" y="812222"/>
            <a:ext cx="60967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6752" y="2768601"/>
            <a:ext cx="60967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8258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02" y="685800"/>
            <a:ext cx="1005971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301" y="3928534"/>
            <a:ext cx="853551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300" y="4766733"/>
            <a:ext cx="8535513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27CA4-DB22-464B-B667-B78D03D7BF4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8953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D8056-1A21-4853-84C0-F73090ACFA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1876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343" y="685800"/>
            <a:ext cx="2057668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89" y="685800"/>
            <a:ext cx="7824219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A64DC-3DB1-4725-BDC8-4BA7C5B1DC1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04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329C7-05EC-46CE-B9C1-C1262EB3BBD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91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00" y="2006600"/>
            <a:ext cx="8535513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302" y="4495800"/>
            <a:ext cx="8535512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3547-10FD-4C73-8E69-E9802B542D4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530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301" y="685801"/>
            <a:ext cx="4938298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890" y="685801"/>
            <a:ext cx="4935122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979F4-9479-44CF-A571-4053E1BDA81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64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207" y="685800"/>
            <a:ext cx="465039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301" y="1270529"/>
            <a:ext cx="493829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858" y="685800"/>
            <a:ext cx="4665742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7301" y="1262062"/>
            <a:ext cx="4929830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DDA26-BEA9-4A1E-93F3-71993F3FFC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966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3B83E-D607-42FF-A82A-767FB6C671F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8511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92A9-76D9-423D-9C3A-7A7AB705902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1934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935" y="685800"/>
            <a:ext cx="3658076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302" y="685800"/>
            <a:ext cx="5944375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935" y="2209800"/>
            <a:ext cx="3658076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DA02C-96E4-417C-A29E-D03AD6DB322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828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427" y="1447800"/>
            <a:ext cx="6020584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141" y="914400"/>
            <a:ext cx="3281401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427" y="2777067"/>
            <a:ext cx="6022172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F426-93C6-4968-842A-C935E631412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1155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8168" y="2963334"/>
            <a:ext cx="2982246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301" y="4487333"/>
            <a:ext cx="8535512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301" y="685801"/>
            <a:ext cx="8535512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5702" y="6172201"/>
            <a:ext cx="160040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301" y="6172201"/>
            <a:ext cx="754478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4550" y="5578476"/>
            <a:ext cx="1142394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A927CA4-DB22-464B-B667-B78D03D7BF4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8541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>
            <a:extLst>
              <a:ext uri="{FF2B5EF4-FFF2-40B4-BE49-F238E27FC236}">
                <a16:creationId xmlns:a16="http://schemas.microsoft.com/office/drawing/2014/main" id="{9E081976-CD8E-47B4-8AA8-FF9C2EF42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</a:pPr>
            <a:r>
              <a:rPr lang="en-US" altLang="en-US" sz="6000" dirty="0">
                <a:latin typeface="Calibri Light" panose="020F0302020204030204" pitchFamily="34" charset="0"/>
              </a:rPr>
              <a:t>R: fitting to an exponential fit using log-linear approach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C4E1E3-9E01-480F-A198-6D0F9EF81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92A9-76D9-423D-9C3A-7A7AB705902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ransition spd="med" advTm="8596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>
            <a:extLst>
              <a:ext uri="{FF2B5EF4-FFF2-40B4-BE49-F238E27FC236}">
                <a16:creationId xmlns:a16="http://schemas.microsoft.com/office/drawing/2014/main" id="{53A2C577-27B7-4D21-8712-8816A29DB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Displaying the equation</a:t>
            </a:r>
          </a:p>
        </p:txBody>
      </p:sp>
      <p:pic>
        <p:nvPicPr>
          <p:cNvPr id="26626" name="Picture 2">
            <a:extLst>
              <a:ext uri="{FF2B5EF4-FFF2-40B4-BE49-F238E27FC236}">
                <a16:creationId xmlns:a16="http://schemas.microsoft.com/office/drawing/2014/main" id="{890D58F0-A01D-4925-984A-3FF037144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94" y="1675362"/>
            <a:ext cx="8437562" cy="157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6627" name="Picture 3">
            <a:extLst>
              <a:ext uri="{FF2B5EF4-FFF2-40B4-BE49-F238E27FC236}">
                <a16:creationId xmlns:a16="http://schemas.microsoft.com/office/drawing/2014/main" id="{3E789212-2F44-4ACC-85EB-835029C22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794" y="3545814"/>
            <a:ext cx="3813175" cy="3074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D30330-46FC-4EF1-AC31-012A5BABB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92A9-76D9-423D-9C3A-7A7AB7059021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  <p:transition spd="med" advTm="81956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>
            <a:extLst>
              <a:ext uri="{FF2B5EF4-FFF2-40B4-BE49-F238E27FC236}">
                <a16:creationId xmlns:a16="http://schemas.microsoft.com/office/drawing/2014/main" id="{1A03488E-8EFF-4D32-B25E-5284F42D9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Displaying the curve</a:t>
            </a:r>
          </a:p>
        </p:txBody>
      </p:sp>
      <p:pic>
        <p:nvPicPr>
          <p:cNvPr id="27650" name="Picture 2">
            <a:extLst>
              <a:ext uri="{FF2B5EF4-FFF2-40B4-BE49-F238E27FC236}">
                <a16:creationId xmlns:a16="http://schemas.microsoft.com/office/drawing/2014/main" id="{DCDEF10A-C86D-4324-BE98-19F56ED452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94" y="1696244"/>
            <a:ext cx="10863555" cy="1504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1" name="Picture 3">
            <a:extLst>
              <a:ext uri="{FF2B5EF4-FFF2-40B4-BE49-F238E27FC236}">
                <a16:creationId xmlns:a16="http://schemas.microsoft.com/office/drawing/2014/main" id="{9826600E-CA70-4957-B161-307485B2F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595" y="3405674"/>
            <a:ext cx="4077494" cy="3226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B5C71B-F16F-464C-A2F1-AFA88DE35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92A9-76D9-423D-9C3A-7A7AB7059021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  <p:transition spd="med" advTm="72966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>
            <a:extLst>
              <a:ext uri="{FF2B5EF4-FFF2-40B4-BE49-F238E27FC236}">
                <a16:creationId xmlns:a16="http://schemas.microsoft.com/office/drawing/2014/main" id="{4203884E-22CB-4E10-BE68-786EFE99A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Data from on how air pressure depends on altitude</a:t>
            </a:r>
          </a:p>
        </p:txBody>
      </p:sp>
      <p:graphicFrame>
        <p:nvGraphicFramePr>
          <p:cNvPr id="18434" name="Group 2">
            <a:extLst>
              <a:ext uri="{FF2B5EF4-FFF2-40B4-BE49-F238E27FC236}">
                <a16:creationId xmlns:a16="http://schemas.microsoft.com/office/drawing/2014/main" id="{B70BF462-3774-4C11-8657-7510509C731E}"/>
              </a:ext>
            </a:extLst>
          </p:cNvPr>
          <p:cNvGraphicFramePr>
            <a:graphicFrameLocks noGrp="1"/>
          </p:cNvGraphicFramePr>
          <p:nvPr/>
        </p:nvGraphicFramePr>
        <p:xfrm>
          <a:off x="4330700" y="2006600"/>
          <a:ext cx="2846388" cy="4527555"/>
        </p:xfrm>
        <a:graphic>
          <a:graphicData uri="http://schemas.openxmlformats.org/drawingml/2006/table">
            <a:tbl>
              <a:tblPr/>
              <a:tblGrid>
                <a:gridCol w="1423988">
                  <a:extLst>
                    <a:ext uri="{9D8B030D-6E8A-4147-A177-3AD203B41FA5}">
                      <a16:colId xmlns:a16="http://schemas.microsoft.com/office/drawing/2014/main" val="3748993110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21473274"/>
                    </a:ext>
                  </a:extLst>
                </a:gridCol>
              </a:tblGrid>
              <a:tr h="11414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Altitude (miles)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Pressure (psi)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47009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0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14.696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773382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1.708712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11.022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783511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3.409091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7.348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999004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5.204545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4.898177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513415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10.02386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1.4696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36123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19.20095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0.14696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07391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30.1161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0.014696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158243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43.16269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0.00147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866630"/>
                  </a:ext>
                </a:extLst>
              </a:tr>
              <a:tr h="3762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53.61288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4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572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r" defTabSz="457200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icrosoft YaHei" panose="020B0503020204020204" pitchFamily="34" charset="-122"/>
                        </a:rPr>
                        <a:t>0.000147</a:t>
                      </a:r>
                    </a:p>
                  </a:txBody>
                  <a:tcPr marL="9360" marR="9360" marT="9360" marB="0" anchor="b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268592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D6C5C6-6DC5-44EF-96CB-D86164096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92A9-76D9-423D-9C3A-7A7AB705902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 spd="med" advTm="5764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>
            <a:extLst>
              <a:ext uri="{FF2B5EF4-FFF2-40B4-BE49-F238E27FC236}">
                <a16:creationId xmlns:a16="http://schemas.microsoft.com/office/drawing/2014/main" id="{3A05385C-E2F2-46FB-85FB-A3D628C32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Plot with Exponential fit from Excel</a:t>
            </a:r>
          </a:p>
        </p:txBody>
      </p:sp>
      <p:graphicFrame>
        <p:nvGraphicFramePr>
          <p:cNvPr id="19458" name="Object 2">
            <a:extLst>
              <a:ext uri="{FF2B5EF4-FFF2-40B4-BE49-F238E27FC236}">
                <a16:creationId xmlns:a16="http://schemas.microsoft.com/office/drawing/2014/main" id="{6F5F5D8C-D516-426D-8B73-0A948DA6C7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7400" y="1774825"/>
          <a:ext cx="10617200" cy="445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r:id="rId4" imgW="10566720" imgH="4389480" progId="">
                  <p:embed/>
                </p:oleObj>
              </mc:Choice>
              <mc:Fallback>
                <p:oleObj r:id="rId4" imgW="10566720" imgH="438948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1774825"/>
                        <a:ext cx="10617200" cy="44529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92A7D8A-B94E-48D5-9E41-94EA6ECB8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92A9-76D9-423D-9C3A-7A7AB705902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ransition spd="med" advTm="8666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>
            <a:extLst>
              <a:ext uri="{FF2B5EF4-FFF2-40B4-BE49-F238E27FC236}">
                <a16:creationId xmlns:a16="http://schemas.microsoft.com/office/drawing/2014/main" id="{218504AA-344F-457F-898B-09078D94E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Enter the data into R</a:t>
            </a:r>
          </a:p>
        </p:txBody>
      </p:sp>
      <p:pic>
        <p:nvPicPr>
          <p:cNvPr id="20482" name="Picture 2">
            <a:extLst>
              <a:ext uri="{FF2B5EF4-FFF2-40B4-BE49-F238E27FC236}">
                <a16:creationId xmlns:a16="http://schemas.microsoft.com/office/drawing/2014/main" id="{A47A8637-DC4D-41AA-BA3E-1723132B7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2120900"/>
            <a:ext cx="10474325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3" name="Rectangle 3">
            <a:extLst>
              <a:ext uri="{FF2B5EF4-FFF2-40B4-BE49-F238E27FC236}">
                <a16:creationId xmlns:a16="http://schemas.microsoft.com/office/drawing/2014/main" id="{38161307-204A-469F-AAEA-8D5C45FBB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672013"/>
            <a:ext cx="849630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/>
              <a:t>#copy and paste 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altitude = c(0, 1.7087, 3.4091, 5.2045, 10.0239, 19.2010,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           30.1161, 43.1627, 53.6129)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pressure = c(14.696, 11.022, 7.348, 4.8982, 1.4696, 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             0.14696, 0.014696, 0.00147, 0.000147)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58A2E0-5BEE-40DC-971C-32AB2F573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92A9-76D9-423D-9C3A-7A7AB705902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  <p:transition spd="med" advTm="17353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>
            <a:extLst>
              <a:ext uri="{FF2B5EF4-FFF2-40B4-BE49-F238E27FC236}">
                <a16:creationId xmlns:a16="http://schemas.microsoft.com/office/drawing/2014/main" id="{8B7E3061-9B89-4DEE-B294-4CD7A2F75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Plotting the data in R</a:t>
            </a:r>
          </a:p>
        </p:txBody>
      </p:sp>
      <p:pic>
        <p:nvPicPr>
          <p:cNvPr id="21506" name="Picture 2">
            <a:extLst>
              <a:ext uri="{FF2B5EF4-FFF2-40B4-BE49-F238E27FC236}">
                <a16:creationId xmlns:a16="http://schemas.microsoft.com/office/drawing/2014/main" id="{6F8488B6-A20F-4560-A66F-EE02AA349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93913"/>
            <a:ext cx="8305800" cy="188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507" name="Picture 3">
            <a:extLst>
              <a:ext uri="{FF2B5EF4-FFF2-40B4-BE49-F238E27FC236}">
                <a16:creationId xmlns:a16="http://schemas.microsoft.com/office/drawing/2014/main" id="{F978A1AC-5526-42ED-AFBF-AF370B4B3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038" y="2895600"/>
            <a:ext cx="5021262" cy="377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047F46-925A-4E39-9957-59BAF97DD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92A9-76D9-423D-9C3A-7A7AB705902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ransition spd="med" advTm="28504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>
            <a:extLst>
              <a:ext uri="{FF2B5EF4-FFF2-40B4-BE49-F238E27FC236}">
                <a16:creationId xmlns:a16="http://schemas.microsoft.com/office/drawing/2014/main" id="{F77A3734-24DC-4FBE-858F-A1B0A8894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3600" dirty="0">
                <a:latin typeface="Calibri Light" panose="020F0302020204030204" pitchFamily="34" charset="0"/>
              </a:rPr>
              <a:t>Compared to the log-log approach to obtain a power-law fit, this time take log-linear approach: log(y) but </a:t>
            </a:r>
            <a:r>
              <a:rPr lang="en-US" altLang="en-US" sz="4400" b="1" u="sng" dirty="0">
                <a:latin typeface="Calibri Light" panose="020F0302020204030204" pitchFamily="34" charset="0"/>
              </a:rPr>
              <a:t>not </a:t>
            </a:r>
            <a:r>
              <a:rPr lang="en-US" altLang="en-US" sz="3600" dirty="0">
                <a:latin typeface="Calibri Light" panose="020F0302020204030204" pitchFamily="34" charset="0"/>
              </a:rPr>
              <a:t>log(x) and obtain an exponential fit</a:t>
            </a:r>
          </a:p>
        </p:txBody>
      </p:sp>
      <p:pic>
        <p:nvPicPr>
          <p:cNvPr id="22530" name="Picture 2">
            <a:extLst>
              <a:ext uri="{FF2B5EF4-FFF2-40B4-BE49-F238E27FC236}">
                <a16:creationId xmlns:a16="http://schemas.microsoft.com/office/drawing/2014/main" id="{A53B3852-F4CB-4D3A-A157-5FBA77121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00" y="2074863"/>
            <a:ext cx="8761413" cy="196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1" name="Picture 3">
            <a:extLst>
              <a:ext uri="{FF2B5EF4-FFF2-40B4-BE49-F238E27FC236}">
                <a16:creationId xmlns:a16="http://schemas.microsoft.com/office/drawing/2014/main" id="{0B1B45F9-7437-4C8F-8424-1816446A9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794" y="3467100"/>
            <a:ext cx="4976722" cy="302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2" name="AutoShape 4">
            <a:extLst>
              <a:ext uri="{FF2B5EF4-FFF2-40B4-BE49-F238E27FC236}">
                <a16:creationId xmlns:a16="http://schemas.microsoft.com/office/drawing/2014/main" id="{26AF8922-C183-4CD8-BFF5-D7D83EDFF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5035" y="5371203"/>
            <a:ext cx="571500" cy="749300"/>
          </a:xfrm>
          <a:prstGeom prst="upArrow">
            <a:avLst>
              <a:gd name="adj1" fmla="val 50000"/>
              <a:gd name="adj2" fmla="val 49998"/>
            </a:avLst>
          </a:prstGeom>
          <a:solidFill>
            <a:srgbClr val="C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B58574E4-822D-4E06-BD8D-66BFDFD40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800" y="4368800"/>
            <a:ext cx="4876800" cy="1941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2400" b="1" dirty="0">
                <a:solidFill>
                  <a:srgbClr val="800000"/>
                </a:solidFill>
              </a:rPr>
              <a:t>Only one log this time!</a:t>
            </a:r>
          </a:p>
          <a:p>
            <a:pPr eaLnBrk="1" hangingPunct="1">
              <a:buClrTx/>
              <a:buFontTx/>
              <a:buNone/>
            </a:pPr>
            <a:endParaRPr lang="en-US" altLang="en-US" sz="2400" dirty="0"/>
          </a:p>
          <a:p>
            <a:pPr eaLnBrk="1" hangingPunct="1">
              <a:buClrTx/>
              <a:buFontTx/>
              <a:buNone/>
            </a:pPr>
            <a:r>
              <a:rPr lang="en-US" altLang="en-US" sz="2400" dirty="0"/>
              <a:t>Once again the “slope” number looks familiar when compared to what we got from Excel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8B5D7E-C36D-4ABE-A5CE-87C6B07CC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92A9-76D9-423D-9C3A-7A7AB7059021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  <p:transition spd="med" advTm="80145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>
            <a:extLst>
              <a:ext uri="{FF2B5EF4-FFF2-40B4-BE49-F238E27FC236}">
                <a16:creationId xmlns:a16="http://schemas.microsoft.com/office/drawing/2014/main" id="{BA51E1B5-A2D9-4641-9FFB-03919BC72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Cannot take log(0)</a:t>
            </a:r>
          </a:p>
        </p:txBody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242C2E8A-51E0-4540-B927-BCB6262FD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/>
              <a:t> </a:t>
            </a:r>
            <a:r>
              <a:rPr lang="en-US" altLang="en-US" sz="3600" dirty="0"/>
              <a:t>In this data x=0 is perfectly fine, but y=0 is not.  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3600" dirty="0"/>
              <a:t>That is why if one gets the axes wrong, the exponential fit would not work.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97F38F-F42D-4CF4-9274-ACDE1DC9F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92A9-76D9-423D-9C3A-7A7AB705902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ransition spd="med" advTm="42274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>
            <a:extLst>
              <a:ext uri="{FF2B5EF4-FFF2-40B4-BE49-F238E27FC236}">
                <a16:creationId xmlns:a16="http://schemas.microsoft.com/office/drawing/2014/main" id="{B13104B3-0F80-4690-BE32-FB34C5A32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Isolating the factor</a:t>
            </a:r>
          </a:p>
        </p:txBody>
      </p:sp>
      <p:pic>
        <p:nvPicPr>
          <p:cNvPr id="24578" name="Picture 2">
            <a:extLst>
              <a:ext uri="{FF2B5EF4-FFF2-40B4-BE49-F238E27FC236}">
                <a16:creationId xmlns:a16="http://schemas.microsoft.com/office/drawing/2014/main" id="{24DF9FF8-A13D-47A6-ADE3-38948E44C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98675"/>
            <a:ext cx="10196513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579" name="Picture 3">
            <a:extLst>
              <a:ext uri="{FF2B5EF4-FFF2-40B4-BE49-F238E27FC236}">
                <a16:creationId xmlns:a16="http://schemas.microsoft.com/office/drawing/2014/main" id="{2A724221-3BE4-475B-9858-A941A09F9B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226" b="6723"/>
          <a:stretch/>
        </p:blipFill>
        <p:spPr bwMode="auto">
          <a:xfrm>
            <a:off x="2870200" y="4129088"/>
            <a:ext cx="8636744" cy="1585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C91F06-7128-4F1B-89A1-6838F9ECD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92A9-76D9-423D-9C3A-7A7AB7059021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7A1B97A6-23A0-4030-A809-3337EA909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266" y="152400"/>
            <a:ext cx="3759958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 advTm="41494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>
            <a:extLst>
              <a:ext uri="{FF2B5EF4-FFF2-40B4-BE49-F238E27FC236}">
                <a16:creationId xmlns:a16="http://schemas.microsoft.com/office/drawing/2014/main" id="{5C4ED26C-3215-465A-844E-47E25EA7A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4400">
                <a:latin typeface="Calibri Light" panose="020F0302020204030204" pitchFamily="34" charset="0"/>
              </a:rPr>
              <a:t>Determining the coefficient </a:t>
            </a:r>
          </a:p>
        </p:txBody>
      </p:sp>
      <p:pic>
        <p:nvPicPr>
          <p:cNvPr id="25602" name="Picture 2">
            <a:extLst>
              <a:ext uri="{FF2B5EF4-FFF2-40B4-BE49-F238E27FC236}">
                <a16:creationId xmlns:a16="http://schemas.microsoft.com/office/drawing/2014/main" id="{451EDFC1-3C77-4CF3-B480-543528E2B3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85"/>
          <a:stretch/>
        </p:blipFill>
        <p:spPr bwMode="auto">
          <a:xfrm>
            <a:off x="305594" y="2103436"/>
            <a:ext cx="11208076" cy="1858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5603" name="Picture 3">
            <a:extLst>
              <a:ext uri="{FF2B5EF4-FFF2-40B4-BE49-F238E27FC236}">
                <a16:creationId xmlns:a16="http://schemas.microsoft.com/office/drawing/2014/main" id="{2DBD7973-BAA0-493F-BF05-D8AA1FF615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0" t="-1622" r="4075" b="14773"/>
          <a:stretch/>
        </p:blipFill>
        <p:spPr bwMode="auto">
          <a:xfrm>
            <a:off x="1220255" y="4375148"/>
            <a:ext cx="9751490" cy="1719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2E30A3-1118-4AAB-9A87-2DA98A0D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692A9-76D9-423D-9C3A-7A7AB7059021}" type="slidenum">
              <a:rPr lang="en-US" altLang="en-US" smtClean="0"/>
              <a:pPr/>
              <a:t>9</a:t>
            </a:fld>
            <a:endParaRPr lang="en-US" altLang="en-US"/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920DF946-723B-4630-A83B-B46FFE92F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36" y="152398"/>
            <a:ext cx="3759958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 advTm="51073"/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228</TotalTime>
  <Words>230</Words>
  <Application>Microsoft Office PowerPoint</Application>
  <PresentationFormat>Custom</PresentationFormat>
  <Paragraphs>52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Times New Roman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fitting to functions other than lines</dc:title>
  <dc:subject/>
  <dc:creator>Thomas Blum</dc:creator>
  <cp:keywords/>
  <dc:description/>
  <cp:lastModifiedBy>Thomas Blum</cp:lastModifiedBy>
  <cp:revision>55</cp:revision>
  <cp:lastPrinted>1601-01-01T00:00:00Z</cp:lastPrinted>
  <dcterms:created xsi:type="dcterms:W3CDTF">2017-10-17T20:29:30Z</dcterms:created>
  <dcterms:modified xsi:type="dcterms:W3CDTF">2022-03-09T14:03:16Z</dcterms:modified>
</cp:coreProperties>
</file>