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4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86AB2B-27C1-43BC-91C8-15E4AB683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45995-CD2D-4C42-AD63-690013EE8D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C105BA-607A-477B-834A-FABEE2383801}" type="datetimeFigureOut">
              <a:rPr lang="en-US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E48FEB9-E582-454B-8650-1C7DA85023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EAA8921-2017-4EE4-BA0E-84677B885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8F576-AFDF-4182-994F-347D47ADA3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9D6D-066E-414C-8539-57552C85C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46AEE8-8D6A-4BD5-820B-7A9CDF42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92F1D-CAE2-4BF5-AE98-3F8E235FB7BE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188A4-4016-4A4B-A6C6-5C57A1F05E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72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26084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84350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70466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74983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45089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91898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40F4B-848B-4053-B9E9-E27380E2A3B4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EC686-3C1C-44A4-8156-E4578011F48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964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16994E-83BB-47ED-B915-9C5C55CB1EB4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70104-D6FC-438B-B7B1-90E42D4C45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1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21168-E956-48F5-B215-DEDCB6798397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3A2F-DD49-4D30-AEDC-794BCE1B5B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26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6FF892-FC93-47BA-88F8-2641A9C08653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19EF4-077E-45E7-A867-37581D184F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89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599C7E-F65F-412D-987A-53583BB230EB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C796-B1B7-4D4D-9431-0E4C6E493E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08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C5AECC-4706-41C1-9E84-E8A0DBE19F64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A0A0B-4EFF-4900-B9B1-730628A0860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54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796CD5-369B-4A4D-B14F-3194652227D4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86C25-DC29-4625-9B30-B518A3023E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55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BAEB3-4C7B-460D-8852-7B9ED028A49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EAF4C-2811-4E97-8E4A-CE5EA62369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47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06BE1E-4EAD-475E-8E0F-1BD16257A68A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4C282-CB24-4994-AC50-98D120D7CB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14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pPr>
              <a:defRPr/>
            </a:pPr>
            <a:fld id="{C78EC5DC-CEB5-46A0-BE9B-6A11B47DCA87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pPr>
              <a:defRPr/>
            </a:pPr>
            <a:fld id="{E9035D67-AF46-4432-8283-F6D3A4F8C9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1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6705DE6-48A1-41D1-9E75-21D87F07DF2C}" type="datetime1">
              <a:rPr lang="en-US" smtClean="0"/>
              <a:pPr>
                <a:defRPr/>
              </a:pPr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27BDB29-AC48-41EB-943B-4111F635DC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41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FA42CD8-B15F-4CEA-BC34-31F151E89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Excel: Random Walk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AB659-E6C2-4D39-8055-2C00662E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3076" name="Slide Number Placeholder 4">
            <a:extLst>
              <a:ext uri="{FF2B5EF4-FFF2-40B4-BE49-F238E27FC236}">
                <a16:creationId xmlns:a16="http://schemas.microsoft.com/office/drawing/2014/main" id="{2228ED69-C6A9-4227-9188-59365181B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2ADE85-E91D-416C-8795-AE55BF2739FF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"/>
    </mc:Choice>
    <mc:Fallback xmlns="">
      <p:transition spd="slow" advTm="53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02F3227F-728C-4190-BFE7-744A1299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344559"/>
            <a:ext cx="7511473" cy="131248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400" dirty="0"/>
              <a:t>The average over the samples should be close to zero because samples are as likely to move to the left as to the right. Therefore we look at standard deviation.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3AB8D-B0D4-40FC-BCC7-5A3E1A01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2292" name="Slide Number Placeholder 4">
            <a:extLst>
              <a:ext uri="{FF2B5EF4-FFF2-40B4-BE49-F238E27FC236}">
                <a16:creationId xmlns:a16="http://schemas.microsoft.com/office/drawing/2014/main" id="{47B6BB51-EBD0-4890-B45A-B3B39119F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F4606E-9963-4157-8356-924595281D7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B59930F6-E5A2-4ECE-8A1C-E64D6154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14513"/>
            <a:ext cx="5254625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1">
            <a:extLst>
              <a:ext uri="{FF2B5EF4-FFF2-40B4-BE49-F238E27FC236}">
                <a16:creationId xmlns:a16="http://schemas.microsoft.com/office/drawing/2014/main" id="{4472F5A8-484A-4B4D-A47A-AB6FEF09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814513"/>
            <a:ext cx="1981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Enter the formula to calculate the standard deviation of position over the various samples.  Then copy that formula down over the various “times” (number of steps).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FF00A4-EC7D-4D82-95E3-94F6AE2A6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16"/>
    </mc:Choice>
    <mc:Fallback xmlns="">
      <p:transition spd="slow" advTm="8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BAA658B-788A-4C28-BD70-CB87EB82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363920"/>
            <a:ext cx="7511473" cy="13124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400" dirty="0"/>
              <a:t>Highlight the data (</a:t>
            </a:r>
            <a:r>
              <a:rPr lang="en-US" altLang="en-US" b="1" u="sng" dirty="0"/>
              <a:t>EXCLUDING</a:t>
            </a:r>
            <a:r>
              <a:rPr lang="en-US" altLang="en-US" sz="2400" dirty="0"/>
              <a:t> the first point 0,0) and make an XY-Scatter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7D731-9A5B-4EAC-A37F-0A53F88A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3316" name="Slide Number Placeholder 4">
            <a:extLst>
              <a:ext uri="{FF2B5EF4-FFF2-40B4-BE49-F238E27FC236}">
                <a16:creationId xmlns:a16="http://schemas.microsoft.com/office/drawing/2014/main" id="{BDC2379E-B72F-487A-AFD2-EF9667DDA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992A80-6E8A-42DF-AD22-E4004D0F188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8B23E269-575A-440F-BE61-4A095B55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4483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2B6ED1-4377-4702-AF53-17A6A7979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7"/>
    </mc:Choice>
    <mc:Fallback xmlns="">
      <p:transition spd="slow" advTm="4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CAC55F7-E9CE-4CAF-A8F9-DA608F77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12" y="512160"/>
            <a:ext cx="7511473" cy="13124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400" dirty="0"/>
              <a:t>Choose layout #9. Choose a Power-Law fit (Trendline).  Label the axes. Add a title.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74442-53C7-45A4-85F6-DBD766CA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4340" name="Slide Number Placeholder 4">
            <a:extLst>
              <a:ext uri="{FF2B5EF4-FFF2-40B4-BE49-F238E27FC236}">
                <a16:creationId xmlns:a16="http://schemas.microsoft.com/office/drawing/2014/main" id="{BC2EB8DD-F796-40B7-A18A-34389106C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218ED2-ED9C-4B81-B2E7-AAF89F3D69F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E94F2D2F-57C6-4289-A3FA-A852795E1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69595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B3B124-5CD7-446B-87F0-823554851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8"/>
    </mc:Choice>
    <mc:Fallback xmlns="">
      <p:transition spd="slow" advTm="3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6B109A0-4E1A-4211-AA3B-C09ED66A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Compare to theory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99EAC6B-FD61-43EB-8D57-583759BAE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According to theory the standard deviation should have a power of ½. </a:t>
            </a:r>
          </a:p>
          <a:p>
            <a:pPr eaLnBrk="1" hangingPunct="1"/>
            <a:r>
              <a:rPr lang="en-US" altLang="en-US" sz="2800" dirty="0"/>
              <a:t>How close was your value to this prediction? </a:t>
            </a:r>
          </a:p>
          <a:p>
            <a:pPr eaLnBrk="1" hangingPunct="1"/>
            <a:r>
              <a:rPr lang="en-US" altLang="en-US" sz="2800" dirty="0"/>
              <a:t>What do you think you could do to improve your results?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904BA-70DC-4B44-90D5-A22CC25D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49DCA6E2-9C42-42F2-9C4C-D7CC2D4A3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1969D0-6845-4A27-AB33-B0969A68353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06AEA9-936E-4290-99F4-5380DAC15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C1F0B41-23B5-4762-BEA0-1EBFEA3D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Extrapolation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27A6E75-DCF4-422B-8004-2805C3170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Use your formula to estimate the standard deviation after 100 steps.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E7739-0411-48C5-A6E4-DFF0E218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6F44297D-47C1-4602-B8D2-AC898675A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7602EE-34C5-4600-B89A-7FFA5C532E1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7854BC-3DE7-4892-88CE-E80EB5436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6"/>
    </mc:Choice>
    <mc:Fallback xmlns="">
      <p:transition spd="slow" advTm="2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820CB57-E2B2-4F31-A5B3-7C43D2AE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400" dirty="0"/>
              <a:t>Calculate the skewness and kurtosis of the various samples. Then copy the formula down for the various times.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7BBBB-C0DD-498D-B137-D2BB6D8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507D9C11-74E0-4211-8D79-8AA059E3BD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92B06C-54AA-464D-B881-2C3C7BB6936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1A6EE3E7-2FCA-47A1-9A3E-3CDB79066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1" y="1891561"/>
            <a:ext cx="5268766" cy="427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TextBox 5">
            <a:extLst>
              <a:ext uri="{FF2B5EF4-FFF2-40B4-BE49-F238E27FC236}">
                <a16:creationId xmlns:a16="http://schemas.microsoft.com/office/drawing/2014/main" id="{ABC7536F-75C7-435F-8378-4787606C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484" y="2057400"/>
            <a:ext cx="2133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This is another one of those situations which should eventually have a normal distribution. So the skewness and kurtosis should go to zero as the number of step increases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C4E86A-CB0C-47BB-AC4F-A657888F7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4"/>
    </mc:Choice>
    <mc:Fallback xmlns="">
      <p:transition spd="slow" advTm="4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33447E6-6E8B-4462-AB59-336F87F77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467710"/>
            <a:ext cx="7511473" cy="13124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400" dirty="0"/>
              <a:t>A “random walker” takes a path each step of which is chosen at random.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52CCA-95EA-4DD8-B976-DE09D1DF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4100" name="Slide Number Placeholder 4">
            <a:extLst>
              <a:ext uri="{FF2B5EF4-FFF2-40B4-BE49-F238E27FC236}">
                <a16:creationId xmlns:a16="http://schemas.microsoft.com/office/drawing/2014/main" id="{11539B6D-02F6-4801-9FD8-EFE223029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85BDBD-3236-4B4E-AF68-C911E176087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A4AFC66B-D83A-4BFD-9CB2-81A910A4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76400"/>
            <a:ext cx="68119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8A767C-2B64-4A7D-976F-87EA7AA8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6"/>
    </mc:Choice>
    <mc:Fallback xmlns="">
      <p:transition spd="slow" advTm="2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AA9A-84FB-441D-98D0-E0BE6224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363920"/>
            <a:ext cx="7511473" cy="131248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/>
              <a:t>A random walk is a model for Brownian motion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475DE-CF53-40BB-AF11-70F5AAD4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5124" name="Slide Number Placeholder 4">
            <a:extLst>
              <a:ext uri="{FF2B5EF4-FFF2-40B4-BE49-F238E27FC236}">
                <a16:creationId xmlns:a16="http://schemas.microsoft.com/office/drawing/2014/main" id="{FBC8F79B-883A-467A-A745-5E28E8B94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2709E8-DA63-4DAE-8B46-4CE10BF5CBC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123736F2-40E2-4739-ACB7-F8374BAA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86765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FFE3BA-79BA-4CFB-92FA-BFAACA583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07"/>
    </mc:Choice>
    <mc:Fallback xmlns="">
      <p:transition spd="slow" advTm="2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9D3E6CE-04E8-4072-BB95-8ABD6FE4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And diffusion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B936D-5277-4F96-BC1A-580A845F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90389C7E-8401-45CE-9E28-938CCF92A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124B60-A003-472C-A872-0F0CED55756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4FF383A7-22FA-4D62-923B-3765C039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8313"/>
            <a:ext cx="7264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129A94-68F7-40B1-98D1-73FB3DC4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5"/>
    </mc:Choice>
    <mc:Fallback xmlns="">
      <p:transition spd="slow" advTm="3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34BEC04-BF7B-4762-8916-CA108E67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400"/>
              <a:t>Set up for your simulation in Excel. If you type Sample 1 and Sample 2 in consecutive cells, highlight them and drag, Excel will update to Sample 3, etc. Make 100 samples.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A0E4C-4661-44AF-8454-75BE02F6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B6A9F8AA-0F6E-45FF-A0AD-11B037C3C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2A666B-86EA-4EE8-811B-7AE230EC9BD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173" name="Picture 2">
            <a:extLst>
              <a:ext uri="{FF2B5EF4-FFF2-40B4-BE49-F238E27FC236}">
                <a16:creationId xmlns:a16="http://schemas.microsoft.com/office/drawing/2014/main" id="{CB22693C-2D75-40C4-9455-96926706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00700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90267B-1F2A-42CB-830C-44DD9803D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4DF69B1-4CDF-4E07-874B-734718EC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09" y="457200"/>
            <a:ext cx="7511473" cy="1312480"/>
          </a:xfrm>
        </p:spPr>
        <p:txBody>
          <a:bodyPr/>
          <a:lstStyle/>
          <a:p>
            <a:pPr algn="l" eaLnBrk="1" hangingPunct="1"/>
            <a:r>
              <a:rPr lang="en-US" altLang="en-US" sz="2400" dirty="0"/>
              <a:t>Enter the numbers 0, 1, …, 50 in the “number of steps” column. Also enter 0’s for the initial position of all 100 samples.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E6E4E-1182-4C85-B032-87440060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8196" name="Slide Number Placeholder 4">
            <a:extLst>
              <a:ext uri="{FF2B5EF4-FFF2-40B4-BE49-F238E27FC236}">
                <a16:creationId xmlns:a16="http://schemas.microsoft.com/office/drawing/2014/main" id="{601574F3-AD17-472B-9C17-121CAC0DC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EBC300-2C3A-4F09-8FB0-A9AF44B7A59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8D4A96A5-8910-48F7-82EE-FF22924B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36" y="1769680"/>
            <a:ext cx="5487413" cy="445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C9B67B-3CA3-45F2-B2A4-EDCD76AB1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6"/>
    </mc:Choice>
    <mc:Fallback xmlns="">
      <p:transition spd="slow" advTm="5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F8BA-5CF8-48D3-910B-66C6BC39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/>
              <a:t>Enter the formula like =F2+RANDBETWEEN(-1,1).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90B6F-AF15-4A5E-BDDE-60DA0C36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6884CA73-5300-4F44-A371-32EB58B21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545C7F-94DF-4491-AD59-14DA314EB9C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2">
            <a:extLst>
              <a:ext uri="{FF2B5EF4-FFF2-40B4-BE49-F238E27FC236}">
                <a16:creationId xmlns:a16="http://schemas.microsoft.com/office/drawing/2014/main" id="{15582131-6B80-4A74-B0EA-4D84709C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31975"/>
            <a:ext cx="552767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Box 5">
            <a:extLst>
              <a:ext uri="{FF2B5EF4-FFF2-40B4-BE49-F238E27FC236}">
                <a16:creationId xmlns:a16="http://schemas.microsoft.com/office/drawing/2014/main" id="{48F3F991-BDC4-40EF-9F78-865302FA9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905000"/>
            <a:ext cx="22098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possible results of RANDBETWEEN(-1,1) are -1 which we will interpret as a taking a step to the left, a 0 which we will interpret as staying in place, and +1 which we will interpret as taking a step to the right.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9C2FD4-77EA-412D-BA36-273604C53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0"/>
    </mc:Choice>
    <mc:Fallback xmlns="">
      <p:transition spd="slow" advTm="5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D8BF-02DE-43C7-BB4F-5899F390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314615"/>
            <a:ext cx="7511473" cy="131248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/>
              <a:t>Copy the formula down The column corresponding to Sample 1.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397BD-E42B-4A5F-84E7-F8897B1E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0244" name="Slide Number Placeholder 4">
            <a:extLst>
              <a:ext uri="{FF2B5EF4-FFF2-40B4-BE49-F238E27FC236}">
                <a16:creationId xmlns:a16="http://schemas.microsoft.com/office/drawing/2014/main" id="{FA6774E0-E5BC-42FB-97E7-67CDCDDB6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7AC7F9-AB98-4761-A3E2-77FD1AF69D2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7D5A2FA1-5C07-43E3-8016-3D5EA3FE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924550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818786-7ADC-4101-926B-78B28BB86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3"/>
    </mc:Choice>
    <mc:Fallback xmlns="">
      <p:transition spd="slow" advTm="4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B11D4CD-4A2C-4A62-B959-5DAA5C43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440120"/>
            <a:ext cx="7511473" cy="131248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800" dirty="0"/>
              <a:t>Copy the formula over to all of the sample columns (it was column DA in the example below).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402DF-2F80-435A-852E-3CC7C8C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 152</a:t>
            </a:r>
          </a:p>
        </p:txBody>
      </p:sp>
      <p:sp>
        <p:nvSpPr>
          <p:cNvPr id="11268" name="Slide Number Placeholder 4">
            <a:extLst>
              <a:ext uri="{FF2B5EF4-FFF2-40B4-BE49-F238E27FC236}">
                <a16:creationId xmlns:a16="http://schemas.microsoft.com/office/drawing/2014/main" id="{909D72E3-C0AD-4BC3-BA2F-2B969AEE3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288766-9179-4F1E-B1B6-73210FDC91D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AE6312D8-E948-4188-BDC4-4AD5E12D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935538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91DC25-9C48-4BAE-8B05-7C5A76E55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4"/>
    </mc:Choice>
    <mc:Fallback xmlns="">
      <p:transition spd="slow" advTm="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431</TotalTime>
  <Words>434</Words>
  <Application>Microsoft Office PowerPoint</Application>
  <PresentationFormat>On-screen Show (4:3)</PresentationFormat>
  <Paragraphs>52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Mesh</vt:lpstr>
      <vt:lpstr>Excel: Random Walk Simulation</vt:lpstr>
      <vt:lpstr>A “random walker” takes a path each step of which is chosen at random.</vt:lpstr>
      <vt:lpstr>A random walk is a model for Brownian motion</vt:lpstr>
      <vt:lpstr>And diffusion</vt:lpstr>
      <vt:lpstr>Set up for your simulation in Excel. If you type Sample 1 and Sample 2 in consecutive cells, highlight them and drag, Excel will update to Sample 3, etc. Make 100 samples. </vt:lpstr>
      <vt:lpstr>Enter the numbers 0, 1, …, 50 in the “number of steps” column. Also enter 0’s for the initial position of all 100 samples. </vt:lpstr>
      <vt:lpstr>Enter the formula like =F2+RANDBETWEEN(-1,1). </vt:lpstr>
      <vt:lpstr>Copy the formula down The column corresponding to Sample 1. </vt:lpstr>
      <vt:lpstr>Copy the formula over to all of the sample columns (it was column DA in the example below).</vt:lpstr>
      <vt:lpstr>The average over the samples should be close to zero because samples are as likely to move to the left as to the right. Therefore we look at standard deviation.</vt:lpstr>
      <vt:lpstr>Highlight the data (EXCLUDING the first point 0,0) and make an XY-Scatter</vt:lpstr>
      <vt:lpstr>Choose layout #9. Choose a Power-Law fit (Trendline).  Label the axes. Add a title.</vt:lpstr>
      <vt:lpstr>Compare to theory</vt:lpstr>
      <vt:lpstr>Extrapolation</vt:lpstr>
      <vt:lpstr>Calculate the skewness and kurtosis of the various samples. Then copy the formula down for the various times.</vt:lpstr>
    </vt:vector>
  </TitlesOfParts>
  <Company>La Salle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Walk Simulation</dc:title>
  <dc:creator>Thomas Blum</dc:creator>
  <cp:lastModifiedBy>Thomas Blum</cp:lastModifiedBy>
  <cp:revision>31</cp:revision>
  <dcterms:created xsi:type="dcterms:W3CDTF">2011-02-23T14:17:53Z</dcterms:created>
  <dcterms:modified xsi:type="dcterms:W3CDTF">2022-02-28T00:59:03Z</dcterms:modified>
</cp:coreProperties>
</file>