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44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4579881B-F16B-47C3-813E-DD67C3754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3778C939-62AF-4EE3-B83A-D3926069A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A1ECC69-AC60-4BF9-9538-ED1D8B9DE38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16ECDA1D-3EA5-430E-B6A9-45F9AA90E03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FEA7EC-1184-4ED9-B234-527C852BE59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9B9748A4-DFC6-4B23-BB2E-66D60B61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D3B4831-08B9-4916-9C61-D08BA45592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EB774038-9206-4F72-96ED-D5778EADC3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07651CC-A9C4-4727-B5DE-D69A2FB16F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083114-3145-4D18-858B-89FBC887C37A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665C6736-CC6C-47FB-88DA-D3D69D76B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4F03CCF2-DB65-4FAE-9430-DE3649660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42FED28-3B34-4495-BB08-57ED451736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AD80EE-90CD-411E-9A06-AC2787B8891D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A851D57-C114-4FFB-915D-B459C56FBC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4FF12C1-4C00-44B9-92A8-B0518EA1E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8C22517-5757-4FA7-BC78-9FAEDE686B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992E65-ABFE-43CC-829B-BFF72DBB7E32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957D1901-DBBE-4131-934E-756C77B21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FD327409-3157-486E-AD9F-1C0DACC97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1D54343-E5AC-4BBD-8FFD-6894B2399B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DD0777-3439-4CCC-B0E7-53623E25BE61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6E3E11AC-7A26-4DB7-8CB8-2F3F383CE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3560297F-E875-4337-AA80-06F8FF2B9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48A66DE-A723-4B93-9C23-88C40D2704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E19B60-900F-4F9E-9987-A23D4B4407A7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43A9B2C6-E57B-4C3E-B87B-90FE83E7C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C8125FEC-D451-4497-9BBE-6DE5BB507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934AF35-D528-4060-ADCF-0F1FD6800A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4615EE-35B2-4C15-B7A6-A8235BB7A8C3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9D94AEA2-3B64-4B92-BF10-32EFA26043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5D76E5D3-FFD8-49E7-8A6D-06EDAB45C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322CF7A-E299-4F91-8B84-462AF68691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0F6CAC-A897-4DE3-8554-4B526EAB46A9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0E310365-FA3D-4153-BEA9-F4C0E2E84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75DB089-C292-426E-B6D4-36F006160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00AC0B9-0AF1-4740-992F-C0358FBE01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F754B2-D354-487E-83EF-A5F2ED2274D6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14CBD411-8822-4B26-AA1E-481BBDCD7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BC59E946-D63B-4342-B177-080558D98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1F9A890-D062-414B-9662-AF61D95ADD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6632C6-63A2-473F-83D7-FFF964C1F5DC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4A3447C2-70F7-4141-ABCF-A2F79EDCE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82F6B4F-F0E5-4A40-86D5-70591A4F8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385AB17-69D0-4C95-B9CC-819215CD43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C53BF-E210-4922-94CB-8880E02B179D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27BB654C-334B-4B7E-8890-F48D91C74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EB6C619A-E9BC-4FF1-B68E-E3F69CD76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04B34E5-1305-4D0D-B1A7-E1CBA27850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E94878-89B7-48B8-B255-B95889D25C8E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E9EE2F33-920D-4CC2-AEBC-B406DE2B5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69BF14F9-C547-47F6-8B6C-9863DB320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9A03828-7BF2-4A4B-AFB3-EBD74DC5C9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CE4E80-5868-46A5-8644-3C0D0595BF9A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F834F097-07CF-4E73-980B-5CCA174F2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9D8879D1-95C4-4242-8021-238CF5498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7297FFB-7D3B-4E42-9BFF-A908F80118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35CE8D-2CCF-4167-8179-A41CB2844352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224EBA2-59BF-469E-BF30-DC9D84B17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107FFCE-F71D-4612-A3C4-3FA7D6786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B28227E-5881-417E-B989-83B39DE708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3CAA84-70A3-4666-97DD-8854BB770454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E1DE070D-6C5E-4DA7-99C3-E4784176E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6A4DEDCA-315F-4A96-AEF0-E55265E98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09FB339-4D29-4D7F-9ADC-7D0CC7864B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C0D021-C23C-4384-8996-13472069BE50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1D505DDE-4961-4FC6-8AAD-A7CE075B02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9EC8E50-4404-40BF-A7DD-8B52947D9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64CF304-25C6-4F94-B0E1-07D84C1A29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ADE748-0E95-4EB0-9BEC-6DC126677CB3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C683AEC8-B2E8-4A4E-8B9B-C2605C106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4AA1E57-CF30-4B38-8991-FA5832F01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821FF9B-92EF-4B03-BC26-8ABA3E771D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1DF6B5-B068-47B2-891B-204D5A55D67D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226C6C2A-BD65-46D5-9F17-D49853D228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FE11900-6BDE-4849-BF6D-E2051C530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50B475C-CDCF-4B59-8B5F-71BF59586B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29FFAE-AC07-497A-B1D0-08261AEA9802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1E72C7D5-F088-47F3-959B-8A4647DDA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747EF5A6-6266-4066-B99D-EC10F70C6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EA9814B-0884-4DD6-8BCD-4DC5ED9F43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FAC73C-4EEC-4470-A8CC-F98268BFD42D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D0D2D03F-D40C-4CCF-B72E-AB37517DF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3DC85EA-E9F1-481E-9BD7-3A3DCB5BF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04558D3-00CB-442D-AB06-9CCCEA3E0C33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D11932-BC10-43D6-81AB-BE880FDEA3E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809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D2A05-7C06-4194-A675-E1B484E27A73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C2E4-D8F3-4A69-B9AE-2396038496F4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58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E6C17-9B55-420C-BEB0-069B481CB6BC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64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899CC-A465-4179-9A70-003745401777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05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15566-6CC5-4CF0-A96D-A8DB2C2653D0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442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27921-24FD-477C-8292-7A0E14E3430E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504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3A694-F574-4B94-9B46-D146334EF497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4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D450-26B8-48B9-BF0F-A9249F5F07B9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07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A6E7C-2B24-46ED-87BD-69DD39871951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55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4FE06-BA4C-4BC6-BD9D-837DB0F8B6ED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FE96-9C77-436D-8287-1A9A431941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96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2E21E-411C-4645-982B-AB7174F0340F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4178E-4829-43FA-854F-F01C92186A83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73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7C6D2-E40D-4215-A646-54547AAC6551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7977-C123-440B-BE26-BAA28341AF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69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830CC-4DEC-4410-B4CF-A0E399B69584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15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3F10C-400D-48B6-AD1D-33766EE3E979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4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A89FB-6CF5-4F03-9E43-0530816A553E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8774-427C-40C6-B664-5AE2958DF9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F844565-53CF-4D9F-83C1-06FD99E20E4E}" type="datetime1">
              <a:rPr lang="en-US" altLang="en-US" smtClean="0"/>
              <a:t>2/27/2022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CSC 152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0C5E9C-A66B-440C-86E0-73638AF18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DC1233DB-374A-4CFC-823A-E834D364D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Excel: Nuclear Decay Simulation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89B7BD0D-0C6E-46B4-98D4-2E574300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536CBA25-B23F-4629-95A8-A4261F92C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A2ED500-57CE-4D73-8332-C7A4864AF0D0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653F1-1A95-49F2-B9EE-87118DB1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 spd="med" advTm="658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2850CD65-5027-4E7B-AF5F-AD73F0BE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Use Layout 9, fit to Exponential, label axes.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809D5883-475A-4412-B168-4F7C8EC9D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F2197CB8-A516-438E-A264-95A022950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E92409F-4C24-422C-94F4-2DD6B2B47EF4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CF229077-4940-41E8-8A45-9455AF9A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54355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DF7300-AD42-43D6-B2F9-2EFC6788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med" advTm="2336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D2C4F077-D8A4-4311-A9E8-9364D67B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Changing the parameter p should update the calculations, graph and fit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271576C1-AF1E-4F1C-98AF-EFEEE2C93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2F680FD2-5B0D-46E1-9872-F7E7D21FB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3F4222-4109-4914-97FA-916DC08C6313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F05CC379-28B3-4F36-B016-49AB0AAF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6487"/>
            <a:ext cx="574198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D7DC68-6F78-47F0-ABDA-82E68BDCE7A6}"/>
              </a:ext>
            </a:extLst>
          </p:cNvPr>
          <p:cNvSpPr txBox="1"/>
          <p:nvPr/>
        </p:nvSpPr>
        <p:spPr>
          <a:xfrm>
            <a:off x="6553200" y="1554956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if you resize or otherwise edit the displayed equation that it will not update.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F35335-17F2-4C2B-A394-9BB8B55A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 spd="med" advTm="3298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80599C8F-5BAD-462A-9853-15A847267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Half-life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1B0B5355-E98C-42EC-85D9-D9BBB3556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923A3BDB-CB1E-4520-987E-39B2CCE62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DF4C719-4105-4A3F-8DCA-28E1941D7680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9FDBE3EF-A15B-4500-9BE4-7116E3CF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713413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91C00-7E3C-4798-B96B-351FC196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 spd="med" advTm="5158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BF141A09-1072-4255-86E3-9686738C4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Calculating half-life</a:t>
            </a: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A4C015A6-CCED-47FD-B279-5DA679D8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following steps are a derivation of a result  – if you get lost just jump to the result in red in three slides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Start with equation from fit: </a:t>
            </a:r>
          </a:p>
          <a:p>
            <a:pPr marL="0" indent="0" eaLnBrk="1" hangingPunct="1"/>
            <a:r>
              <a:rPr lang="en-US" altLang="en-US" sz="2800" dirty="0"/>
              <a:t>	Y = 95.036  exp(-0.018 x)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Half life is when you get half the original amount, so</a:t>
            </a:r>
          </a:p>
          <a:p>
            <a:pPr marL="0" indent="0" eaLnBrk="1" hangingPunct="1"/>
            <a:r>
              <a:rPr lang="en-US" altLang="en-US" sz="2800" dirty="0"/>
              <a:t>	Y=95.036/2 and x=</a:t>
            </a:r>
            <a:r>
              <a:rPr lang="en-US" altLang="en-US" sz="2800" dirty="0" err="1"/>
              <a:t>x_half_life</a:t>
            </a:r>
            <a:endParaRPr lang="en-US" altLang="en-US" sz="2800" dirty="0"/>
          </a:p>
          <a:p>
            <a:pPr marL="0" indent="0" eaLnBrk="1" hangingPunct="1"/>
            <a:r>
              <a:rPr lang="en-US" altLang="en-US" sz="2800" dirty="0"/>
              <a:t>	95.036/2 = 95.036 exp(-0.018 </a:t>
            </a:r>
            <a:r>
              <a:rPr lang="en-US" altLang="en-US" sz="2800" dirty="0" err="1"/>
              <a:t>x_half_life</a:t>
            </a:r>
            <a:r>
              <a:rPr lang="en-US" altLang="en-US" sz="2800" dirty="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68B07407-918C-45D5-9C6C-8FC94F885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17CF64AD-7DB1-4058-A911-1F2F62777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BDC9418-A689-4907-89D4-0B72EE8A0330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8F02-08B9-4D12-AA69-D68BB687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 spd="med" advTm="11136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5D779726-76B1-4A5E-844D-D60034126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89100"/>
            <a:ext cx="7481888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en-US" dirty="0"/>
              <a:t>Divide 95.036 on both sides</a:t>
            </a:r>
          </a:p>
          <a:p>
            <a:pPr eaLnBrk="1" hangingPunct="1"/>
            <a:r>
              <a:rPr lang="en-US" altLang="en-US" dirty="0"/>
              <a:t>	½ = exp(-0.018 </a:t>
            </a:r>
            <a:r>
              <a:rPr lang="en-US" altLang="en-US" dirty="0" err="1"/>
              <a:t>x_half_life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The natural log function is the inverse of the exponential function  </a:t>
            </a:r>
          </a:p>
          <a:p>
            <a:pPr eaLnBrk="1" hangingPunct="1"/>
            <a:r>
              <a:rPr lang="en-US" altLang="en-US" dirty="0"/>
              <a:t>	Ln(1/2) = ln(exp(-0.018 </a:t>
            </a:r>
            <a:r>
              <a:rPr lang="en-US" altLang="en-US" dirty="0" err="1"/>
              <a:t>x_half_life</a:t>
            </a:r>
            <a:r>
              <a:rPr lang="en-US" altLang="en-US" dirty="0"/>
              <a:t>))</a:t>
            </a:r>
          </a:p>
          <a:p>
            <a:pPr eaLnBrk="1" hangingPunct="1"/>
            <a:r>
              <a:rPr lang="en-US" altLang="en-US" dirty="0"/>
              <a:t>	Ln(1/2) = -0.69315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63513592-4F1D-4CEA-828F-E177118B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Calculating half-life (2)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BAA15E-EE03-4C50-8846-0FF9DA5F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 spd="med" advTm="5238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983F4D8F-3A31-4220-8FE2-F86349B1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Natural log of ½ in Excel</a:t>
            </a: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6E15C13D-7165-437D-B8E9-5D52291BA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BE4447CC-4B5F-4B25-8677-76FBDD2B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D94E3E1-8449-4888-970E-BF83B2A5089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DB4520CB-E8B1-4936-9791-5148CBB8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981200"/>
            <a:ext cx="46863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57ADB-F8A5-4596-BDA7-D20365BA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 spd="med" advTm="1290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B2D40828-8982-436D-A05A-53F42E32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Half-life Calculation (Continued)</a:t>
            </a: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F435C79-3060-46D8-9860-2AA8422F2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Ln(1/2) = ln(exp(-0.018 </a:t>
            </a:r>
            <a:r>
              <a:rPr lang="en-US" altLang="en-US" dirty="0" err="1"/>
              <a:t>x_half_life</a:t>
            </a:r>
            <a:r>
              <a:rPr lang="en-US" altLang="en-US" dirty="0"/>
              <a:t>))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-0.69315 = -0.018 </a:t>
            </a:r>
            <a:r>
              <a:rPr lang="en-US" altLang="en-US" dirty="0" err="1"/>
              <a:t>x_half_life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err="1">
                <a:solidFill>
                  <a:srgbClr val="800000"/>
                </a:solidFill>
              </a:rPr>
              <a:t>x_half_life</a:t>
            </a:r>
            <a:r>
              <a:rPr lang="en-US" altLang="en-US" sz="4000" b="1" dirty="0">
                <a:solidFill>
                  <a:srgbClr val="800000"/>
                </a:solidFill>
              </a:rPr>
              <a:t> = 0.69315/0.018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So the half-life takes the number 0.018 from the exponential trendline and divides that into 0.69315 (that number does not change)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B5990CB3-77CB-451F-9FBD-15D318E33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B103AECB-6648-44CC-99D7-FE43D7F2B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9A80F25-6B39-486F-9F85-CB2FFC8F8484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753980-892D-49B7-A1B6-BEA6663D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 spd="med" advTm="7012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E7DECDAE-1F49-43F5-B10E-E34A65A23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Find experimental half-lives for different p’s. Change p (cell D1), extract the number from the TrendLine. Use it to find the half-life</a:t>
            </a:r>
            <a:r>
              <a:rPr lang="en-US" altLang="en-US" sz="4400"/>
              <a:t> 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514E8F7A-DF5C-4C2E-8609-E5F91E2D171F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2133600"/>
          <a:ext cx="4878388" cy="2967039"/>
        </p:xfrm>
        <a:graphic>
          <a:graphicData uri="http://schemas.openxmlformats.org/drawingml/2006/table">
            <a:tbl>
              <a:tblPr/>
              <a:tblGrid>
                <a:gridCol w="2744788">
                  <a:extLst>
                    <a:ext uri="{9D8B030D-6E8A-4147-A177-3AD203B41FA5}">
                      <a16:colId xmlns:a16="http://schemas.microsoft.com/office/drawing/2014/main" val="46244126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63255724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Probability p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Half-life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87898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079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33681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5893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2109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9179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616888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31741"/>
                  </a:ext>
                </a:extLst>
              </a:tr>
            </a:tbl>
          </a:graphicData>
        </a:graphic>
      </p:graphicFrame>
      <p:sp>
        <p:nvSpPr>
          <p:cNvPr id="35872" name="Text Box 75">
            <a:extLst>
              <a:ext uri="{FF2B5EF4-FFF2-40B4-BE49-F238E27FC236}">
                <a16:creationId xmlns:a16="http://schemas.microsoft.com/office/drawing/2014/main" id="{97C16A22-B59C-41DE-97B5-4971375AD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35873" name="Text Box 76">
            <a:extLst>
              <a:ext uri="{FF2B5EF4-FFF2-40B4-BE49-F238E27FC236}">
                <a16:creationId xmlns:a16="http://schemas.microsoft.com/office/drawing/2014/main" id="{85AF61EE-321C-4681-BFDD-2C5813B2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4C7C1B-3E35-4ED0-9A88-A1F5BAB37E0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5874" name="Text Box 77">
            <a:extLst>
              <a:ext uri="{FF2B5EF4-FFF2-40B4-BE49-F238E27FC236}">
                <a16:creationId xmlns:a16="http://schemas.microsoft.com/office/drawing/2014/main" id="{7C179481-3008-45A8-9AF4-AE471B1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295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Find experimental half-lives for different p’s. Change p (cell D1), extract the number from the TrendLine. Use it to find the half-life</a:t>
            </a:r>
            <a:r>
              <a:rPr lang="en-US" altLang="en-US" sz="440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50034-7E65-4BC5-8C29-D72D816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 spd="med" advTm="3194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ED3054DC-C968-4815-8C8A-C134400F0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295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Plot Half -Life versus p</a:t>
            </a:r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DD6A5461-1BDE-42B7-B48C-0B8F62DD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295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Plot Half -Life versus p</a:t>
            </a:r>
          </a:p>
        </p:txBody>
      </p:sp>
      <p:sp>
        <p:nvSpPr>
          <p:cNvPr id="37892" name="Text Box 3">
            <a:extLst>
              <a:ext uri="{FF2B5EF4-FFF2-40B4-BE49-F238E27FC236}">
                <a16:creationId xmlns:a16="http://schemas.microsoft.com/office/drawing/2014/main" id="{FB750DC5-0A01-4E8C-95C5-B97F278BC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6971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Use the previous data to make a plot of half-life versus p.</a:t>
            </a:r>
            <a:br>
              <a:rPr lang="en-US" altLang="en-US" sz="4400"/>
            </a:br>
            <a:r>
              <a:rPr lang="en-US" altLang="en-US" sz="4400"/>
              <a:t>Pick a Trendline type for the data.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B853F-7401-4412-B420-97C52BC3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 spd="med" advTm="407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3">
            <a:extLst>
              <a:ext uri="{FF2B5EF4-FFF2-40B4-BE49-F238E27FC236}">
                <a16:creationId xmlns:a16="http://schemas.microsoft.com/office/drawing/2014/main" id="{6F33A7DE-57EC-4DA1-AA2A-5C09768C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96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4">
            <a:extLst>
              <a:ext uri="{FF2B5EF4-FFF2-40B4-BE49-F238E27FC236}">
                <a16:creationId xmlns:a16="http://schemas.microsoft.com/office/drawing/2014/main" id="{C8B79220-5EBA-417D-BE97-14117711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The data below is my version.  Your numbers may/will vary because it’s based on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Random sampling.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1026B9-4D7C-43C8-AFE5-AE2BFFE3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24"/>
    </mc:Choice>
    <mc:Fallback xmlns="">
      <p:transition spd="slow" advTm="791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2A1EBF77-98AC-4776-8FAA-DCC9C342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Nuclear decay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EFFF56ED-12E2-4A79-B9B5-994853B1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16C84A46-442D-4F86-8E33-40ED5C72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9E6C213-8DC8-47BE-BE44-394A4DD15D41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5A406100-CA19-4063-B1B2-F31F9196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63" y="1422893"/>
            <a:ext cx="4804074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C7040-D256-46F6-AD13-7B356C19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 spd="med" advTm="2137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9E478967-C6B4-4849-A77B-E0A9FDBB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How does half-life depend on p?</a:t>
            </a: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B5D14444-4671-4FD9-9DE6-F11E45B18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Make an XY Scatter plot of half-life versus p.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To what function do you think it should be fit?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Do you obtain a good fit?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How do you know?</a:t>
            </a: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25E33EC1-54D9-4E37-93BE-F649133DC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5EE4DD04-CB97-4C90-9BE4-9730CC49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3D3C02B-0658-478E-8BEB-FF8B0EC7FE8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BED4F-6907-4DB6-BC94-C71602C7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 spd="med" advTm="1985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5AD2C532-E2E0-40E9-8299-E2C9D999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Create a setup similar to our previous simulation (50 steps down/100 samples across) but this time make a column for Sum and start all 100 sample cells at 1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545A4B18-32DA-4EC1-B812-0203A547F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DC257290-905F-4B5C-96B6-6AAE504C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8AFD7A-672F-4544-8EB3-9A80536366A0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0F507D0D-98EB-4338-B1FE-4D76842C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7638"/>
            <a:ext cx="5438775" cy="428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932F9B-3F2E-4D2B-9367-4850B5990BBB}"/>
              </a:ext>
            </a:extLst>
          </p:cNvPr>
          <p:cNvSpPr txBox="1"/>
          <p:nvPr/>
        </p:nvSpPr>
        <p:spPr>
          <a:xfrm>
            <a:off x="6553200" y="1600200"/>
            <a:ext cx="190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first row has an entry in cell D1  with a value of 0.01 .</a:t>
            </a:r>
          </a:p>
          <a:p>
            <a:endParaRPr lang="en-US" dirty="0"/>
          </a:p>
          <a:p>
            <a:r>
              <a:rPr lang="en-US" dirty="0"/>
              <a:t>The labels are in Row 2. </a:t>
            </a:r>
          </a:p>
          <a:p>
            <a:endParaRPr lang="en-US" dirty="0"/>
          </a:p>
          <a:p>
            <a:r>
              <a:rPr lang="en-US" dirty="0"/>
              <a:t>The starting values of 1 are in Row 3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22D05-114B-47C5-A8D0-2233B74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 spd="med" advTm="6496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252A1A24-F479-4D9D-B833-D4A94F05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Our representation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ACCCA96D-C7C6-4C08-8466-D866328E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4" y="145179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In our simulation we are going to use a 1 to represent an atom that has not undergone nuclear decay and a 0 to represent an atom that has undergone nuclear decay.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At each step, each atom that has not undergone decay has a probability of undergoing decay. (Cell D1)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That probability will be a parameter in our simulation. 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7BF29D78-2423-478D-9270-75DE74EA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5F7540D3-92FC-4060-8409-D96BE11E6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1FC9DE-3C7C-46BE-AA1A-FAA48E19493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7D66A-D4DA-4BE4-9799-4D022FD7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med" advTm="5049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CB72776E-7364-4F5B-9420-3ED1D5667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/>
              <a:t>Enter a formula like =D3*IF(RAND()&lt;$D$1,0,1).</a:t>
            </a: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7632CE48-C054-4498-87FE-C1D9CCD2B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C826BE70-0ED8-4328-B24D-2AF91DA9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32E055-0033-4034-875E-0EC95D9FCE7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8A86A462-D329-4189-9DA1-B5CD5B64E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1000"/>
            <a:ext cx="502920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5">
            <a:extLst>
              <a:ext uri="{FF2B5EF4-FFF2-40B4-BE49-F238E27FC236}">
                <a16:creationId xmlns:a16="http://schemas.microsoft.com/office/drawing/2014/main" id="{A23F2C5A-1BA6-451B-820D-6EEECCA3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1651000"/>
            <a:ext cx="3046412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If the formula the D3 corresponds to the atom, 1 if it has not decayed 0 if it has. The rand() function generates a “random” number between 0 and 1.  If that number is less than our probability parameter we multiply by 0 – meaning that the atom decay.  Otherwise we multiply by 1 to indicate that the atom has not decayed.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Note the formula refers to a probability p contained in cell D1 so you need to have something in there.  It should be less than 1.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D234B-6BFE-4A62-92F8-4E69B506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med" advTm="12183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2A2660BE-75BD-4545-9999-94A0AC3B6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Copy the formula down and across</a:t>
            </a: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BE5E815A-C806-427D-90F0-9C65D5309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6900DEA0-C7CC-40F6-85FB-43B8E104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4731FF0-4CCF-492B-80F7-032EB28579C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26AE286E-748F-417A-B09B-BB1A8A0A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7638"/>
            <a:ext cx="523875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79BC6-F0FA-41E7-B22A-35886F92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 spd="med" advTm="1514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8AF1EF26-78EB-48F7-9645-EB0571C9C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/>
              <a:t>Enter a formula that sums all atoms in a sample at step 0.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66847EE8-3226-417F-BDAA-9105E626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EA9A31AD-28A0-48C4-AD69-FA4871F9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F57ABF3-F973-4863-91CB-6CB13CDB406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80A0BF1F-686A-43F1-92CA-7CB1E83F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145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8FC03-E3DB-4FC9-BF6F-24FD3422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 spd="med" advTm="3348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5CB54168-7CFB-480C-BDFE-C7BF5556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/>
              <a:t>Copy the sum formula down for the different “times” (number of steps).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044C9945-FD88-4A79-8325-B9C2217F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2A310E00-4EF9-4A68-91DA-024B8AE1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88EAD5-C096-4CC0-A20D-9A17563315C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22FF75B5-5788-4943-8C96-C6E53595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34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3973-1CBD-4535-A12E-664C617E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 spd="med" advTm="2226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5FF392F7-5E01-4568-95C2-E6AEA155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/>
              <a:t>Make an XY Scatter graph of the Sum versus Number of Steps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F80BCC8E-DAAF-4BEE-9B85-8718BD6B6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CSC 152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D2DF529E-3DF8-493B-925D-0E8B46982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79437F3-18ED-4926-9F61-8596ADBE6B3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76635210-A4B7-4CCD-9979-9E14045B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4500"/>
            <a:ext cx="539115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43641-5A9A-4C64-8E8E-9B42C576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5F97-4EA4-4A5D-84CE-C4297266190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 spd="med" advTm="13843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175</TotalTime>
  <Words>791</Words>
  <Application>Microsoft Office PowerPoint</Application>
  <PresentationFormat>On-screen Show (4:3)</PresentationFormat>
  <Paragraphs>138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Decay Simulation</dc:title>
  <dc:subject/>
  <dc:creator>Thomas Blum</dc:creator>
  <cp:keywords/>
  <dc:description/>
  <cp:lastModifiedBy>Thomas Blum</cp:lastModifiedBy>
  <cp:revision>40</cp:revision>
  <cp:lastPrinted>1601-01-01T00:00:00Z</cp:lastPrinted>
  <dcterms:created xsi:type="dcterms:W3CDTF">2011-02-23T16:25:20Z</dcterms:created>
  <dcterms:modified xsi:type="dcterms:W3CDTF">2022-02-28T00:59:49Z</dcterms:modified>
</cp:coreProperties>
</file>