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3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7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4B262778-BEBF-4799-843B-B2BDD72FE31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16495441-6E87-4B41-8776-E91E155951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6AC91B64-0F66-4C8E-BEDA-BE58A96D707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5C6399D-F304-43C4-B95A-33643B9185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E03813AC-BB8C-494D-99C0-EAEEB169E5E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54CAEE9B-694B-4551-A1C2-8CAF2EFE7F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5D95F769-D052-4A35-9ACD-A039BA6927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31211FE-66E9-493A-8240-8D9F7B7FDA8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E5C4B5E1-1C50-4185-98AF-FF64912377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A9BE3C2-0E61-49F3-8388-9AA244EA116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58CB2A60-84D2-47B7-AD91-4E3AAC61CB3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B04FE2E-EA95-4AA1-8B34-A791219A8A0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0B710791-0352-4EAB-8EE4-0B4CE2D75C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950BB384-0FAC-445C-B502-9636F409FFA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898D388F-5471-4490-BA9C-074399FD6B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D614BD67-D2CD-44C7-A11E-46B18D594FB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3D70F1BB-9355-474E-B1C0-796E1C122BE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630E40DD-A063-45AC-BCA8-51A2D8CAF47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7D31BE8A-82C5-4D1E-B34A-A0684F5C0EB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E3134D4-B72B-4FCE-8377-8CD13E33433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00AFB368-1CB5-4592-BE7D-5E8F7032406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FD7950D-ABFC-4E40-8BF4-C28BB90636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E225A60F-0CCA-4B48-A84B-95C31606579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F1D9CC6-9224-44F6-9E7E-017F77E40E7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F63B58AD-6DF2-4C0C-9A30-ED76D366284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6D398C84-F893-46C9-8E46-A7E4ACB0B05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9FA030FD-DCCA-49E6-8A29-47CA9A31B9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29F5C2E-87F1-406A-BEF6-B5F6B75DE13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480" y="630937"/>
            <a:ext cx="5236257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663" y="1098388"/>
            <a:ext cx="10319762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334" y="5979197"/>
            <a:ext cx="8046421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664" y="6375679"/>
            <a:ext cx="2330025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876" y="6375679"/>
            <a:ext cx="4115336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8400" y="6375679"/>
            <a:ext cx="2330026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BA472FD-AFDB-468F-997C-F75D8520DD0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5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96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890D9-6905-4F04-BFA1-918B52E4AE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7632" y="382386"/>
            <a:ext cx="1492326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464" y="382386"/>
            <a:ext cx="8393678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2751-AEA5-4479-A8B9-3F0F095313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22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6B45-D423-4773-B904-1DCD41F940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97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352" y="1073889"/>
            <a:ext cx="8188137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3352" y="5159782"/>
            <a:ext cx="7018402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968" y="6375679"/>
            <a:ext cx="1494142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752" y="6375679"/>
            <a:ext cx="411533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3729" y="6375679"/>
            <a:ext cx="148776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3187572-591C-448A-A1C2-464F7A3DE9F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5005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289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464" y="2286000"/>
            <a:ext cx="4801225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8662" y="2286000"/>
            <a:ext cx="4801225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123D-3DC3-461F-A191-7D61A36EDA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211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891" y="381001"/>
            <a:ext cx="101740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841" y="2199634"/>
            <a:ext cx="4801225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464" y="2909102"/>
            <a:ext cx="4801225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4728" y="2199634"/>
            <a:ext cx="4801225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4728" y="2909102"/>
            <a:ext cx="4801225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9F02-0A63-42EE-95FE-A4960C0141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498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BD08-572A-4415-9EEF-A2C5C42855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78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36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90775" y="0"/>
            <a:ext cx="4802813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8970" y="457200"/>
            <a:ext cx="3092518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51" y="920377"/>
            <a:ext cx="6159220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8971" y="1741336"/>
            <a:ext cx="3092518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151" y="6375679"/>
            <a:ext cx="1233516" cy="348462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894" y="6375679"/>
            <a:ext cx="3482633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755" y="6375679"/>
            <a:ext cx="1232617" cy="345796"/>
          </a:xfrm>
        </p:spPr>
        <p:txBody>
          <a:bodyPr/>
          <a:lstStyle/>
          <a:p>
            <a:fld id="{A481493E-ACBE-4E6C-9AC9-8313105546A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5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233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501" y="1"/>
            <a:ext cx="7356543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90775" y="0"/>
            <a:ext cx="4802813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5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8969" y="457200"/>
            <a:ext cx="3092520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8969" y="1741336"/>
            <a:ext cx="3092520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6050" y="6375679"/>
            <a:ext cx="1232617" cy="348462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895" y="6375679"/>
            <a:ext cx="3482632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8309" y="6375679"/>
            <a:ext cx="1234601" cy="345796"/>
          </a:xfrm>
        </p:spPr>
        <p:txBody>
          <a:bodyPr/>
          <a:lstStyle/>
          <a:p>
            <a:fld id="{61F4D4D3-64BE-4B7C-B3DB-8E96CF00C2B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44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841" y="382385"/>
            <a:ext cx="10179648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841" y="2286002"/>
            <a:ext cx="10179648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841" y="6375679"/>
            <a:ext cx="2330025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6375679"/>
            <a:ext cx="4115336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3" y="6375679"/>
            <a:ext cx="2819766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A08AF2-AF23-465D-BA50-F6DE1FD3E98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885940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10087" y="0"/>
            <a:ext cx="2835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863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92DCA3AB-2D47-488B-AE96-056867DD7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6000" dirty="0">
                <a:latin typeface="Calibri Light" panose="020F0302020204030204" pitchFamily="34" charset="0"/>
              </a:rPr>
              <a:t>R: fitting to Power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4063D-9F44-4BB1-8BDE-6D983F13F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400" dirty="0">
                <a:latin typeface="Calibri Light" panose="020F0302020204030204" pitchFamily="34" charset="0"/>
              </a:rPr>
              <a:t>Power-Law from log-log linear model</a:t>
            </a:r>
          </a:p>
          <a:p>
            <a:r>
              <a:rPr lang="en-US" altLang="en-US" dirty="0">
                <a:latin typeface="Calibri Light" panose="020F0302020204030204" pitchFamily="34" charset="0"/>
              </a:rPr>
              <a:t>Pendulum Data</a:t>
            </a:r>
            <a:endParaRPr lang="en-US" altLang="en-US" sz="2400" dirty="0">
              <a:latin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21D7F-67BF-415D-8045-50CA87C0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72FD-AFDB-468F-997C-F75D8520DD0C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 spd="med" advTm="2723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23D63CF7-93A1-4673-ACFF-02AAB8044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Breaking it down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D02A9D8-BB25-45F4-AF37-528E78297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y = A x^b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log(y) = log(A x^b)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log(y) = log(A) +log(x^b)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log(y) = log(A) + b log(x)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We see that the slope in log(y) versus log(x) is b – what was originally the power in the power law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By log() in R we mean the natural log ln()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intercept = log(A)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exp(intercept) = A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600"/>
              <a:t>The exponential function and natural log functions are inverses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DC864C-32E7-4072-A521-8AF2D1F1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 spd="med" advTm="101797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2B24E0C3-3ED2-4D95-808D-82F1417E4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Obtaining the Coefficient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907EEA95-EDA2-470D-AE5E-AA888FBB64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4"/>
          <a:stretch/>
        </p:blipFill>
        <p:spPr bwMode="auto">
          <a:xfrm>
            <a:off x="1143794" y="1918272"/>
            <a:ext cx="10510813" cy="180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05AF1CF9-3377-42E3-BEA6-0B2B79AB5F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83"/>
          <a:stretch/>
        </p:blipFill>
        <p:spPr bwMode="auto">
          <a:xfrm>
            <a:off x="1448594" y="3850996"/>
            <a:ext cx="959095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710FD2-6618-4C6A-9A82-A9B42839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756F60-0DD2-4E4C-8019-F1D88B7E1D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794" y="32004"/>
            <a:ext cx="2819400" cy="2251778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5F99097-F5CC-4273-9A8F-3FFC3078F8DF}"/>
              </a:ext>
            </a:extLst>
          </p:cNvPr>
          <p:cNvSpPr/>
          <p:nvPr/>
        </p:nvSpPr>
        <p:spPr>
          <a:xfrm>
            <a:off x="7345790" y="988688"/>
            <a:ext cx="1609674" cy="1622537"/>
          </a:xfrm>
          <a:custGeom>
            <a:avLst/>
            <a:gdLst>
              <a:gd name="connsiteX0" fmla="*/ 1609674 w 1609674"/>
              <a:gd name="connsiteY0" fmla="*/ 1622537 h 1622537"/>
              <a:gd name="connsiteX1" fmla="*/ 214507 w 1609674"/>
              <a:gd name="connsiteY1" fmla="*/ 1122916 h 1622537"/>
              <a:gd name="connsiteX2" fmla="*/ 82532 w 1609674"/>
              <a:gd name="connsiteY2" fmla="*/ 180236 h 1622537"/>
              <a:gd name="connsiteX3" fmla="*/ 987505 w 1609674"/>
              <a:gd name="connsiteY3" fmla="*/ 1126 h 1622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9674" h="1622537">
                <a:moveTo>
                  <a:pt x="1609674" y="1622537"/>
                </a:moveTo>
                <a:cubicBezTo>
                  <a:pt x="1039352" y="1492918"/>
                  <a:pt x="469031" y="1363299"/>
                  <a:pt x="214507" y="1122916"/>
                </a:cubicBezTo>
                <a:cubicBezTo>
                  <a:pt x="-40017" y="882532"/>
                  <a:pt x="-46301" y="367201"/>
                  <a:pt x="82532" y="180236"/>
                </a:cubicBezTo>
                <a:cubicBezTo>
                  <a:pt x="211365" y="-6729"/>
                  <a:pt x="599435" y="-2802"/>
                  <a:pt x="987505" y="1126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 advTm="5498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437A827C-F926-4F57-8133-26FB3DAF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994" y="304800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Displaying fit equation</a:t>
            </a: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7BCD3CE5-0C08-4EC5-8A0E-955C5625E4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44"/>
          <a:stretch/>
        </p:blipFill>
        <p:spPr bwMode="auto">
          <a:xfrm>
            <a:off x="1067594" y="1825920"/>
            <a:ext cx="7805588" cy="221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3">
            <a:extLst>
              <a:ext uri="{FF2B5EF4-FFF2-40B4-BE49-F238E27FC236}">
                <a16:creationId xmlns:a16="http://schemas.microsoft.com/office/drawing/2014/main" id="{5939F58C-DD00-4FBA-8B5D-6E514B955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994" y="3805236"/>
            <a:ext cx="3693276" cy="2916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4C74D1-2D91-4144-9CF7-7B747B69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D481BF9-A2D5-438D-959F-1338408436B7}"/>
              </a:ext>
            </a:extLst>
          </p:cNvPr>
          <p:cNvSpPr/>
          <p:nvPr/>
        </p:nvSpPr>
        <p:spPr>
          <a:xfrm>
            <a:off x="2677212" y="3846136"/>
            <a:ext cx="5660503" cy="2832919"/>
          </a:xfrm>
          <a:custGeom>
            <a:avLst/>
            <a:gdLst>
              <a:gd name="connsiteX0" fmla="*/ 0 w 5660503"/>
              <a:gd name="connsiteY0" fmla="*/ 0 h 2832919"/>
              <a:gd name="connsiteX1" fmla="*/ 1847654 w 5660503"/>
              <a:gd name="connsiteY1" fmla="*/ 2535810 h 2832919"/>
              <a:gd name="connsiteX2" fmla="*/ 5260157 w 5660503"/>
              <a:gd name="connsiteY2" fmla="*/ 2780907 h 2832919"/>
              <a:gd name="connsiteX3" fmla="*/ 5458120 w 5660503"/>
              <a:gd name="connsiteY3" fmla="*/ 2526384 h 283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0503" h="2832919">
                <a:moveTo>
                  <a:pt x="0" y="0"/>
                </a:moveTo>
                <a:cubicBezTo>
                  <a:pt x="485480" y="1036163"/>
                  <a:pt x="970961" y="2072326"/>
                  <a:pt x="1847654" y="2535810"/>
                </a:cubicBezTo>
                <a:cubicBezTo>
                  <a:pt x="2724347" y="2999295"/>
                  <a:pt x="4658413" y="2782478"/>
                  <a:pt x="5260157" y="2780907"/>
                </a:cubicBezTo>
                <a:cubicBezTo>
                  <a:pt x="5861901" y="2779336"/>
                  <a:pt x="5660010" y="2652860"/>
                  <a:pt x="5458120" y="2526384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DA1B337-810B-4C87-8207-715FAD0889F9}"/>
              </a:ext>
            </a:extLst>
          </p:cNvPr>
          <p:cNvSpPr/>
          <p:nvPr/>
        </p:nvSpPr>
        <p:spPr>
          <a:xfrm>
            <a:off x="3337089" y="3817856"/>
            <a:ext cx="4034672" cy="877114"/>
          </a:xfrm>
          <a:custGeom>
            <a:avLst/>
            <a:gdLst>
              <a:gd name="connsiteX0" fmla="*/ 0 w 4034672"/>
              <a:gd name="connsiteY0" fmla="*/ 0 h 877114"/>
              <a:gd name="connsiteX1" fmla="*/ 1348033 w 4034672"/>
              <a:gd name="connsiteY1" fmla="*/ 772998 h 877114"/>
              <a:gd name="connsiteX2" fmla="*/ 4034672 w 4034672"/>
              <a:gd name="connsiteY2" fmla="*/ 848412 h 8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34672" h="877114">
                <a:moveTo>
                  <a:pt x="0" y="0"/>
                </a:moveTo>
                <a:cubicBezTo>
                  <a:pt x="337794" y="315798"/>
                  <a:pt x="675588" y="631596"/>
                  <a:pt x="1348033" y="772998"/>
                </a:cubicBezTo>
                <a:cubicBezTo>
                  <a:pt x="2020478" y="914400"/>
                  <a:pt x="3027575" y="881406"/>
                  <a:pt x="4034672" y="848412"/>
                </a:cubicBezTo>
              </a:path>
            </a:pathLst>
          </a:custGeom>
          <a:noFill/>
          <a:ln w="3810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5EDFF0-2591-467B-B500-292726BF73B4}"/>
              </a:ext>
            </a:extLst>
          </p:cNvPr>
          <p:cNvCxnSpPr/>
          <p:nvPr/>
        </p:nvCxnSpPr>
        <p:spPr>
          <a:xfrm flipV="1">
            <a:off x="8001794" y="4800600"/>
            <a:ext cx="0" cy="1217315"/>
          </a:xfrm>
          <a:prstGeom prst="line">
            <a:avLst/>
          </a:prstGeom>
          <a:ln w="3810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81854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>
            <a:extLst>
              <a:ext uri="{FF2B5EF4-FFF2-40B4-BE49-F238E27FC236}">
                <a16:creationId xmlns:a16="http://schemas.microsoft.com/office/drawing/2014/main" id="{AEA338E1-0E36-4AC4-A3A5-459D3C3FF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Displaying the fit curve</a:t>
            </a:r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EFAEE53F-E802-4E41-BCE5-CA956183DA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3"/>
          <a:stretch/>
        </p:blipFill>
        <p:spPr bwMode="auto">
          <a:xfrm>
            <a:off x="885825" y="1663373"/>
            <a:ext cx="10365518" cy="176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3">
            <a:extLst>
              <a:ext uri="{FF2B5EF4-FFF2-40B4-BE49-F238E27FC236}">
                <a16:creationId xmlns:a16="http://schemas.microsoft.com/office/drawing/2014/main" id="{6DB622A0-25B6-4929-B077-7BCE8E50A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4" y="3200540"/>
            <a:ext cx="4099525" cy="340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908C45-A49B-49EE-A757-0B54226CC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 spd="med" advTm="8579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787CEEE4-7444-4A65-A358-44AC92FF9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000">
                <a:latin typeface="Calibri Light" panose="020F0302020204030204" pitchFamily="34" charset="0"/>
              </a:rPr>
              <a:t>Recall the data used in an earlier lab that varied the length of a pendulum and measured its period (the time to swing back and forth)</a:t>
            </a:r>
          </a:p>
        </p:txBody>
      </p:sp>
      <p:graphicFrame>
        <p:nvGraphicFramePr>
          <p:cNvPr id="5122" name="Group 2">
            <a:extLst>
              <a:ext uri="{FF2B5EF4-FFF2-40B4-BE49-F238E27FC236}">
                <a16:creationId xmlns:a16="http://schemas.microsoft.com/office/drawing/2014/main" id="{5869C1D3-6423-4FC4-A56F-78272BC533BD}"/>
              </a:ext>
            </a:extLst>
          </p:cNvPr>
          <p:cNvGraphicFramePr>
            <a:graphicFrameLocks noGrp="1"/>
          </p:cNvGraphicFramePr>
          <p:nvPr/>
        </p:nvGraphicFramePr>
        <p:xfrm>
          <a:off x="2895600" y="2298700"/>
          <a:ext cx="5983288" cy="3937002"/>
        </p:xfrm>
        <a:graphic>
          <a:graphicData uri="http://schemas.openxmlformats.org/drawingml/2006/table">
            <a:tbl>
              <a:tblPr/>
              <a:tblGrid>
                <a:gridCol w="2992438">
                  <a:extLst>
                    <a:ext uri="{9D8B030D-6E8A-4147-A177-3AD203B41FA5}">
                      <a16:colId xmlns:a16="http://schemas.microsoft.com/office/drawing/2014/main" val="1754490582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705892229"/>
                    </a:ext>
                  </a:extLst>
                </a:gridCol>
              </a:tblGrid>
              <a:tr h="655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Length (cm)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Period (s)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19194"/>
                  </a:ext>
                </a:extLst>
              </a:tr>
              <a:tr h="6572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108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2.080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55456"/>
                  </a:ext>
                </a:extLst>
              </a:tr>
              <a:tr h="655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89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1.888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79068"/>
                  </a:ext>
                </a:extLst>
              </a:tr>
              <a:tr h="655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58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1.534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02027"/>
                  </a:ext>
                </a:extLst>
              </a:tr>
              <a:tr h="6572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44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1.3352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315170"/>
                  </a:ext>
                </a:extLst>
              </a:tr>
              <a:tr h="6556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25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1.0199</a:t>
                      </a:r>
                    </a:p>
                  </a:txBody>
                  <a:tcPr marL="68760" marR="68760" marT="0" marB="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36792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0A3DD4-13C9-494F-8145-9366A191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 spd="med" advTm="1930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6A542C81-608A-45A1-B0CC-9C8A2FC3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The Excel fit to a power-law yielded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76E59C-E7AF-4183-AE20-CC419C9F1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D6368CB-8CE5-4E7B-B7DA-B7F9A510D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030531"/>
              </p:ext>
            </p:extLst>
          </p:nvPr>
        </p:nvGraphicFramePr>
        <p:xfrm>
          <a:off x="1067594" y="2057400"/>
          <a:ext cx="1061719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Worksheet" r:id="rId4" imgW="10566720" imgH="4389480" progId="Excel.Sheet.8">
                  <p:embed/>
                </p:oleObj>
              </mc:Choice>
              <mc:Fallback>
                <p:oleObj name="Worksheet" r:id="rId4" imgW="10566720" imgH="4389480" progId="Excel.Sheet.8">
                  <p:embed/>
                  <p:pic>
                    <p:nvPicPr>
                      <p:cNvPr id="6146" name="Object 2">
                        <a:extLst>
                          <a:ext uri="{FF2B5EF4-FFF2-40B4-BE49-F238E27FC236}">
                            <a16:creationId xmlns:a16="http://schemas.microsoft.com/office/drawing/2014/main" id="{1DA974C4-C977-475D-A6C7-C25D668C0C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594" y="2057400"/>
                        <a:ext cx="10617198" cy="4572000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34403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62102539-012F-445E-A934-3385A79B6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Entering the same data into R looks like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F893384-864E-4613-ACAA-9CBB9426E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987550"/>
            <a:ext cx="10334625" cy="221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26167582-1656-4A3F-953E-72F82BA8A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994" y="4713572"/>
            <a:ext cx="7010400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400" dirty="0"/>
              <a:t># copy and paste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400" dirty="0"/>
              <a:t>length = c(108, 89,58,44,25)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400" dirty="0"/>
              <a:t>period = c(2.080, 1.888, 1.534, 1.3352, 1.0199)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D154E5-1FC2-4A61-A4B8-097EE25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 spd="med" advTm="4918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BF1C5ECC-979F-43D4-9DA0-192C50531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Plotting the data in R looks like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7F037B12-553C-46B3-BE35-6D2284129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8" y="1690688"/>
            <a:ext cx="7319962" cy="232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3">
            <a:extLst>
              <a:ext uri="{FF2B5EF4-FFF2-40B4-BE49-F238E27FC236}">
                <a16:creationId xmlns:a16="http://schemas.microsoft.com/office/drawing/2014/main" id="{33EE5EEC-DDA4-4326-8795-99F142910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794" y="2481230"/>
            <a:ext cx="4536490" cy="398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5DE071-4DAD-4D6A-B456-6FA98AD2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 spd="med" advTm="62103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id="{2148817C-1997-4A90-8B1F-37C486D20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Log-log linear model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E0CEF3A2-FFAA-4A64-BD44-A1264FB5E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94" y="2030413"/>
            <a:ext cx="6873875" cy="231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3">
            <a:extLst>
              <a:ext uri="{FF2B5EF4-FFF2-40B4-BE49-F238E27FC236}">
                <a16:creationId xmlns:a16="http://schemas.microsoft.com/office/drawing/2014/main" id="{3AB15AEF-1F44-4384-BF65-0E999699D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3020178"/>
            <a:ext cx="464820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AutoShape 4">
            <a:extLst>
              <a:ext uri="{FF2B5EF4-FFF2-40B4-BE49-F238E27FC236}">
                <a16:creationId xmlns:a16="http://schemas.microsoft.com/office/drawing/2014/main" id="{24876313-9DCD-48A9-AFFD-51E97DB9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4864100"/>
            <a:ext cx="444500" cy="660400"/>
          </a:xfrm>
          <a:prstGeom prst="upArrow">
            <a:avLst>
              <a:gd name="adj1" fmla="val 50000"/>
              <a:gd name="adj2" fmla="val 49998"/>
            </a:avLst>
          </a:prstGeom>
          <a:solidFill>
            <a:srgbClr val="C00000"/>
          </a:solidFill>
          <a:ln w="12600" cap="sq">
            <a:solidFill>
              <a:srgbClr val="41719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DB7C5F8-CFBF-49BD-95FB-549DD7C94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194" y="4683125"/>
            <a:ext cx="5549900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000" b="1" dirty="0">
                <a:solidFill>
                  <a:srgbClr val="CC0000"/>
                </a:solidFill>
              </a:rPr>
              <a:t>Take note of the log's above!!!!!</a:t>
            </a:r>
          </a:p>
          <a:p>
            <a:pPr eaLnBrk="1" hangingPunct="1">
              <a:buClrTx/>
              <a:buFontTx/>
              <a:buNone/>
            </a:pPr>
            <a:endParaRPr lang="en-US" altLang="en-US" sz="2000" dirty="0"/>
          </a:p>
          <a:p>
            <a:pPr eaLnBrk="1" hangingPunct="1">
              <a:buClrTx/>
              <a:buFontTx/>
              <a:buNone/>
            </a:pPr>
            <a:r>
              <a:rPr lang="en-US" altLang="en-US" sz="2000" dirty="0"/>
              <a:t>That 0.4873 number looks familiar from the Excel Power-law fit.  It was the power.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D521EC-4B48-42D8-BF1A-89B8C9E5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 spd="med" advTm="86823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93EE2102-0B91-4396-ACB3-8102FC0C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Can’t take log of 0 or negative numbers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C1DD1AA2-ED62-4A15-A50D-C96C6207D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/>
              <a:t>In the Random Walk simulation we did not include the first step in our fit of the data.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/>
              <a:t>One cannot take the log of zero or a negative number. 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/>
              <a:t>Behind the scenes in Excel there are log’s being taken, and it cannot handle the negative numbers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D9E53-83E5-4959-A33C-A242C6D37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 spd="med" advTm="51078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B1965CAB-62A1-41B2-B5AF-B37A9556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Isolating the power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E8A05A49-D277-42DC-BBC3-1B0B02CFA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78" y="1717397"/>
            <a:ext cx="10754984" cy="216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>
            <a:extLst>
              <a:ext uri="{FF2B5EF4-FFF2-40B4-BE49-F238E27FC236}">
                <a16:creationId xmlns:a16="http://schemas.microsoft.com/office/drawing/2014/main" id="{2E50F44C-6418-4857-9B3C-4D5B55E8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594" y="4080014"/>
            <a:ext cx="8889794" cy="216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3BBA2E-14E2-460D-8408-72BBB99C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252549-C8EC-4793-B133-B8BCF3C43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994" y="131026"/>
            <a:ext cx="2757051" cy="219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FD272DD-816E-460A-A610-C23A743FB67A}"/>
              </a:ext>
            </a:extLst>
          </p:cNvPr>
          <p:cNvSpPr/>
          <p:nvPr/>
        </p:nvSpPr>
        <p:spPr>
          <a:xfrm>
            <a:off x="7180995" y="1073602"/>
            <a:ext cx="907203" cy="1415074"/>
          </a:xfrm>
          <a:custGeom>
            <a:avLst/>
            <a:gdLst>
              <a:gd name="connsiteX0" fmla="*/ 803508 w 907203"/>
              <a:gd name="connsiteY0" fmla="*/ 1415074 h 1415074"/>
              <a:gd name="connsiteX1" fmla="*/ 58791 w 907203"/>
              <a:gd name="connsiteY1" fmla="*/ 745771 h 1415074"/>
              <a:gd name="connsiteX2" fmla="*/ 143632 w 907203"/>
              <a:gd name="connsiteY2" fmla="*/ 57614 h 1415074"/>
              <a:gd name="connsiteX3" fmla="*/ 907203 w 907203"/>
              <a:gd name="connsiteY3" fmla="*/ 85895 h 141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7203" h="1415074">
                <a:moveTo>
                  <a:pt x="803508" y="1415074"/>
                </a:moveTo>
                <a:cubicBezTo>
                  <a:pt x="486139" y="1193544"/>
                  <a:pt x="168770" y="972014"/>
                  <a:pt x="58791" y="745771"/>
                </a:cubicBezTo>
                <a:cubicBezTo>
                  <a:pt x="-51188" y="519528"/>
                  <a:pt x="2230" y="167593"/>
                  <a:pt x="143632" y="57614"/>
                </a:cubicBezTo>
                <a:cubicBezTo>
                  <a:pt x="285034" y="-52365"/>
                  <a:pt x="596118" y="16765"/>
                  <a:pt x="907203" y="85895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 advTm="87835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66AE3C33-3223-44A5-B3EA-95029953D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Breaking it down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88FF36B9-BA5E-4356-A7B6-B687AE5AE4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0" r="3931"/>
          <a:stretch/>
        </p:blipFill>
        <p:spPr bwMode="auto">
          <a:xfrm>
            <a:off x="1143794" y="1879600"/>
            <a:ext cx="10591800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A4227D15-A65F-4FBA-9C4A-4707F88FE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394" y="4915180"/>
            <a:ext cx="9194800" cy="163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84163" indent="-284163"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/>
              <a:t>pend_fit</a:t>
            </a:r>
            <a:r>
              <a:rPr lang="en-US" altLang="en-US" sz="2000" dirty="0"/>
              <a:t> is the name we gave to the model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The model has coefficients (what we usually call slope and intercept)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Our x’s are log(</a:t>
            </a:r>
            <a:r>
              <a:rPr lang="en-US" altLang="en-US" sz="2000" dirty="0" err="1"/>
              <a:t>pendulum$length</a:t>
            </a:r>
            <a:r>
              <a:rPr lang="en-US" altLang="en-US" sz="2000" dirty="0"/>
              <a:t>) so we are getting the coefficient associated with the x – what we would normally call the slope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Originally it was the power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D32BE-27FD-434E-A3DB-998175EE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37A9-DF9E-4850-9105-E1A8F19A40A0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8EF47F-0183-42F6-A3EB-C87446CE4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23" y="136525"/>
            <a:ext cx="2156680" cy="171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Tm="34739"/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233</TotalTime>
  <Words>387</Words>
  <Application>Microsoft Office PowerPoint</Application>
  <PresentationFormat>Custom</PresentationFormat>
  <Paragraphs>62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Impact</vt:lpstr>
      <vt:lpstr>Times New Roman</vt:lpstr>
      <vt:lpstr>Badge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fitting to functions other than lines</dc:title>
  <dc:subject/>
  <dc:creator>Thomas Blum</dc:creator>
  <cp:keywords/>
  <dc:description/>
  <cp:lastModifiedBy>Thomas Blum</cp:lastModifiedBy>
  <cp:revision>52</cp:revision>
  <cp:lastPrinted>1601-01-01T00:00:00Z</cp:lastPrinted>
  <dcterms:created xsi:type="dcterms:W3CDTF">2017-10-17T20:29:30Z</dcterms:created>
  <dcterms:modified xsi:type="dcterms:W3CDTF">2022-03-07T14:22:51Z</dcterms:modified>
</cp:coreProperties>
</file>