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4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A655D-BE91-4A2D-9B5F-F61D199D033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AB15D-E185-4F9A-8BBF-489C9892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46433-3D67-431D-9454-40F2F288BA8D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99E1-D858-4230-9221-FF92BC8352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20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AECFE-3570-45E3-9839-088876C70B0F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3AA-D930-49DE-A42E-4744C970C7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73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FA07B-8231-4848-AB1E-04DF98C8B4B8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3AA-D930-49DE-A42E-4744C970C7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5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77BDD-2DA9-4842-AD00-B079899112AA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3AA-D930-49DE-A42E-4744C970C7D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50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D0E9F-9E36-4AD6-B8F1-1D07D65932D6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3AA-D930-49DE-A42E-4744C970C7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21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2017A-C129-419B-A584-25776CFDD74C}" type="datetime1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3AA-D930-49DE-A42E-4744C970C7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73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3D6E8-814F-4057-8B3A-E52B3A1E3274}" type="datetime1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33AA-D930-49DE-A42E-4744C970C7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91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3FE24-D07D-4017-8FF8-65B66ED5212D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BA7-B573-48D5-BBBE-A963C6AAD5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0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EAC79-8E4C-427F-BE83-7896942067AA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3BD8-0607-460B-A5FE-29FE915706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0A3D-024B-4757-BCD8-279A4933818A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7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5382B-DAEF-47D7-AF81-C150B1AB26C0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8A-FD9F-44F7-B6CC-6DA56C7ED2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69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3CFB8-22B5-4B49-8525-F23ECCF1B593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B47F-384C-4AA2-B18D-75BB240CA9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28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C5E2F7-4D25-43E2-8A06-EA85D69F6ED4}" type="datetime1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3AC2-1577-42D0-ACBA-112799C334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74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9C92E-BFF2-4DE0-A3B2-540A1A59F50E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DABB-36A9-477B-876E-5A445D3754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09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C69B8-10D0-4E42-BD5A-BF8B1407D77F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CE19-16E7-4A22-A0B4-59995F1BE3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24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A0383-551E-4FC4-99E0-618297F4DE31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A744-6BC2-40A9-AF1F-FD64D973DE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4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15CB7-CFD4-4C32-A9C5-71731736FB09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6BD1-036F-49FE-B7B1-0B22705B32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02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6739F5B5-5654-4CAA-9F97-78AA5190F67C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33AA-D930-49DE-A42E-4744C970C7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906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2F1A3D53-56CB-4428-916D-9BA9DA82B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dirty="0"/>
              <a:t>Excel: Latitude,  Longitude, and the Distance between Cities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76B1C-9470-4121-B967-F310F0612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exercise in Absolute addressing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9BFD5E-54B0-41C2-8FD4-89601D1A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99E1-D858-4230-9221-FF92BC8352A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6"/>
    </mc:Choice>
    <mc:Fallback xmlns="">
      <p:transition spd="slow" advTm="135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683AA8D-9DAB-461C-A5EE-2DCF3093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dirty="0"/>
              <a:t>Enter the formula for the distance between two cities (City1 and City 2) based on their latitude and longitude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2FC1887-978E-4E87-B28E-DD2F13DD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n-US" sz="2400" dirty="0"/>
              <a:t>=ACOS(SIN(LAT1)*SIN(LAT2)+COS(LAT1)*COS(LAT2)*COS(LONG2-LONG1))*RADIUS</a:t>
            </a:r>
          </a:p>
          <a:p>
            <a:pPr lvl="1"/>
            <a:r>
              <a:rPr lang="es-ES" altLang="en-US" sz="2200" dirty="0" err="1"/>
              <a:t>For</a:t>
            </a:r>
            <a:r>
              <a:rPr lang="es-ES" altLang="en-US" sz="2200" dirty="0"/>
              <a:t> LAT1 and LONG1 use a $ </a:t>
            </a:r>
            <a:r>
              <a:rPr lang="es-ES" altLang="en-US" sz="2200" dirty="0" err="1"/>
              <a:t>before</a:t>
            </a:r>
            <a:r>
              <a:rPr lang="es-ES" altLang="en-US" sz="2200" dirty="0"/>
              <a:t> </a:t>
            </a:r>
            <a:r>
              <a:rPr lang="es-ES" altLang="en-US" sz="2200" dirty="0" err="1"/>
              <a:t>the</a:t>
            </a:r>
            <a:r>
              <a:rPr lang="es-ES" altLang="en-US" sz="2200" dirty="0"/>
              <a:t> </a:t>
            </a:r>
            <a:r>
              <a:rPr lang="es-ES" altLang="en-US" sz="2200" dirty="0" err="1"/>
              <a:t>letter</a:t>
            </a:r>
            <a:r>
              <a:rPr lang="es-ES" altLang="en-US" sz="2200" dirty="0"/>
              <a:t>; </a:t>
            </a:r>
          </a:p>
          <a:p>
            <a:pPr lvl="1"/>
            <a:r>
              <a:rPr lang="es-ES" altLang="en-US" sz="2200" dirty="0" err="1"/>
              <a:t>for</a:t>
            </a:r>
            <a:r>
              <a:rPr lang="es-ES" altLang="en-US" sz="2200" dirty="0"/>
              <a:t> LAT2 and LONG2 use a $ </a:t>
            </a:r>
            <a:r>
              <a:rPr lang="es-ES" altLang="en-US" sz="2200" dirty="0" err="1"/>
              <a:t>before</a:t>
            </a:r>
            <a:r>
              <a:rPr lang="es-ES" altLang="en-US" sz="2200" dirty="0"/>
              <a:t> </a:t>
            </a:r>
            <a:r>
              <a:rPr lang="es-ES" altLang="en-US" sz="2200" dirty="0" err="1"/>
              <a:t>the</a:t>
            </a:r>
            <a:r>
              <a:rPr lang="es-ES" altLang="en-US" sz="2200" dirty="0"/>
              <a:t> </a:t>
            </a:r>
            <a:r>
              <a:rPr lang="es-ES" altLang="en-US" sz="2200" dirty="0" err="1"/>
              <a:t>number</a:t>
            </a:r>
            <a:r>
              <a:rPr lang="es-ES" altLang="en-US" sz="2200" dirty="0"/>
              <a:t>; </a:t>
            </a:r>
          </a:p>
          <a:p>
            <a:pPr lvl="1"/>
            <a:r>
              <a:rPr lang="es-ES" altLang="en-US" sz="2200" dirty="0" err="1"/>
              <a:t>for</a:t>
            </a:r>
            <a:r>
              <a:rPr lang="es-ES" altLang="en-US" sz="2200" dirty="0"/>
              <a:t> RADIUS use a $ </a:t>
            </a:r>
            <a:r>
              <a:rPr lang="es-ES" altLang="en-US" sz="2200" dirty="0" err="1"/>
              <a:t>before</a:t>
            </a:r>
            <a:r>
              <a:rPr lang="es-ES" altLang="en-US" sz="2200" dirty="0"/>
              <a:t> </a:t>
            </a:r>
            <a:r>
              <a:rPr lang="es-ES" altLang="en-US" sz="2200" dirty="0" err="1"/>
              <a:t>the</a:t>
            </a:r>
            <a:r>
              <a:rPr lang="es-ES" altLang="en-US" sz="2200" dirty="0"/>
              <a:t> </a:t>
            </a:r>
            <a:r>
              <a:rPr lang="es-ES" altLang="en-US" sz="2200" dirty="0" err="1"/>
              <a:t>letter</a:t>
            </a:r>
            <a:r>
              <a:rPr lang="es-ES" altLang="en-US" sz="2200" dirty="0"/>
              <a:t> and </a:t>
            </a:r>
            <a:r>
              <a:rPr lang="es-ES" altLang="en-US" sz="2200" dirty="0" err="1"/>
              <a:t>the</a:t>
            </a:r>
            <a:r>
              <a:rPr lang="es-ES" altLang="en-US" sz="2200" dirty="0"/>
              <a:t> </a:t>
            </a:r>
            <a:r>
              <a:rPr lang="es-ES" altLang="en-US" sz="2200" dirty="0" err="1"/>
              <a:t>number</a:t>
            </a:r>
            <a:r>
              <a:rPr lang="es-ES" altLang="en-US" sz="2200" dirty="0"/>
              <a:t>. </a:t>
            </a:r>
          </a:p>
          <a:p>
            <a:r>
              <a:rPr lang="es-ES" altLang="en-US" sz="2400" dirty="0"/>
              <a:t>=ACOS(SIN($D7)*SIN(G$4)+COS($D7)*COS(G$4)*COS(G$5-$E7))*$B$1</a:t>
            </a: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226EF-DA37-4C69-813E-71F55DBA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49"/>
    </mc:Choice>
    <mc:Fallback xmlns="">
      <p:transition spd="slow" advTm="1461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4A2E-017B-48E0-95DC-7F4491C7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/>
              <a:t>Enter the formula for the distance and copy it across rows and down columns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C18C9589-3B92-424C-82A2-547BAF60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00516"/>
            <a:ext cx="5067300" cy="440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2E0622-83E5-453A-BC2A-47B0D6DC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94"/>
    </mc:Choice>
    <mc:Fallback xmlns="">
      <p:transition spd="slow" advTm="645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CD41DFF-0208-43E3-B755-3D161D92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Enter the following data into Excel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054436-B81E-4A62-A147-513F932F9B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1676400"/>
          <a:ext cx="6477000" cy="4648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1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Latitude (degrees)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Longitude (degrees)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New York 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40.704234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-73.917927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Las Vegas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36.194168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-115.22206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Orlando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28.5333513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-81.375789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Chicago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41.840675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-87.679365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Miami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25.787676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-80.224145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San Francisco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37.759881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-122.437392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Honolulu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21.30895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-157.826182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Portland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45.52304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-122.640155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Philadelphia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39.998012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-75.144793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4C34C-A167-449C-8613-F32DE491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6"/>
    </mc:Choice>
    <mc:Fallback xmlns="">
      <p:transition spd="slow" advTm="112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E19E8B1-D6CC-4E6F-A612-5F25EAEC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entered into Excel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B7921D86-692E-4BAD-9D50-230A7AD8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4450"/>
            <a:ext cx="7497763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7CDE6-0626-487A-BFFE-B3ABA86C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7"/>
    </mc:Choice>
    <mc:Fallback xmlns="">
      <p:transition spd="slow" advTm="31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127E1EB-D923-4205-B49A-71D1B714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400" dirty="0"/>
              <a:t>Convert the Latitude and Longitude from degrees to radians.  180 degrees corresponds to </a:t>
            </a:r>
            <a:r>
              <a:rPr lang="el-GR" altLang="en-US" sz="2400" dirty="0"/>
              <a:t>π</a:t>
            </a:r>
            <a:r>
              <a:rPr lang="en-US" altLang="en-US" sz="2400" dirty="0"/>
              <a:t> radians. There is a radians() function in Excel for this purpose</a:t>
            </a:r>
            <a:br>
              <a:rPr lang="en-US" altLang="en-US" sz="2400" dirty="0"/>
            </a:br>
            <a:endParaRPr lang="en-US" altLang="en-US" sz="2400" dirty="0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BE7B418F-0C1B-4F7D-B975-3EC5160F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51" y="2133600"/>
            <a:ext cx="6750580" cy="410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4CC421-304E-4BA5-96F5-1CC50217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40"/>
    </mc:Choice>
    <mc:Fallback xmlns="">
      <p:transition spd="slow" advTm="450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3619914-2298-4C3F-B3A2-DA9E2794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Insert 5 rows above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2F15AC-C75C-406F-AF1D-7B378A37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4663"/>
            <a:ext cx="7315200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75D3-459F-4F9D-9C23-5EC24398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2"/>
    </mc:Choice>
    <mc:Fallback xmlns="">
      <p:transition spd="slow" advTm="232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1F7280D-2566-4E09-97C4-FEE1CB77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176463"/>
            <a:ext cx="6951663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4E28C81B-3B82-4581-9092-5B41173A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Highlight data and click on Copy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85E848-A2A6-4A19-AFE3-58954F1125D4}"/>
              </a:ext>
            </a:extLst>
          </p:cNvPr>
          <p:cNvSpPr/>
          <p:nvPr/>
        </p:nvSpPr>
        <p:spPr>
          <a:xfrm>
            <a:off x="1981200" y="2570375"/>
            <a:ext cx="5334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0FCC3-1F86-46EB-9D4A-71FB3808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6"/>
    </mc:Choice>
    <mc:Fallback xmlns="">
      <p:transition spd="slow" advTm="141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324B31D-E507-4D69-B8A9-B79381B9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dirty="0"/>
              <a:t>Highlight the cell F1, then click on the arrow under Paste.  Choose the “Transpose” option.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C1A225BD-6217-4A85-8583-C6852A8E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6412" r="8276" b="20123"/>
          <a:stretch>
            <a:fillRect/>
          </a:stretch>
        </p:blipFill>
        <p:spPr bwMode="auto">
          <a:xfrm>
            <a:off x="821531" y="1990264"/>
            <a:ext cx="75009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6A49A2-A55B-40FE-AEFF-E2753F91FE1D}"/>
              </a:ext>
            </a:extLst>
          </p:cNvPr>
          <p:cNvSpPr/>
          <p:nvPr/>
        </p:nvSpPr>
        <p:spPr>
          <a:xfrm>
            <a:off x="1219200" y="3238500"/>
            <a:ext cx="4572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E8F9C3-E1DE-45AF-AAB8-42B21E45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2"/>
    </mc:Choice>
    <mc:Fallback xmlns="">
      <p:transition spd="slow" advTm="180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0562B04-A33D-4DB4-A3DF-84584E74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dirty="0"/>
              <a:t>Result of transposed paste.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DBD4908-27C8-49A2-874E-08166959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5118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8B3929-E1F4-4501-8169-06958543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7"/>
    </mc:Choice>
    <mc:Fallback xmlns="">
      <p:transition spd="slow" advTm="262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B3C2-4ADC-4059-B8A0-448A856B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Enter the radius of the Earth in miles in some cell.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668F6D7B-EB29-4585-A4C8-A1241D04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1" y="1856390"/>
            <a:ext cx="5468938" cy="475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0D2E4-4448-45A6-8C86-695E5805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C350-56A6-4738-A6E1-1EDDB4EBA7E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3"/>
    </mc:Choice>
    <mc:Fallback xmlns="">
      <p:transition spd="slow" advTm="13233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</TotalTime>
  <Words>289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Excel: Latitude,  Longitude, and the Distance between Cities</vt:lpstr>
      <vt:lpstr>Enter the following data into Excel</vt:lpstr>
      <vt:lpstr>Data entered into Excel</vt:lpstr>
      <vt:lpstr>Convert the Latitude and Longitude from degrees to radians.  180 degrees corresponds to π radians. There is a radians() function in Excel for this purpose </vt:lpstr>
      <vt:lpstr>Insert 5 rows above</vt:lpstr>
      <vt:lpstr>Highlight data and click on Copy</vt:lpstr>
      <vt:lpstr>Highlight the cell F1, then click on the arrow under Paste.  Choose the “Transpose” option.</vt:lpstr>
      <vt:lpstr>Result of transposed paste.</vt:lpstr>
      <vt:lpstr>Enter the radius of the Earth in miles in some cell.</vt:lpstr>
      <vt:lpstr>Enter the formula for the distance between two cities (City1 and City 2) based on their latitude and longitude</vt:lpstr>
      <vt:lpstr>Enter the formula for the distance and copy it across rows and down columns</vt:lpstr>
    </vt:vector>
  </TitlesOfParts>
  <Company>La Salle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Latitude and Longitude</dc:title>
  <dc:creator>Thomas Blum</dc:creator>
  <cp:lastModifiedBy>Thomas Blum</cp:lastModifiedBy>
  <cp:revision>30</cp:revision>
  <dcterms:created xsi:type="dcterms:W3CDTF">2011-03-22T21:08:39Z</dcterms:created>
  <dcterms:modified xsi:type="dcterms:W3CDTF">2022-03-07T14:25:51Z</dcterms:modified>
</cp:coreProperties>
</file>