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9" r:id="rId3"/>
    <p:sldId id="258" r:id="rId4"/>
    <p:sldId id="257" r:id="rId5"/>
    <p:sldId id="260" r:id="rId6"/>
    <p:sldId id="261" r:id="rId7"/>
    <p:sldId id="262" r:id="rId8"/>
    <p:sldId id="327" r:id="rId9"/>
    <p:sldId id="265" r:id="rId10"/>
    <p:sldId id="264" r:id="rId11"/>
    <p:sldId id="266" r:id="rId12"/>
    <p:sldId id="267" r:id="rId13"/>
    <p:sldId id="268" r:id="rId14"/>
    <p:sldId id="353" r:id="rId15"/>
    <p:sldId id="360" r:id="rId16"/>
    <p:sldId id="361" r:id="rId17"/>
    <p:sldId id="354" r:id="rId18"/>
    <p:sldId id="363" r:id="rId19"/>
    <p:sldId id="269" r:id="rId20"/>
    <p:sldId id="270" r:id="rId21"/>
    <p:sldId id="271" r:id="rId22"/>
    <p:sldId id="272" r:id="rId23"/>
    <p:sldId id="273" r:id="rId24"/>
    <p:sldId id="274" r:id="rId25"/>
    <p:sldId id="275" r:id="rId26"/>
    <p:sldId id="276" r:id="rId27"/>
    <p:sldId id="328" r:id="rId28"/>
    <p:sldId id="277" r:id="rId29"/>
    <p:sldId id="278" r:id="rId30"/>
    <p:sldId id="280" r:id="rId31"/>
    <p:sldId id="281" r:id="rId32"/>
    <p:sldId id="288" r:id="rId33"/>
    <p:sldId id="289" r:id="rId34"/>
    <p:sldId id="290" r:id="rId35"/>
    <p:sldId id="292" r:id="rId36"/>
    <p:sldId id="291" r:id="rId37"/>
    <p:sldId id="294" r:id="rId38"/>
    <p:sldId id="296" r:id="rId39"/>
    <p:sldId id="293" r:id="rId40"/>
    <p:sldId id="297" r:id="rId41"/>
    <p:sldId id="295" r:id="rId42"/>
    <p:sldId id="298" r:id="rId43"/>
    <p:sldId id="299" r:id="rId44"/>
    <p:sldId id="300" r:id="rId45"/>
    <p:sldId id="301" r:id="rId46"/>
    <p:sldId id="302" r:id="rId47"/>
    <p:sldId id="303" r:id="rId48"/>
    <p:sldId id="304" r:id="rId49"/>
    <p:sldId id="305" r:id="rId50"/>
    <p:sldId id="306" r:id="rId51"/>
    <p:sldId id="307" r:id="rId52"/>
    <p:sldId id="308" r:id="rId53"/>
    <p:sldId id="337" r:id="rId54"/>
    <p:sldId id="310" r:id="rId55"/>
    <p:sldId id="362" r:id="rId56"/>
    <p:sldId id="311" r:id="rId57"/>
    <p:sldId id="330" r:id="rId58"/>
    <p:sldId id="331" r:id="rId59"/>
    <p:sldId id="332" r:id="rId60"/>
    <p:sldId id="333" r:id="rId61"/>
    <p:sldId id="334" r:id="rId62"/>
    <p:sldId id="335" r:id="rId63"/>
    <p:sldId id="336" r:id="rId64"/>
    <p:sldId id="339" r:id="rId65"/>
    <p:sldId id="355" r:id="rId66"/>
    <p:sldId id="356" r:id="rId67"/>
    <p:sldId id="357" r:id="rId68"/>
    <p:sldId id="340" r:id="rId69"/>
    <p:sldId id="341" r:id="rId70"/>
    <p:sldId id="342" r:id="rId71"/>
    <p:sldId id="343" r:id="rId72"/>
    <p:sldId id="344" r:id="rId73"/>
    <p:sldId id="345" r:id="rId74"/>
    <p:sldId id="358" r:id="rId75"/>
    <p:sldId id="346" r:id="rId76"/>
    <p:sldId id="350" r:id="rId77"/>
    <p:sldId id="347" r:id="rId78"/>
    <p:sldId id="348" r:id="rId79"/>
    <p:sldId id="349" r:id="rId80"/>
    <p:sldId id="351" r:id="rId81"/>
    <p:sldId id="359" r:id="rId82"/>
    <p:sldId id="35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91898-4C0C-41D2-804D-6F0E81CE2F4F}" type="datetimeFigureOut">
              <a:rPr lang="en-US" smtClean="0"/>
              <a:pPr/>
              <a:t>8/15/2016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303A5-0B43-4BD7-A9AC-87A228C25F40}" type="slidenum">
              <a:rPr lang="en-US" smtClean="0"/>
              <a:pPr/>
              <a:t>‹#›</a:t>
            </a:fld>
            <a:endParaRPr lang="en-US"/>
          </a:p>
        </p:txBody>
      </p:sp>
    </p:spTree>
    <p:extLst>
      <p:ext uri="{BB962C8B-B14F-4D97-AF65-F5344CB8AC3E}">
        <p14:creationId xmlns:p14="http://schemas.microsoft.com/office/powerpoint/2010/main" val="365791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993C95AD-9CF3-4695-9BFD-7B5808A4A1A1}" type="slidenum">
              <a:rPr lang="en-US"/>
              <a:pPr/>
              <a:t>3</a:t>
            </a:fld>
            <a:endParaRPr 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US" b="1" smtClean="0">
                <a:latin typeface="Arial" charset="0"/>
              </a:rPr>
              <a:t>Chapter 1, Unnumbered Figure 4, Page 2   </a:t>
            </a:r>
          </a:p>
          <a:p>
            <a:pPr eaLnBrk="1" hangingPunct="1"/>
            <a:r>
              <a:rPr lang="en-US" smtClean="0">
                <a:latin typeface="Arial" charset="0"/>
              </a:rPr>
              <a:t> </a:t>
            </a:r>
          </a:p>
        </p:txBody>
      </p:sp>
    </p:spTree>
    <p:extLst>
      <p:ext uri="{BB962C8B-B14F-4D97-AF65-F5344CB8AC3E}">
        <p14:creationId xmlns:p14="http://schemas.microsoft.com/office/powerpoint/2010/main" val="390073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59396" name="Slide Number Placeholder 3"/>
          <p:cNvSpPr>
            <a:spLocks noGrp="1"/>
          </p:cNvSpPr>
          <p:nvPr>
            <p:ph type="sldNum" sz="quarter" idx="5"/>
          </p:nvPr>
        </p:nvSpPr>
        <p:spPr>
          <a:noFill/>
        </p:spPr>
        <p:txBody>
          <a:bodyPr/>
          <a:lstStyle/>
          <a:p>
            <a:fld id="{4B3CED29-785E-4EC5-AC47-88299FC1E9E2}" type="slidenum">
              <a:rPr lang="en-US"/>
              <a:pPr/>
              <a:t>21</a:t>
            </a:fld>
            <a:endParaRPr lang="en-US"/>
          </a:p>
        </p:txBody>
      </p:sp>
    </p:spTree>
    <p:extLst>
      <p:ext uri="{BB962C8B-B14F-4D97-AF65-F5344CB8AC3E}">
        <p14:creationId xmlns:p14="http://schemas.microsoft.com/office/powerpoint/2010/main" val="36506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61444" name="Slide Number Placeholder 3"/>
          <p:cNvSpPr>
            <a:spLocks noGrp="1"/>
          </p:cNvSpPr>
          <p:nvPr>
            <p:ph type="sldNum" sz="quarter" idx="5"/>
          </p:nvPr>
        </p:nvSpPr>
        <p:spPr>
          <a:noFill/>
        </p:spPr>
        <p:txBody>
          <a:bodyPr/>
          <a:lstStyle/>
          <a:p>
            <a:fld id="{ACCD0CD6-926A-4722-9831-C316B0E7E58E}" type="slidenum">
              <a:rPr lang="en-US"/>
              <a:pPr/>
              <a:t>22</a:t>
            </a:fld>
            <a:endParaRPr lang="en-US"/>
          </a:p>
        </p:txBody>
      </p:sp>
    </p:spTree>
    <p:extLst>
      <p:ext uri="{BB962C8B-B14F-4D97-AF65-F5344CB8AC3E}">
        <p14:creationId xmlns:p14="http://schemas.microsoft.com/office/powerpoint/2010/main" val="428294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67588" name="Slide Number Placeholder 3"/>
          <p:cNvSpPr>
            <a:spLocks noGrp="1"/>
          </p:cNvSpPr>
          <p:nvPr>
            <p:ph type="sldNum" sz="quarter" idx="5"/>
          </p:nvPr>
        </p:nvSpPr>
        <p:spPr>
          <a:noFill/>
        </p:spPr>
        <p:txBody>
          <a:bodyPr/>
          <a:lstStyle/>
          <a:p>
            <a:fld id="{EA2C1010-86FD-49DC-B17E-A63504799C3E}" type="slidenum">
              <a:rPr lang="en-US"/>
              <a:pPr/>
              <a:t>25</a:t>
            </a:fld>
            <a:endParaRPr lang="en-US"/>
          </a:p>
        </p:txBody>
      </p:sp>
    </p:spTree>
    <p:extLst>
      <p:ext uri="{BB962C8B-B14F-4D97-AF65-F5344CB8AC3E}">
        <p14:creationId xmlns:p14="http://schemas.microsoft.com/office/powerpoint/2010/main" val="97448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ea typeface="ＭＳ Ｐゴシック" pitchFamily="-110" charset="-128"/>
              </a:rPr>
              <a:t>Figure: 01-05-06un.jpg</a:t>
            </a:r>
          </a:p>
          <a:p>
            <a:r>
              <a:rPr lang="en-US" smtClean="0">
                <a:ea typeface="ＭＳ Ｐゴシック" pitchFamily="-110" charset="-128"/>
              </a:rPr>
              <a:t>File Name: </a:t>
            </a:r>
            <a:r>
              <a:rPr lang="en-US" b="1" smtClean="0">
                <a:ea typeface="ＭＳ Ｐゴシック" pitchFamily="-110" charset="-128"/>
              </a:rPr>
              <a:t>AAAKOZY0</a:t>
            </a:r>
            <a:endParaRPr lang="en-US" smtClean="0">
              <a:ea typeface="ＭＳ Ｐゴシック" pitchFamily="-110" charset="-128"/>
            </a:endParaRPr>
          </a:p>
        </p:txBody>
      </p:sp>
      <p:sp>
        <p:nvSpPr>
          <p:cNvPr id="65540" name="Slide Number Placeholder 3"/>
          <p:cNvSpPr>
            <a:spLocks noGrp="1"/>
          </p:cNvSpPr>
          <p:nvPr>
            <p:ph type="sldNum" sz="quarter" idx="5"/>
          </p:nvPr>
        </p:nvSpPr>
        <p:spPr>
          <a:noFill/>
        </p:spPr>
        <p:txBody>
          <a:bodyPr/>
          <a:lstStyle/>
          <a:p>
            <a:fld id="{13E689A1-2C06-4245-BB57-02D37C1AF369}" type="slidenum">
              <a:rPr lang="en-US"/>
              <a:pPr/>
              <a:t>26</a:t>
            </a:fld>
            <a:endParaRPr lang="en-US"/>
          </a:p>
        </p:txBody>
      </p:sp>
    </p:spTree>
    <p:extLst>
      <p:ext uri="{BB962C8B-B14F-4D97-AF65-F5344CB8AC3E}">
        <p14:creationId xmlns:p14="http://schemas.microsoft.com/office/powerpoint/2010/main" val="99003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E70DA-134D-684C-9177-B6D98DBD7022}" type="slidenum">
              <a:rPr lang="en-US"/>
              <a:pPr/>
              <a:t>27</a:t>
            </a:fld>
            <a:endParaRPr lang="en-US"/>
          </a:p>
        </p:txBody>
      </p:sp>
      <p:sp>
        <p:nvSpPr>
          <p:cNvPr id="4577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7731" name="Rectangle 3"/>
          <p:cNvSpPr>
            <a:spLocks noGrp="1" noChangeArrowheads="1"/>
          </p:cNvSpPr>
          <p:nvPr>
            <p:ph type="body" idx="1"/>
          </p:nvPr>
        </p:nvSpPr>
        <p:spPr/>
        <p:txBody>
          <a:bodyPr/>
          <a:lstStyle/>
          <a:p>
            <a:r>
              <a:rPr lang="en-US" b="1"/>
              <a:t>Chapter 1, Unnumbered Figure 2, Page 9   </a:t>
            </a:r>
          </a:p>
          <a:p>
            <a:endParaRPr lang="en-US"/>
          </a:p>
        </p:txBody>
      </p:sp>
    </p:spTree>
    <p:extLst>
      <p:ext uri="{BB962C8B-B14F-4D97-AF65-F5344CB8AC3E}">
        <p14:creationId xmlns:p14="http://schemas.microsoft.com/office/powerpoint/2010/main" val="163611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73732" name="Slide Number Placeholder 3"/>
          <p:cNvSpPr>
            <a:spLocks noGrp="1"/>
          </p:cNvSpPr>
          <p:nvPr>
            <p:ph type="sldNum" sz="quarter" idx="5"/>
          </p:nvPr>
        </p:nvSpPr>
        <p:spPr>
          <a:noFill/>
        </p:spPr>
        <p:txBody>
          <a:bodyPr/>
          <a:lstStyle/>
          <a:p>
            <a:fld id="{512070A9-389E-4119-8B30-04F7D3833F1F}" type="slidenum">
              <a:rPr lang="en-US"/>
              <a:pPr/>
              <a:t>29</a:t>
            </a:fld>
            <a:endParaRPr lang="en-US"/>
          </a:p>
        </p:txBody>
      </p:sp>
    </p:spTree>
    <p:extLst>
      <p:ext uri="{BB962C8B-B14F-4D97-AF65-F5344CB8AC3E}">
        <p14:creationId xmlns:p14="http://schemas.microsoft.com/office/powerpoint/2010/main" val="2626587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ea typeface="ＭＳ Ｐゴシック" pitchFamily="-110" charset="-128"/>
              </a:rPr>
              <a:t>Figure: 01-07-007un.jpg</a:t>
            </a:r>
          </a:p>
          <a:p>
            <a:r>
              <a:rPr lang="en-US" smtClean="0">
                <a:ea typeface="ＭＳ Ｐゴシック" pitchFamily="-110" charset="-128"/>
              </a:rPr>
              <a:t>File Name: </a:t>
            </a:r>
            <a:r>
              <a:rPr lang="en-US" b="1" smtClean="0">
                <a:ea typeface="ＭＳ Ｐゴシック" pitchFamily="-110" charset="-128"/>
              </a:rPr>
              <a:t>AAAKPAJ0</a:t>
            </a:r>
            <a:endParaRPr lang="en-US" smtClean="0">
              <a:ea typeface="ＭＳ Ｐゴシック" pitchFamily="-110" charset="-128"/>
            </a:endParaRPr>
          </a:p>
        </p:txBody>
      </p:sp>
      <p:sp>
        <p:nvSpPr>
          <p:cNvPr id="77828" name="Slide Number Placeholder 3"/>
          <p:cNvSpPr>
            <a:spLocks noGrp="1"/>
          </p:cNvSpPr>
          <p:nvPr>
            <p:ph type="sldNum" sz="quarter" idx="5"/>
          </p:nvPr>
        </p:nvSpPr>
        <p:spPr>
          <a:noFill/>
        </p:spPr>
        <p:txBody>
          <a:bodyPr/>
          <a:lstStyle/>
          <a:p>
            <a:fld id="{41522A8C-09FF-410C-967F-E6A09B8D5752}" type="slidenum">
              <a:rPr lang="en-US"/>
              <a:pPr/>
              <a:t>30</a:t>
            </a:fld>
            <a:endParaRPr lang="en-US"/>
          </a:p>
        </p:txBody>
      </p:sp>
    </p:spTree>
    <p:extLst>
      <p:ext uri="{BB962C8B-B14F-4D97-AF65-F5344CB8AC3E}">
        <p14:creationId xmlns:p14="http://schemas.microsoft.com/office/powerpoint/2010/main" val="194471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79876" name="Slide Number Placeholder 3"/>
          <p:cNvSpPr>
            <a:spLocks noGrp="1"/>
          </p:cNvSpPr>
          <p:nvPr>
            <p:ph type="sldNum" sz="quarter" idx="5"/>
          </p:nvPr>
        </p:nvSpPr>
        <p:spPr>
          <a:noFill/>
        </p:spPr>
        <p:txBody>
          <a:bodyPr/>
          <a:lstStyle/>
          <a:p>
            <a:fld id="{0BCDC479-48E8-475F-95D4-C3BA48DB7529}" type="slidenum">
              <a:rPr lang="en-US"/>
              <a:pPr/>
              <a:t>31</a:t>
            </a:fld>
            <a:endParaRPr lang="en-US"/>
          </a:p>
        </p:txBody>
      </p:sp>
    </p:spTree>
    <p:extLst>
      <p:ext uri="{BB962C8B-B14F-4D97-AF65-F5344CB8AC3E}">
        <p14:creationId xmlns:p14="http://schemas.microsoft.com/office/powerpoint/2010/main" val="145370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ea typeface="ＭＳ Ｐゴシック" pitchFamily="-110" charset="-128"/>
              </a:rPr>
              <a:t>Figure: 01-07-009un.jpg</a:t>
            </a:r>
          </a:p>
          <a:p>
            <a:r>
              <a:rPr lang="en-US" smtClean="0">
                <a:ea typeface="ＭＳ Ｐゴシック" pitchFamily="-110" charset="-128"/>
              </a:rPr>
              <a:t>File Name: </a:t>
            </a:r>
            <a:r>
              <a:rPr lang="en-US" b="1" smtClean="0">
                <a:ea typeface="ＭＳ Ｐゴシック" pitchFamily="-110" charset="-128"/>
              </a:rPr>
              <a:t>AAAKPAM0</a:t>
            </a:r>
            <a:endParaRPr lang="en-US" smtClean="0">
              <a:ea typeface="ＭＳ Ｐゴシック" pitchFamily="-110" charset="-128"/>
            </a:endParaRPr>
          </a:p>
        </p:txBody>
      </p:sp>
      <p:sp>
        <p:nvSpPr>
          <p:cNvPr id="81924" name="Slide Number Placeholder 3"/>
          <p:cNvSpPr>
            <a:spLocks noGrp="1"/>
          </p:cNvSpPr>
          <p:nvPr>
            <p:ph type="sldNum" sz="quarter" idx="5"/>
          </p:nvPr>
        </p:nvSpPr>
        <p:spPr>
          <a:noFill/>
        </p:spPr>
        <p:txBody>
          <a:bodyPr/>
          <a:lstStyle/>
          <a:p>
            <a:fld id="{F608A9AF-877D-4018-B0A4-DE459DDB9133}" type="slidenum">
              <a:rPr lang="en-US"/>
              <a:pPr/>
              <a:t>37</a:t>
            </a:fld>
            <a:endParaRPr lang="en-US"/>
          </a:p>
        </p:txBody>
      </p:sp>
    </p:spTree>
    <p:extLst>
      <p:ext uri="{BB962C8B-B14F-4D97-AF65-F5344CB8AC3E}">
        <p14:creationId xmlns:p14="http://schemas.microsoft.com/office/powerpoint/2010/main" val="1191911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83972" name="Slide Number Placeholder 3"/>
          <p:cNvSpPr>
            <a:spLocks noGrp="1"/>
          </p:cNvSpPr>
          <p:nvPr>
            <p:ph type="sldNum" sz="quarter" idx="5"/>
          </p:nvPr>
        </p:nvSpPr>
        <p:spPr>
          <a:noFill/>
        </p:spPr>
        <p:txBody>
          <a:bodyPr/>
          <a:lstStyle/>
          <a:p>
            <a:fld id="{BD370D84-9F51-4A0B-B239-040BFF78D7EB}" type="slidenum">
              <a:rPr lang="en-US"/>
              <a:pPr/>
              <a:t>38</a:t>
            </a:fld>
            <a:endParaRPr lang="en-US"/>
          </a:p>
        </p:txBody>
      </p:sp>
    </p:spTree>
    <p:extLst>
      <p:ext uri="{BB962C8B-B14F-4D97-AF65-F5344CB8AC3E}">
        <p14:creationId xmlns:p14="http://schemas.microsoft.com/office/powerpoint/2010/main" val="21336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D0EECC34-C9EE-495D-B7AB-E3740D5F0C2E}" type="slidenum">
              <a:rPr lang="en-US"/>
              <a:pPr/>
              <a:t>4</a:t>
            </a:fld>
            <a:endParaRPr lang="en-US"/>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en-US" b="1" smtClean="0">
                <a:latin typeface="Arial" charset="0"/>
              </a:rPr>
              <a:t>Chapter 1, Unnumbered Figure 1, Page 2   </a:t>
            </a:r>
          </a:p>
          <a:p>
            <a:pPr eaLnBrk="1" hangingPunct="1"/>
            <a:r>
              <a:rPr lang="en-US" smtClean="0">
                <a:latin typeface="Arial" charset="0"/>
              </a:rPr>
              <a:t> </a:t>
            </a:r>
          </a:p>
        </p:txBody>
      </p:sp>
    </p:spTree>
    <p:extLst>
      <p:ext uri="{BB962C8B-B14F-4D97-AF65-F5344CB8AC3E}">
        <p14:creationId xmlns:p14="http://schemas.microsoft.com/office/powerpoint/2010/main" val="260146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88068" name="Slide Number Placeholder 3"/>
          <p:cNvSpPr>
            <a:spLocks noGrp="1"/>
          </p:cNvSpPr>
          <p:nvPr>
            <p:ph type="sldNum" sz="quarter" idx="5"/>
          </p:nvPr>
        </p:nvSpPr>
        <p:spPr>
          <a:noFill/>
        </p:spPr>
        <p:txBody>
          <a:bodyPr/>
          <a:lstStyle/>
          <a:p>
            <a:fld id="{7157F946-DA99-4838-AEEA-1703CF4B15B3}" type="slidenum">
              <a:rPr lang="en-US"/>
              <a:pPr/>
              <a:t>40</a:t>
            </a:fld>
            <a:endParaRPr lang="en-US"/>
          </a:p>
        </p:txBody>
      </p:sp>
    </p:spTree>
    <p:extLst>
      <p:ext uri="{BB962C8B-B14F-4D97-AF65-F5344CB8AC3E}">
        <p14:creationId xmlns:p14="http://schemas.microsoft.com/office/powerpoint/2010/main" val="218915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66F4676D-34AB-4B76-8156-3AC545558C23}" type="slidenum">
              <a:rPr lang="en-US"/>
              <a:pPr/>
              <a:t>42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pitchFamily="-110" charset="-128"/>
              </a:rPr>
              <a:t>File Name: </a:t>
            </a:r>
            <a:r>
              <a:rPr lang="en-US" b="1" smtClean="0">
                <a:ea typeface="ＭＳ Ｐゴシック" pitchFamily="-110" charset="-128"/>
              </a:rPr>
              <a:t>AAAKPAR0</a:t>
            </a:r>
          </a:p>
          <a:p>
            <a:pPr eaLnBrk="1" hangingPunct="1"/>
            <a:r>
              <a:rPr lang="en-US" smtClean="0">
                <a:ea typeface="ＭＳ Ｐゴシック" pitchFamily="-110" charset="-128"/>
              </a:rPr>
              <a:t>Figure 01-07-017un.jpg</a:t>
            </a:r>
          </a:p>
        </p:txBody>
      </p:sp>
    </p:spTree>
    <p:extLst>
      <p:ext uri="{BB962C8B-B14F-4D97-AF65-F5344CB8AC3E}">
        <p14:creationId xmlns:p14="http://schemas.microsoft.com/office/powerpoint/2010/main" val="2134997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fld id="{B3922F80-69FE-486A-8AD6-38017FA9483B}" type="slidenum">
              <a:rPr lang="en-US"/>
              <a:pPr/>
              <a:t>43</a:t>
            </a:fld>
            <a:endParaRPr lang="en-US"/>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xfrm>
            <a:off x="914400" y="4343400"/>
            <a:ext cx="5029200" cy="4114800"/>
          </a:xfrm>
          <a:noFill/>
          <a:ln/>
        </p:spPr>
        <p:txBody>
          <a:bodyPr/>
          <a:lstStyle/>
          <a:p>
            <a:pPr eaLnBrk="1" hangingPunct="1"/>
            <a:r>
              <a:rPr lang="en-US" smtClean="0">
                <a:ea typeface="ＭＳ Ｐゴシック" pitchFamily="-110" charset="-128"/>
              </a:rPr>
              <a:t>Copyright © 2006 Pearson Prentice Hall, Inc.</a:t>
            </a:r>
          </a:p>
          <a:p>
            <a:pPr eaLnBrk="1" hangingPunct="1"/>
            <a:r>
              <a:rPr lang="en-US" smtClean="0">
                <a:ea typeface="ＭＳ Ｐゴシック" pitchFamily="-110" charset="-128"/>
              </a:rPr>
              <a:t>Figure 01-07-018un.jpg (divided into two parts - problem &amp; solution)</a:t>
            </a:r>
          </a:p>
        </p:txBody>
      </p:sp>
    </p:spTree>
    <p:extLst>
      <p:ext uri="{BB962C8B-B14F-4D97-AF65-F5344CB8AC3E}">
        <p14:creationId xmlns:p14="http://schemas.microsoft.com/office/powerpoint/2010/main" val="1545691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ea typeface="ＭＳ Ｐゴシック" pitchFamily="-110" charset="-128"/>
              </a:rPr>
              <a:t>Figure 01-07-010un.jpg</a:t>
            </a:r>
          </a:p>
          <a:p>
            <a:r>
              <a:rPr lang="en-US" smtClean="0">
                <a:ea typeface="ＭＳ Ｐゴシック" pitchFamily="-110" charset="-128"/>
              </a:rPr>
              <a:t>File Name: </a:t>
            </a:r>
            <a:r>
              <a:rPr lang="en-US" b="1" smtClean="0">
                <a:ea typeface="ＭＳ Ｐゴシック" pitchFamily="-110" charset="-128"/>
              </a:rPr>
              <a:t>AAAKPAN0</a:t>
            </a:r>
            <a:endParaRPr lang="en-US" smtClean="0">
              <a:ea typeface="ＭＳ Ｐゴシック" pitchFamily="-110" charset="-128"/>
            </a:endParaRPr>
          </a:p>
        </p:txBody>
      </p:sp>
      <p:sp>
        <p:nvSpPr>
          <p:cNvPr id="96260" name="Slide Number Placeholder 3"/>
          <p:cNvSpPr>
            <a:spLocks noGrp="1"/>
          </p:cNvSpPr>
          <p:nvPr>
            <p:ph type="sldNum" sz="quarter" idx="5"/>
          </p:nvPr>
        </p:nvSpPr>
        <p:spPr>
          <a:noFill/>
        </p:spPr>
        <p:txBody>
          <a:bodyPr/>
          <a:lstStyle/>
          <a:p>
            <a:fld id="{F5B7FD8B-9BD0-4C17-80A2-6541154E41D5}" type="slidenum">
              <a:rPr lang="en-US"/>
              <a:pPr/>
              <a:t>44</a:t>
            </a:fld>
            <a:endParaRPr lang="en-US"/>
          </a:p>
        </p:txBody>
      </p:sp>
    </p:spTree>
    <p:extLst>
      <p:ext uri="{BB962C8B-B14F-4D97-AF65-F5344CB8AC3E}">
        <p14:creationId xmlns:p14="http://schemas.microsoft.com/office/powerpoint/2010/main" val="961771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98308" name="Slide Number Placeholder 3"/>
          <p:cNvSpPr>
            <a:spLocks noGrp="1"/>
          </p:cNvSpPr>
          <p:nvPr>
            <p:ph type="sldNum" sz="quarter" idx="5"/>
          </p:nvPr>
        </p:nvSpPr>
        <p:spPr>
          <a:noFill/>
        </p:spPr>
        <p:txBody>
          <a:bodyPr/>
          <a:lstStyle/>
          <a:p>
            <a:fld id="{90BE22D9-879D-4994-B9A6-85CB223CDE3D}" type="slidenum">
              <a:rPr lang="en-US"/>
              <a:pPr/>
              <a:t>45</a:t>
            </a:fld>
            <a:endParaRPr lang="en-US"/>
          </a:p>
        </p:txBody>
      </p:sp>
    </p:spTree>
    <p:extLst>
      <p:ext uri="{BB962C8B-B14F-4D97-AF65-F5344CB8AC3E}">
        <p14:creationId xmlns:p14="http://schemas.microsoft.com/office/powerpoint/2010/main" val="3917546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ea typeface="ＭＳ Ｐゴシック" pitchFamily="-110" charset="-128"/>
            </a:endParaRPr>
          </a:p>
        </p:txBody>
      </p:sp>
      <p:sp>
        <p:nvSpPr>
          <p:cNvPr id="110596" name="Slide Number Placeholder 3"/>
          <p:cNvSpPr>
            <a:spLocks noGrp="1"/>
          </p:cNvSpPr>
          <p:nvPr>
            <p:ph type="sldNum" sz="quarter" idx="5"/>
          </p:nvPr>
        </p:nvSpPr>
        <p:spPr>
          <a:noFill/>
        </p:spPr>
        <p:txBody>
          <a:bodyPr/>
          <a:lstStyle/>
          <a:p>
            <a:fld id="{CF89FC68-5F97-42AF-A578-55A7780E016C}" type="slidenum">
              <a:rPr lang="en-US"/>
              <a:pPr/>
              <a:t>52</a:t>
            </a:fld>
            <a:endParaRPr lang="en-US"/>
          </a:p>
        </p:txBody>
      </p:sp>
    </p:spTree>
    <p:extLst>
      <p:ext uri="{BB962C8B-B14F-4D97-AF65-F5344CB8AC3E}">
        <p14:creationId xmlns:p14="http://schemas.microsoft.com/office/powerpoint/2010/main" val="2399138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37F26-EC30-E441-A32F-C992B332D4E8}" type="slidenum">
              <a:rPr lang="en-US"/>
              <a:pPr/>
              <a:t>53</a:t>
            </a:fld>
            <a:endParaRPr lang="en-US"/>
          </a:p>
        </p:txBody>
      </p:sp>
      <p:sp>
        <p:nvSpPr>
          <p:cNvPr id="345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5091" name="Rectangle 3"/>
          <p:cNvSpPr>
            <a:spLocks noGrp="1" noChangeArrowheads="1"/>
          </p:cNvSpPr>
          <p:nvPr>
            <p:ph type="body" idx="1"/>
          </p:nvPr>
        </p:nvSpPr>
        <p:spPr/>
        <p:txBody>
          <a:bodyPr/>
          <a:lstStyle/>
          <a:p>
            <a:r>
              <a:rPr lang="en-US" b="1"/>
              <a:t>Chapter 1, Table 1.3   </a:t>
            </a:r>
          </a:p>
          <a:p>
            <a:endParaRPr lang="en-US"/>
          </a:p>
        </p:txBody>
      </p:sp>
    </p:spTree>
    <p:extLst>
      <p:ext uri="{BB962C8B-B14F-4D97-AF65-F5344CB8AC3E}">
        <p14:creationId xmlns:p14="http://schemas.microsoft.com/office/powerpoint/2010/main" val="16983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Times New Roman" pitchFamily="18" charset="0"/>
                <a:ea typeface="ＭＳ Ｐゴシック" pitchFamily="-110" charset="-128"/>
              </a:rPr>
              <a:t>File Name: </a:t>
            </a:r>
            <a:r>
              <a:rPr lang="en-US" b="1" smtClean="0">
                <a:latin typeface="Times New Roman" pitchFamily="18" charset="0"/>
                <a:ea typeface="ＭＳ Ｐゴシック" pitchFamily="-110" charset="-128"/>
              </a:rPr>
              <a:t>AAAKPFL0</a:t>
            </a:r>
            <a:endParaRPr lang="en-US" smtClean="0">
              <a:latin typeface="Times New Roman" pitchFamily="18" charset="0"/>
              <a:ea typeface="ＭＳ Ｐゴシック" pitchFamily="-110" charset="-128"/>
            </a:endParaRPr>
          </a:p>
          <a:p>
            <a:r>
              <a:rPr lang="en-US" smtClean="0">
                <a:latin typeface="Times New Roman" pitchFamily="18" charset="0"/>
                <a:ea typeface="ＭＳ Ｐゴシック" pitchFamily="-110" charset="-128"/>
              </a:rPr>
              <a:t>Figure: 02-20.jpg</a:t>
            </a:r>
          </a:p>
        </p:txBody>
      </p:sp>
      <p:sp>
        <p:nvSpPr>
          <p:cNvPr id="61444" name="Slide Number Placeholder 3"/>
          <p:cNvSpPr>
            <a:spLocks noGrp="1"/>
          </p:cNvSpPr>
          <p:nvPr>
            <p:ph type="sldNum" sz="quarter" idx="5"/>
          </p:nvPr>
        </p:nvSpPr>
        <p:spPr>
          <a:noFill/>
        </p:spPr>
        <p:txBody>
          <a:bodyPr/>
          <a:lstStyle/>
          <a:p>
            <a:fld id="{0E5070E7-BB4A-4F03-A79C-56269633BAEA}" type="slidenum">
              <a:rPr lang="en-US"/>
              <a:pPr/>
              <a:t>65</a:t>
            </a:fld>
            <a:endParaRPr lang="en-US"/>
          </a:p>
        </p:txBody>
      </p:sp>
    </p:spTree>
    <p:extLst>
      <p:ext uri="{BB962C8B-B14F-4D97-AF65-F5344CB8AC3E}">
        <p14:creationId xmlns:p14="http://schemas.microsoft.com/office/powerpoint/2010/main" val="404383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Times New Roman" pitchFamily="18" charset="0"/>
              <a:ea typeface="ＭＳ Ｐゴシック" pitchFamily="-110" charset="-128"/>
            </a:endParaRPr>
          </a:p>
        </p:txBody>
      </p:sp>
      <p:sp>
        <p:nvSpPr>
          <p:cNvPr id="67588" name="Slide Number Placeholder 3"/>
          <p:cNvSpPr>
            <a:spLocks noGrp="1"/>
          </p:cNvSpPr>
          <p:nvPr>
            <p:ph type="sldNum" sz="quarter" idx="5"/>
          </p:nvPr>
        </p:nvSpPr>
        <p:spPr>
          <a:noFill/>
        </p:spPr>
        <p:txBody>
          <a:bodyPr/>
          <a:lstStyle/>
          <a:p>
            <a:fld id="{1E045A49-AE5C-4C56-A21E-CEE58A4D9128}" type="slidenum">
              <a:rPr lang="en-US"/>
              <a:pPr/>
              <a:t>66</a:t>
            </a:fld>
            <a:endParaRPr lang="en-US"/>
          </a:p>
        </p:txBody>
      </p:sp>
    </p:spTree>
    <p:extLst>
      <p:ext uri="{BB962C8B-B14F-4D97-AF65-F5344CB8AC3E}">
        <p14:creationId xmlns:p14="http://schemas.microsoft.com/office/powerpoint/2010/main" val="246574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latin typeface="Times New Roman" pitchFamily="18" charset="0"/>
                <a:ea typeface="ＭＳ Ｐゴシック" pitchFamily="-110" charset="-128"/>
              </a:rPr>
              <a:t>File Name: </a:t>
            </a:r>
            <a:r>
              <a:rPr lang="en-US" b="1" smtClean="0">
                <a:latin typeface="Times New Roman" pitchFamily="18" charset="0"/>
                <a:ea typeface="ＭＳ Ｐゴシック" pitchFamily="-110" charset="-128"/>
              </a:rPr>
              <a:t>AAAKPFP0</a:t>
            </a:r>
            <a:endParaRPr lang="en-US" smtClean="0">
              <a:latin typeface="Times New Roman" pitchFamily="18" charset="0"/>
              <a:ea typeface="ＭＳ Ｐゴシック" pitchFamily="-110" charset="-128"/>
            </a:endParaRPr>
          </a:p>
          <a:p>
            <a:r>
              <a:rPr lang="en-US" smtClean="0">
                <a:latin typeface="Times New Roman" pitchFamily="18" charset="0"/>
                <a:ea typeface="ＭＳ Ｐゴシック" pitchFamily="-110" charset="-128"/>
              </a:rPr>
              <a:t>Figure: 02-20-05un.jpg</a:t>
            </a:r>
          </a:p>
        </p:txBody>
      </p:sp>
      <p:sp>
        <p:nvSpPr>
          <p:cNvPr id="69636" name="Slide Number Placeholder 3"/>
          <p:cNvSpPr>
            <a:spLocks noGrp="1"/>
          </p:cNvSpPr>
          <p:nvPr>
            <p:ph type="sldNum" sz="quarter" idx="5"/>
          </p:nvPr>
        </p:nvSpPr>
        <p:spPr>
          <a:noFill/>
        </p:spPr>
        <p:txBody>
          <a:bodyPr/>
          <a:lstStyle/>
          <a:p>
            <a:fld id="{4C5C2BC9-EC9D-4196-88D4-1648EA87A8B9}" type="slidenum">
              <a:rPr lang="en-US"/>
              <a:pPr/>
              <a:t>67</a:t>
            </a:fld>
            <a:endParaRPr lang="en-US"/>
          </a:p>
        </p:txBody>
      </p:sp>
    </p:spTree>
    <p:extLst>
      <p:ext uri="{BB962C8B-B14F-4D97-AF65-F5344CB8AC3E}">
        <p14:creationId xmlns:p14="http://schemas.microsoft.com/office/powerpoint/2010/main" val="116971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ea typeface="ＭＳ Ｐゴシック" pitchFamily="-110" charset="-128"/>
              </a:rPr>
              <a:t>Fig 01-02.jpg</a:t>
            </a:r>
          </a:p>
          <a:p>
            <a:r>
              <a:rPr lang="en-US" smtClean="0">
                <a:ea typeface="ＭＳ Ｐゴシック" pitchFamily="-110" charset="-128"/>
              </a:rPr>
              <a:t>File Name: </a:t>
            </a:r>
            <a:r>
              <a:rPr lang="en-US" b="1" smtClean="0">
                <a:ea typeface="ＭＳ Ｐゴシック" pitchFamily="-110" charset="-128"/>
              </a:rPr>
              <a:t>AAAKOZP0</a:t>
            </a:r>
            <a:endParaRPr lang="en-US" smtClean="0">
              <a:ea typeface="ＭＳ Ｐゴシック" pitchFamily="-110" charset="-128"/>
            </a:endParaRPr>
          </a:p>
        </p:txBody>
      </p:sp>
      <p:sp>
        <p:nvSpPr>
          <p:cNvPr id="45060" name="Slide Number Placeholder 3"/>
          <p:cNvSpPr>
            <a:spLocks noGrp="1"/>
          </p:cNvSpPr>
          <p:nvPr>
            <p:ph type="sldNum" sz="quarter" idx="5"/>
          </p:nvPr>
        </p:nvSpPr>
        <p:spPr>
          <a:noFill/>
        </p:spPr>
        <p:txBody>
          <a:bodyPr/>
          <a:lstStyle/>
          <a:p>
            <a:fld id="{854ADFEA-59DA-4260-B780-9E83175EC9A8}" type="slidenum">
              <a:rPr lang="en-US"/>
              <a:pPr/>
              <a:t>5</a:t>
            </a:fld>
            <a:endParaRPr lang="en-US"/>
          </a:p>
        </p:txBody>
      </p:sp>
    </p:spTree>
    <p:extLst>
      <p:ext uri="{BB962C8B-B14F-4D97-AF65-F5344CB8AC3E}">
        <p14:creationId xmlns:p14="http://schemas.microsoft.com/office/powerpoint/2010/main" val="2289623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58CF2-3351-7E42-8292-0707FE7BDDF5}" type="slidenum">
              <a:rPr lang="en-US"/>
              <a:pPr/>
              <a:t>72</a:t>
            </a:fld>
            <a:endParaRPr lang="en-US"/>
          </a:p>
        </p:txBody>
      </p:sp>
      <p:sp>
        <p:nvSpPr>
          <p:cNvPr id="265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5219" name="Rectangle 3"/>
          <p:cNvSpPr>
            <a:spLocks noGrp="1" noChangeArrowheads="1"/>
          </p:cNvSpPr>
          <p:nvPr>
            <p:ph type="body" idx="1"/>
          </p:nvPr>
        </p:nvSpPr>
        <p:spPr/>
        <p:txBody>
          <a:bodyPr/>
          <a:lstStyle/>
          <a:p>
            <a:r>
              <a:rPr lang="en-US" b="1"/>
              <a:t>Chapter 1, Figure 1.25   </a:t>
            </a:r>
          </a:p>
          <a:p>
            <a:endParaRPr lang="en-US"/>
          </a:p>
        </p:txBody>
      </p:sp>
    </p:spTree>
    <p:extLst>
      <p:ext uri="{BB962C8B-B14F-4D97-AF65-F5344CB8AC3E}">
        <p14:creationId xmlns:p14="http://schemas.microsoft.com/office/powerpoint/2010/main" val="3104404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Times New Roman" pitchFamily="18" charset="0"/>
                <a:ea typeface="ＭＳ Ｐゴシック" pitchFamily="-110" charset="-128"/>
              </a:rPr>
              <a:t>File Name:</a:t>
            </a:r>
            <a:r>
              <a:rPr lang="en-US" b="1" smtClean="0">
                <a:latin typeface="Times New Roman" pitchFamily="18" charset="0"/>
                <a:ea typeface="ＭＳ Ｐゴシック" pitchFamily="-110" charset="-128"/>
              </a:rPr>
              <a:t>AAAKWGU0  </a:t>
            </a:r>
            <a:r>
              <a:rPr lang="en-US" smtClean="0">
                <a:latin typeface="Times New Roman" pitchFamily="18" charset="0"/>
                <a:ea typeface="ＭＳ Ｐゴシック" pitchFamily="-110" charset="-128"/>
              </a:rPr>
              <a:t>(this image is in chapter 7)</a:t>
            </a:r>
          </a:p>
          <a:p>
            <a:r>
              <a:rPr lang="en-US" smtClean="0">
                <a:latin typeface="Times New Roman" pitchFamily="18" charset="0"/>
                <a:ea typeface="ＭＳ Ｐゴシック" pitchFamily="-110" charset="-128"/>
              </a:rPr>
              <a:t>Figure: 07_02.jpg </a:t>
            </a:r>
          </a:p>
        </p:txBody>
      </p:sp>
      <p:sp>
        <p:nvSpPr>
          <p:cNvPr id="65540" name="Slide Number Placeholder 3"/>
          <p:cNvSpPr>
            <a:spLocks noGrp="1"/>
          </p:cNvSpPr>
          <p:nvPr>
            <p:ph type="sldNum" sz="quarter" idx="5"/>
          </p:nvPr>
        </p:nvSpPr>
        <p:spPr>
          <a:noFill/>
        </p:spPr>
        <p:txBody>
          <a:bodyPr/>
          <a:lstStyle/>
          <a:p>
            <a:fld id="{D5EE355E-9C36-4B42-BE93-E17B2CC2A8F5}" type="slidenum">
              <a:rPr lang="en-US"/>
              <a:pPr/>
              <a:t>73</a:t>
            </a:fld>
            <a:endParaRPr lang="en-US"/>
          </a:p>
        </p:txBody>
      </p:sp>
    </p:spTree>
    <p:extLst>
      <p:ext uri="{BB962C8B-B14F-4D97-AF65-F5344CB8AC3E}">
        <p14:creationId xmlns:p14="http://schemas.microsoft.com/office/powerpoint/2010/main" val="3667552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latin typeface="Times New Roman" pitchFamily="18" charset="0"/>
                <a:ea typeface="ＭＳ Ｐゴシック" pitchFamily="-110" charset="-128"/>
              </a:rPr>
              <a:t>File Name: </a:t>
            </a:r>
            <a:r>
              <a:rPr lang="en-US" b="1" smtClean="0">
                <a:latin typeface="Times New Roman" pitchFamily="18" charset="0"/>
                <a:ea typeface="ＭＳ Ｐゴシック" pitchFamily="-110" charset="-128"/>
              </a:rPr>
              <a:t>AAAKPFQ0</a:t>
            </a:r>
            <a:endParaRPr lang="en-US" smtClean="0">
              <a:latin typeface="Times New Roman" pitchFamily="18" charset="0"/>
              <a:ea typeface="ＭＳ Ｐゴシック" pitchFamily="-110" charset="-128"/>
            </a:endParaRPr>
          </a:p>
          <a:p>
            <a:r>
              <a:rPr lang="en-US" smtClean="0">
                <a:latin typeface="Times New Roman" pitchFamily="18" charset="0"/>
                <a:ea typeface="ＭＳ Ｐゴシック" pitchFamily="-110" charset="-128"/>
              </a:rPr>
              <a:t>Figure: 02-20-07un.jpg</a:t>
            </a:r>
          </a:p>
        </p:txBody>
      </p:sp>
      <p:sp>
        <p:nvSpPr>
          <p:cNvPr id="71684" name="Slide Number Placeholder 3"/>
          <p:cNvSpPr>
            <a:spLocks noGrp="1"/>
          </p:cNvSpPr>
          <p:nvPr>
            <p:ph type="sldNum" sz="quarter" idx="5"/>
          </p:nvPr>
        </p:nvSpPr>
        <p:spPr>
          <a:noFill/>
        </p:spPr>
        <p:txBody>
          <a:bodyPr/>
          <a:lstStyle/>
          <a:p>
            <a:fld id="{D57B32A9-5425-46D1-8A1C-0E40201D0E43}" type="slidenum">
              <a:rPr lang="en-US"/>
              <a:pPr/>
              <a:t>74</a:t>
            </a:fld>
            <a:endParaRPr lang="en-US"/>
          </a:p>
        </p:txBody>
      </p:sp>
    </p:spTree>
    <p:extLst>
      <p:ext uri="{BB962C8B-B14F-4D97-AF65-F5344CB8AC3E}">
        <p14:creationId xmlns:p14="http://schemas.microsoft.com/office/powerpoint/2010/main" val="423880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5F163-6539-6B45-BB3B-850F7FC42C97}" type="slidenum">
              <a:rPr lang="en-US"/>
              <a:pPr/>
              <a:t>76</a:t>
            </a:fld>
            <a:endParaRPr lang="en-US"/>
          </a:p>
        </p:txBody>
      </p:sp>
      <p:sp>
        <p:nvSpPr>
          <p:cNvPr id="2508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0883" name="Rectangle 3"/>
          <p:cNvSpPr>
            <a:spLocks noGrp="1" noChangeArrowheads="1"/>
          </p:cNvSpPr>
          <p:nvPr>
            <p:ph type="body" idx="1"/>
          </p:nvPr>
        </p:nvSpPr>
        <p:spPr/>
        <p:txBody>
          <a:bodyPr/>
          <a:lstStyle/>
          <a:p>
            <a:r>
              <a:rPr lang="en-US" b="1"/>
              <a:t>Chapter 1, Figure 1.27   </a:t>
            </a:r>
          </a:p>
          <a:p>
            <a:endParaRPr lang="en-US"/>
          </a:p>
        </p:txBody>
      </p:sp>
    </p:spTree>
    <p:extLst>
      <p:ext uri="{BB962C8B-B14F-4D97-AF65-F5344CB8AC3E}">
        <p14:creationId xmlns:p14="http://schemas.microsoft.com/office/powerpoint/2010/main" val="624767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latin typeface="Times New Roman" pitchFamily="18" charset="0"/>
                <a:ea typeface="ＭＳ Ｐゴシック" pitchFamily="-110" charset="-128"/>
              </a:rPr>
              <a:t>File Name: </a:t>
            </a:r>
            <a:r>
              <a:rPr lang="en-US" b="1" smtClean="0">
                <a:latin typeface="Times New Roman" pitchFamily="18" charset="0"/>
                <a:ea typeface="ＭＳ Ｐゴシック" pitchFamily="-110" charset="-128"/>
              </a:rPr>
              <a:t>AAAKPEQ0</a:t>
            </a:r>
          </a:p>
          <a:p>
            <a:r>
              <a:rPr lang="en-US" smtClean="0">
                <a:latin typeface="Times New Roman" pitchFamily="18" charset="0"/>
                <a:ea typeface="ＭＳ Ｐゴシック" pitchFamily="-110" charset="-128"/>
              </a:rPr>
              <a:t>Figure: 02-11.jpg</a:t>
            </a:r>
          </a:p>
        </p:txBody>
      </p:sp>
      <p:sp>
        <p:nvSpPr>
          <p:cNvPr id="43012" name="Slide Number Placeholder 3"/>
          <p:cNvSpPr>
            <a:spLocks noGrp="1"/>
          </p:cNvSpPr>
          <p:nvPr>
            <p:ph type="sldNum" sz="quarter" idx="5"/>
          </p:nvPr>
        </p:nvSpPr>
        <p:spPr>
          <a:noFill/>
        </p:spPr>
        <p:txBody>
          <a:bodyPr/>
          <a:lstStyle/>
          <a:p>
            <a:fld id="{2C9AD205-6A58-43F4-AA5D-90A649CE916F}" type="slidenum">
              <a:rPr lang="en-US"/>
              <a:pPr/>
              <a:t>80</a:t>
            </a:fld>
            <a:endParaRPr lang="en-US"/>
          </a:p>
        </p:txBody>
      </p:sp>
    </p:spTree>
    <p:extLst>
      <p:ext uri="{BB962C8B-B14F-4D97-AF65-F5344CB8AC3E}">
        <p14:creationId xmlns:p14="http://schemas.microsoft.com/office/powerpoint/2010/main" val="1879318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latin typeface="Times New Roman" pitchFamily="18" charset="0"/>
                <a:ea typeface="ＭＳ Ｐゴシック" pitchFamily="-110" charset="-128"/>
              </a:rPr>
              <a:t>File Name: cannot be found in Wade8e_ch02_artms.pdf</a:t>
            </a:r>
          </a:p>
          <a:p>
            <a:r>
              <a:rPr lang="en-US" smtClean="0">
                <a:latin typeface="Times New Roman" pitchFamily="18" charset="0"/>
                <a:ea typeface="ＭＳ Ｐゴシック" pitchFamily="-110" charset="-128"/>
              </a:rPr>
              <a:t>Figure: 02_UNT02.jpg</a:t>
            </a:r>
          </a:p>
          <a:p>
            <a:endParaRPr lang="en-US" smtClean="0">
              <a:latin typeface="Times New Roman" pitchFamily="18" charset="0"/>
              <a:ea typeface="ＭＳ Ｐゴシック" pitchFamily="-110" charset="-128"/>
            </a:endParaRPr>
          </a:p>
        </p:txBody>
      </p:sp>
      <p:sp>
        <p:nvSpPr>
          <p:cNvPr id="57348" name="Slide Number Placeholder 3"/>
          <p:cNvSpPr>
            <a:spLocks noGrp="1"/>
          </p:cNvSpPr>
          <p:nvPr>
            <p:ph type="sldNum" sz="quarter" idx="5"/>
          </p:nvPr>
        </p:nvSpPr>
        <p:spPr>
          <a:noFill/>
        </p:spPr>
        <p:txBody>
          <a:bodyPr/>
          <a:lstStyle/>
          <a:p>
            <a:fld id="{49FDEFBC-D709-4AD2-B4C2-ACD4026C643A}" type="slidenum">
              <a:rPr lang="en-US"/>
              <a:pPr/>
              <a:t>81</a:t>
            </a:fld>
            <a:endParaRPr lang="en-US"/>
          </a:p>
        </p:txBody>
      </p:sp>
    </p:spTree>
    <p:extLst>
      <p:ext uri="{BB962C8B-B14F-4D97-AF65-F5344CB8AC3E}">
        <p14:creationId xmlns:p14="http://schemas.microsoft.com/office/powerpoint/2010/main" val="2162411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FE6F54B-C309-497D-8D6D-600644F6CEE1}" type="slidenum">
              <a:rPr lang="en-US"/>
              <a:pPr/>
              <a:t>82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mtClean="0">
                <a:latin typeface="Times New Roman" pitchFamily="18" charset="0"/>
                <a:ea typeface="ＭＳ Ｐゴシック" pitchFamily="-110" charset="-128"/>
              </a:rPr>
              <a:t>File Name: </a:t>
            </a:r>
            <a:r>
              <a:rPr lang="en-US" b="1" smtClean="0">
                <a:latin typeface="Times New Roman" pitchFamily="18" charset="0"/>
                <a:ea typeface="ＭＳ Ｐゴシック" pitchFamily="-110" charset="-128"/>
              </a:rPr>
              <a:t>AABXRDW0 </a:t>
            </a:r>
          </a:p>
          <a:p>
            <a:r>
              <a:rPr lang="en-US" smtClean="0">
                <a:latin typeface="Times New Roman" pitchFamily="18" charset="0"/>
                <a:ea typeface="ＭＳ Ｐゴシック" pitchFamily="-110" charset="-128"/>
              </a:rPr>
              <a:t>File Name: </a:t>
            </a:r>
            <a:r>
              <a:rPr lang="en-US" b="1" smtClean="0">
                <a:latin typeface="Times New Roman" pitchFamily="18" charset="0"/>
                <a:ea typeface="ＭＳ Ｐゴシック" pitchFamily="-110" charset="-128"/>
              </a:rPr>
              <a:t>AAAKPEU0</a:t>
            </a:r>
          </a:p>
          <a:p>
            <a:r>
              <a:rPr lang="en-US" smtClean="0">
                <a:latin typeface="Times New Roman" pitchFamily="18" charset="0"/>
                <a:ea typeface="ＭＳ Ｐゴシック" pitchFamily="-110" charset="-128"/>
              </a:rPr>
              <a:t>Figure: 02-14-02un.jpg</a:t>
            </a:r>
          </a:p>
        </p:txBody>
      </p:sp>
    </p:spTree>
    <p:extLst>
      <p:ext uri="{BB962C8B-B14F-4D97-AF65-F5344CB8AC3E}">
        <p14:creationId xmlns:p14="http://schemas.microsoft.com/office/powerpoint/2010/main" val="21465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25B62-D1F7-0C4A-8A92-A92FF030DF11}" type="slidenum">
              <a:rPr lang="en-US"/>
              <a:pPr/>
              <a:t>8</a:t>
            </a:fld>
            <a:endParaRPr lang="en-US"/>
          </a:p>
        </p:txBody>
      </p:sp>
      <p:sp>
        <p:nvSpPr>
          <p:cNvPr id="478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8211" name="Rectangle 3"/>
          <p:cNvSpPr>
            <a:spLocks noGrp="1" noChangeArrowheads="1"/>
          </p:cNvSpPr>
          <p:nvPr>
            <p:ph type="body" idx="1"/>
          </p:nvPr>
        </p:nvSpPr>
        <p:spPr/>
        <p:txBody>
          <a:bodyPr/>
          <a:lstStyle/>
          <a:p>
            <a:r>
              <a:rPr lang="en-US" b="1"/>
              <a:t>Chapter 1, Figure 1.4B   </a:t>
            </a:r>
          </a:p>
          <a:p>
            <a:endParaRPr lang="en-US"/>
          </a:p>
        </p:txBody>
      </p:sp>
    </p:spTree>
    <p:extLst>
      <p:ext uri="{BB962C8B-B14F-4D97-AF65-F5344CB8AC3E}">
        <p14:creationId xmlns:p14="http://schemas.microsoft.com/office/powerpoint/2010/main" val="214113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ea typeface="ＭＳ Ｐゴシック" pitchFamily="-110" charset="-128"/>
              </a:rPr>
              <a:t>Figure: 01-04.jpg</a:t>
            </a:r>
          </a:p>
          <a:p>
            <a:r>
              <a:rPr lang="en-US" smtClean="0">
                <a:ea typeface="ＭＳ Ｐゴシック" pitchFamily="-110" charset="-128"/>
              </a:rPr>
              <a:t>File Name: </a:t>
            </a:r>
            <a:r>
              <a:rPr lang="en-US" b="1" smtClean="0">
                <a:ea typeface="ＭＳ Ｐゴシック" pitchFamily="-110" charset="-128"/>
              </a:rPr>
              <a:t>AAAKOZR0</a:t>
            </a:r>
            <a:endParaRPr lang="en-US" smtClean="0">
              <a:ea typeface="ＭＳ Ｐゴシック" pitchFamily="-110" charset="-128"/>
            </a:endParaRPr>
          </a:p>
        </p:txBody>
      </p:sp>
      <p:sp>
        <p:nvSpPr>
          <p:cNvPr id="47108" name="Slide Number Placeholder 3"/>
          <p:cNvSpPr>
            <a:spLocks noGrp="1"/>
          </p:cNvSpPr>
          <p:nvPr>
            <p:ph type="sldNum" sz="quarter" idx="5"/>
          </p:nvPr>
        </p:nvSpPr>
        <p:spPr>
          <a:noFill/>
        </p:spPr>
        <p:txBody>
          <a:bodyPr/>
          <a:lstStyle/>
          <a:p>
            <a:fld id="{7A0FFBB3-BA05-422E-970B-8DEDB4BE64BA}" type="slidenum">
              <a:rPr lang="en-US"/>
              <a:pPr/>
              <a:t>9</a:t>
            </a:fld>
            <a:endParaRPr lang="en-US"/>
          </a:p>
        </p:txBody>
      </p:sp>
    </p:spTree>
    <p:extLst>
      <p:ext uri="{BB962C8B-B14F-4D97-AF65-F5344CB8AC3E}">
        <p14:creationId xmlns:p14="http://schemas.microsoft.com/office/powerpoint/2010/main" val="25293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ea typeface="ＭＳ Ｐゴシック" pitchFamily="-110" charset="-128"/>
              </a:rPr>
              <a:t>Figure: 01-01-01un.jpg</a:t>
            </a:r>
          </a:p>
          <a:p>
            <a:r>
              <a:rPr lang="en-US" smtClean="0">
                <a:ea typeface="ＭＳ Ｐゴシック" pitchFamily="-110" charset="-128"/>
              </a:rPr>
              <a:t>File Name: </a:t>
            </a:r>
            <a:r>
              <a:rPr lang="en-US" b="1" smtClean="0">
                <a:ea typeface="ＭＳ Ｐゴシック" pitchFamily="-110" charset="-128"/>
              </a:rPr>
              <a:t>AABXOWK0</a:t>
            </a:r>
            <a:endParaRPr lang="en-US" smtClean="0">
              <a:ea typeface="ＭＳ Ｐゴシック" pitchFamily="-110" charset="-128"/>
            </a:endParaRPr>
          </a:p>
        </p:txBody>
      </p:sp>
      <p:sp>
        <p:nvSpPr>
          <p:cNvPr id="53252" name="Slide Number Placeholder 3"/>
          <p:cNvSpPr>
            <a:spLocks noGrp="1"/>
          </p:cNvSpPr>
          <p:nvPr>
            <p:ph type="sldNum" sz="quarter" idx="5"/>
          </p:nvPr>
        </p:nvSpPr>
        <p:spPr>
          <a:noFill/>
        </p:spPr>
        <p:txBody>
          <a:bodyPr/>
          <a:lstStyle/>
          <a:p>
            <a:fld id="{23F5FF98-58F6-4A8A-A4E1-6A529DE509EC}" type="slidenum">
              <a:rPr lang="en-US"/>
              <a:pPr/>
              <a:t>11</a:t>
            </a:fld>
            <a:endParaRPr lang="en-US"/>
          </a:p>
        </p:txBody>
      </p:sp>
    </p:spTree>
    <p:extLst>
      <p:ext uri="{BB962C8B-B14F-4D97-AF65-F5344CB8AC3E}">
        <p14:creationId xmlns:p14="http://schemas.microsoft.com/office/powerpoint/2010/main" val="122558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ea typeface="ＭＳ Ｐゴシック" pitchFamily="-110" charset="-128"/>
              </a:rPr>
              <a:t>Table: 01-T01.jpg</a:t>
            </a:r>
          </a:p>
          <a:p>
            <a:r>
              <a:rPr lang="en-US" smtClean="0">
                <a:ea typeface="ＭＳ Ｐゴシック" pitchFamily="-110" charset="-128"/>
              </a:rPr>
              <a:t>Table 1-1 page 5 on the 8t edition.</a:t>
            </a:r>
          </a:p>
          <a:p>
            <a:r>
              <a:rPr lang="en-US" smtClean="0">
                <a:ea typeface="ＭＳ Ｐゴシック" pitchFamily="-110" charset="-128"/>
              </a:rPr>
              <a:t>Not found in art manuscript</a:t>
            </a:r>
          </a:p>
        </p:txBody>
      </p:sp>
      <p:sp>
        <p:nvSpPr>
          <p:cNvPr id="51204" name="Slide Number Placeholder 3"/>
          <p:cNvSpPr>
            <a:spLocks noGrp="1"/>
          </p:cNvSpPr>
          <p:nvPr>
            <p:ph type="sldNum" sz="quarter" idx="5"/>
          </p:nvPr>
        </p:nvSpPr>
        <p:spPr>
          <a:noFill/>
        </p:spPr>
        <p:txBody>
          <a:bodyPr/>
          <a:lstStyle/>
          <a:p>
            <a:fld id="{F874D366-0CBA-4562-8F84-D919BF411E0A}" type="slidenum">
              <a:rPr lang="en-US"/>
              <a:pPr/>
              <a:t>12</a:t>
            </a:fld>
            <a:endParaRPr lang="en-US"/>
          </a:p>
        </p:txBody>
      </p:sp>
    </p:spTree>
    <p:extLst>
      <p:ext uri="{BB962C8B-B14F-4D97-AF65-F5344CB8AC3E}">
        <p14:creationId xmlns:p14="http://schemas.microsoft.com/office/powerpoint/2010/main" val="332013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ea typeface="ＭＳ Ｐゴシック" pitchFamily="-110" charset="-128"/>
              </a:rPr>
              <a:t>File Name: </a:t>
            </a:r>
            <a:r>
              <a:rPr lang="en-US" b="1" smtClean="0">
                <a:ea typeface="ＭＳ Ｐゴシック" pitchFamily="-110" charset="-128"/>
              </a:rPr>
              <a:t>AAAKPAB0</a:t>
            </a:r>
            <a:endParaRPr lang="en-US" smtClean="0">
              <a:ea typeface="ＭＳ Ｐゴシック" pitchFamily="-110" charset="-128"/>
            </a:endParaRPr>
          </a:p>
          <a:p>
            <a:r>
              <a:rPr lang="en-US" smtClean="0">
                <a:ea typeface="ＭＳ Ｐゴシック" pitchFamily="-110" charset="-128"/>
              </a:rPr>
              <a:t>Figure: 01-05-10un.jpg (only the first two images on the left side of the figure are used)</a:t>
            </a:r>
          </a:p>
        </p:txBody>
      </p:sp>
      <p:sp>
        <p:nvSpPr>
          <p:cNvPr id="57348" name="Slide Number Placeholder 3"/>
          <p:cNvSpPr>
            <a:spLocks noGrp="1"/>
          </p:cNvSpPr>
          <p:nvPr>
            <p:ph type="sldNum" sz="quarter" idx="5"/>
          </p:nvPr>
        </p:nvSpPr>
        <p:spPr>
          <a:noFill/>
        </p:spPr>
        <p:txBody>
          <a:bodyPr/>
          <a:lstStyle/>
          <a:p>
            <a:fld id="{09787AAB-DF68-45F7-BC83-EDA0578D2A42}" type="slidenum">
              <a:rPr lang="en-US"/>
              <a:pPr/>
              <a:t>13</a:t>
            </a:fld>
            <a:endParaRPr lang="en-US"/>
          </a:p>
        </p:txBody>
      </p:sp>
    </p:spTree>
    <p:extLst>
      <p:ext uri="{BB962C8B-B14F-4D97-AF65-F5344CB8AC3E}">
        <p14:creationId xmlns:p14="http://schemas.microsoft.com/office/powerpoint/2010/main" val="130338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latin typeface="Times New Roman" pitchFamily="18" charset="0"/>
              <a:ea typeface="ＭＳ Ｐゴシック" pitchFamily="-110" charset="-128"/>
            </a:endParaRPr>
          </a:p>
        </p:txBody>
      </p:sp>
      <p:sp>
        <p:nvSpPr>
          <p:cNvPr id="24580" name="Slide Number Placeholder 3"/>
          <p:cNvSpPr>
            <a:spLocks noGrp="1"/>
          </p:cNvSpPr>
          <p:nvPr>
            <p:ph type="sldNum" sz="quarter" idx="5"/>
          </p:nvPr>
        </p:nvSpPr>
        <p:spPr>
          <a:noFill/>
        </p:spPr>
        <p:txBody>
          <a:bodyPr/>
          <a:lstStyle/>
          <a:p>
            <a:fld id="{D3E8D1AC-4C93-4FCC-8C9D-3419379544DA}" type="slidenum">
              <a:rPr lang="en-US"/>
              <a:pPr/>
              <a:t>15</a:t>
            </a:fld>
            <a:endParaRPr lang="en-US"/>
          </a:p>
        </p:txBody>
      </p:sp>
    </p:spTree>
    <p:extLst>
      <p:ext uri="{BB962C8B-B14F-4D97-AF65-F5344CB8AC3E}">
        <p14:creationId xmlns:p14="http://schemas.microsoft.com/office/powerpoint/2010/main" val="393861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928FA9-4E62-41F6-ABE0-D0CC9A68E303}" type="datetimeFigureOut">
              <a:rPr lang="en-US" smtClean="0"/>
              <a:pPr/>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28FA9-4E62-41F6-ABE0-D0CC9A68E303}" type="datetimeFigureOut">
              <a:rPr lang="en-US" smtClean="0"/>
              <a:pPr/>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28FA9-4E62-41F6-ABE0-D0CC9A68E303}" type="datetimeFigureOut">
              <a:rPr lang="en-US" smtClean="0"/>
              <a:pPr/>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Chapter 1</a:t>
            </a:r>
          </a:p>
        </p:txBody>
      </p:sp>
      <p:sp>
        <p:nvSpPr>
          <p:cNvPr id="7" name="Rectangle 6"/>
          <p:cNvSpPr>
            <a:spLocks noGrp="1" noChangeArrowheads="1"/>
          </p:cNvSpPr>
          <p:nvPr>
            <p:ph type="sldNum" sz="quarter" idx="12"/>
          </p:nvPr>
        </p:nvSpPr>
        <p:spPr>
          <a:ln/>
        </p:spPr>
        <p:txBody>
          <a:bodyPr/>
          <a:lstStyle>
            <a:lvl1pPr>
              <a:defRPr/>
            </a:lvl1pPr>
          </a:lstStyle>
          <a:p>
            <a:fld id="{5C8C21CD-C7DC-42A9-8659-B2F615CA5F0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Chapter 1</a:t>
            </a:r>
          </a:p>
        </p:txBody>
      </p:sp>
      <p:sp>
        <p:nvSpPr>
          <p:cNvPr id="7" name="Rectangle 6"/>
          <p:cNvSpPr>
            <a:spLocks noGrp="1" noChangeArrowheads="1"/>
          </p:cNvSpPr>
          <p:nvPr>
            <p:ph type="sldNum" sz="quarter" idx="12"/>
          </p:nvPr>
        </p:nvSpPr>
        <p:spPr>
          <a:ln/>
        </p:spPr>
        <p:txBody>
          <a:bodyPr/>
          <a:lstStyle>
            <a:lvl1pPr>
              <a:defRPr/>
            </a:lvl1pPr>
          </a:lstStyle>
          <a:p>
            <a:fld id="{486A65A8-90FF-46F2-85A0-B88B3E3E399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Chapter 1</a:t>
            </a:r>
          </a:p>
        </p:txBody>
      </p:sp>
      <p:sp>
        <p:nvSpPr>
          <p:cNvPr id="7" name="Rectangle 6"/>
          <p:cNvSpPr>
            <a:spLocks noGrp="1" noChangeArrowheads="1"/>
          </p:cNvSpPr>
          <p:nvPr>
            <p:ph type="sldNum" sz="quarter" idx="12"/>
          </p:nvPr>
        </p:nvSpPr>
        <p:spPr>
          <a:ln/>
        </p:spPr>
        <p:txBody>
          <a:bodyPr/>
          <a:lstStyle>
            <a:lvl1pPr>
              <a:defRPr/>
            </a:lvl1pPr>
          </a:lstStyle>
          <a:p>
            <a:fld id="{F99B766D-D0A2-4F49-BF8D-47219F29AF7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r>
              <a:rPr lang="en-US"/>
              <a:t>Chapter 1</a:t>
            </a:r>
          </a:p>
        </p:txBody>
      </p:sp>
      <p:sp>
        <p:nvSpPr>
          <p:cNvPr id="9" name="Rectangle 6"/>
          <p:cNvSpPr>
            <a:spLocks noGrp="1" noChangeArrowheads="1"/>
          </p:cNvSpPr>
          <p:nvPr>
            <p:ph type="sldNum" sz="quarter" idx="12"/>
          </p:nvPr>
        </p:nvSpPr>
        <p:spPr>
          <a:ln/>
        </p:spPr>
        <p:txBody>
          <a:bodyPr/>
          <a:lstStyle>
            <a:lvl1pPr>
              <a:defRPr/>
            </a:lvl1pPr>
          </a:lstStyle>
          <a:p>
            <a:fld id="{169BB785-AE5A-4F6F-AF09-B0B0B2180A5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Chapter 1</a:t>
            </a:r>
          </a:p>
        </p:txBody>
      </p:sp>
      <p:sp>
        <p:nvSpPr>
          <p:cNvPr id="6" name="Rectangle 6"/>
          <p:cNvSpPr>
            <a:spLocks noGrp="1" noChangeArrowheads="1"/>
          </p:cNvSpPr>
          <p:nvPr>
            <p:ph type="sldNum" sz="quarter" idx="12"/>
          </p:nvPr>
        </p:nvSpPr>
        <p:spPr>
          <a:ln/>
        </p:spPr>
        <p:txBody>
          <a:bodyPr/>
          <a:lstStyle>
            <a:lvl1pPr>
              <a:defRPr/>
            </a:lvl1pPr>
          </a:lstStyle>
          <a:p>
            <a:fld id="{714FB73F-FA58-4697-A154-778EEB36703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Chapter 1</a:t>
            </a:r>
          </a:p>
        </p:txBody>
      </p:sp>
      <p:sp>
        <p:nvSpPr>
          <p:cNvPr id="7" name="Rectangle 6"/>
          <p:cNvSpPr>
            <a:spLocks noGrp="1" noChangeArrowheads="1"/>
          </p:cNvSpPr>
          <p:nvPr>
            <p:ph type="sldNum" sz="quarter" idx="12"/>
          </p:nvPr>
        </p:nvSpPr>
        <p:spPr>
          <a:ln/>
        </p:spPr>
        <p:txBody>
          <a:bodyPr/>
          <a:lstStyle>
            <a:lvl1pPr>
              <a:defRPr/>
            </a:lvl1pPr>
          </a:lstStyle>
          <a:p>
            <a:fld id="{06449C62-D795-4CCE-A643-BBE181884F5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r>
              <a:rPr lang="en-US"/>
              <a:t>Chapter 1</a:t>
            </a:r>
          </a:p>
        </p:txBody>
      </p:sp>
      <p:sp>
        <p:nvSpPr>
          <p:cNvPr id="8" name="Rectangle 6"/>
          <p:cNvSpPr>
            <a:spLocks noGrp="1" noChangeArrowheads="1"/>
          </p:cNvSpPr>
          <p:nvPr>
            <p:ph type="sldNum" sz="quarter" idx="12"/>
          </p:nvPr>
        </p:nvSpPr>
        <p:spPr>
          <a:ln/>
        </p:spPr>
        <p:txBody>
          <a:bodyPr/>
          <a:lstStyle>
            <a:lvl1pPr>
              <a:defRPr/>
            </a:lvl1pPr>
          </a:lstStyle>
          <a:p>
            <a:fld id="{97FB2299-4FB5-408A-B865-E0A9D4F27CF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28FA9-4E62-41F6-ABE0-D0CC9A68E303}" type="datetimeFigureOut">
              <a:rPr lang="en-US" smtClean="0"/>
              <a:pPr/>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28FA9-4E62-41F6-ABE0-D0CC9A68E303}" type="datetimeFigureOut">
              <a:rPr lang="en-US" smtClean="0"/>
              <a:pPr/>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928FA9-4E62-41F6-ABE0-D0CC9A68E303}" type="datetimeFigureOut">
              <a:rPr lang="en-US" smtClean="0"/>
              <a:pPr/>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928FA9-4E62-41F6-ABE0-D0CC9A68E303}" type="datetimeFigureOut">
              <a:rPr lang="en-US" smtClean="0"/>
              <a:pPr/>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28FA9-4E62-41F6-ABE0-D0CC9A68E303}" type="datetimeFigureOut">
              <a:rPr lang="en-US" smtClean="0"/>
              <a:pPr/>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28FA9-4E62-41F6-ABE0-D0CC9A68E303}" type="datetimeFigureOut">
              <a:rPr lang="en-US" smtClean="0"/>
              <a:pPr/>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28FA9-4E62-41F6-ABE0-D0CC9A68E303}" type="datetimeFigureOut">
              <a:rPr lang="en-US" smtClean="0"/>
              <a:pPr/>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28FA9-4E62-41F6-ABE0-D0CC9A68E303}" type="datetimeFigureOut">
              <a:rPr lang="en-US" smtClean="0"/>
              <a:pPr/>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68D53-FFFD-4F05-B0A5-33E4CFD007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28FA9-4E62-41F6-ABE0-D0CC9A68E303}" type="datetimeFigureOut">
              <a:rPr lang="en-US" smtClean="0"/>
              <a:pPr/>
              <a:t>8/15/2016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68D53-FFFD-4F05-B0A5-33E4CFD007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21.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2.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0.w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9.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w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5.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44.w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3.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52.w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hyperlink" Target="http://mhhe.com/physsci/chemistry/carey5e/Ch02/ch2-3.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1143000"/>
            <a:ext cx="4495800" cy="1470025"/>
          </a:xfrm>
        </p:spPr>
        <p:txBody>
          <a:bodyPr>
            <a:normAutofit fontScale="90000"/>
          </a:bodyPr>
          <a:lstStyle/>
          <a:p>
            <a:r>
              <a:rPr lang="en-US" dirty="0" smtClean="0">
                <a:solidFill>
                  <a:srgbClr val="FF0000"/>
                </a:solidFill>
              </a:rPr>
              <a:t>Organic Chemistry I</a:t>
            </a:r>
            <a:br>
              <a:rPr lang="en-US" dirty="0" smtClean="0">
                <a:solidFill>
                  <a:srgbClr val="FF0000"/>
                </a:solidFill>
              </a:rPr>
            </a:br>
            <a:r>
              <a:rPr lang="en-US" dirty="0" smtClean="0">
                <a:solidFill>
                  <a:srgbClr val="FF0000"/>
                </a:solidFill>
              </a:rPr>
              <a:t>CHM 201</a:t>
            </a:r>
            <a:endParaRPr lang="en-US" dirty="0">
              <a:solidFill>
                <a:srgbClr val="FF0000"/>
              </a:solidFill>
            </a:endParaRPr>
          </a:p>
        </p:txBody>
      </p:sp>
      <p:sp>
        <p:nvSpPr>
          <p:cNvPr id="3" name="Subtitle 2"/>
          <p:cNvSpPr>
            <a:spLocks noGrp="1"/>
          </p:cNvSpPr>
          <p:nvPr>
            <p:ph type="subTitle" idx="1"/>
          </p:nvPr>
        </p:nvSpPr>
        <p:spPr>
          <a:xfrm>
            <a:off x="4724400" y="3886200"/>
            <a:ext cx="4114800" cy="1752600"/>
          </a:xfrm>
        </p:spPr>
        <p:txBody>
          <a:bodyPr/>
          <a:lstStyle/>
          <a:p>
            <a:r>
              <a:rPr lang="en-US" dirty="0" smtClean="0">
                <a:solidFill>
                  <a:srgbClr val="0070C0"/>
                </a:solidFill>
              </a:rPr>
              <a:t>William A. Price, Ph.D</a:t>
            </a:r>
            <a:r>
              <a:rPr lang="en-US" dirty="0" smtClean="0">
                <a:solidFill>
                  <a:srgbClr val="0070C0"/>
                </a:solidFill>
              </a:rPr>
              <a:t>.</a:t>
            </a:r>
          </a:p>
          <a:p>
            <a:r>
              <a:rPr lang="en-US" sz="2400" dirty="0" smtClean="0">
                <a:solidFill>
                  <a:srgbClr val="0070C0"/>
                </a:solidFill>
              </a:rPr>
              <a:t>price@lasalle.edu</a:t>
            </a:r>
            <a:endParaRPr lang="en-US" sz="2400" dirty="0">
              <a:solidFill>
                <a:srgbClr val="0070C0"/>
              </a:solidFill>
            </a:endParaRPr>
          </a:p>
        </p:txBody>
      </p:sp>
      <p:pic>
        <p:nvPicPr>
          <p:cNvPr id="6146" name="Picture 2" descr="https://images.bonanzastatic.com/afu/images/2950/8550/82/61xCQVU5IpL._SX388_BO1_204_203_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2999"/>
            <a:ext cx="3962400" cy="5069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0105"/>
          <p:cNvSpPr>
            <a:spLocks noGrp="1" noChangeAspect="1" noChangeArrowheads="1"/>
          </p:cNvSpPr>
          <p:nvPr/>
        </p:nvSpPr>
        <p:spPr bwMode="auto">
          <a:xfrm>
            <a:off x="0" y="1933575"/>
            <a:ext cx="9144000" cy="2990850"/>
          </a:xfrm>
          <a:prstGeom prst="rect">
            <a:avLst/>
          </a:prstGeom>
          <a:blipFill dpi="0" rotWithShape="1">
            <a:blip r:embed="rId2" cstate="print"/>
            <a:srcRect/>
            <a:stretch>
              <a:fillRect r="-25"/>
            </a:stretch>
          </a:blipFill>
          <a:ln w="9525">
            <a:noFill/>
            <a:miter lim="800000"/>
            <a:headEnd/>
            <a:tailEnd/>
          </a:ln>
          <a:effectLst/>
        </p:spPr>
        <p:txBody>
          <a:bodyPr/>
          <a:lstStyle/>
          <a:p>
            <a:endParaRPr lang="en-US"/>
          </a:p>
        </p:txBody>
      </p:sp>
      <p:sp>
        <p:nvSpPr>
          <p:cNvPr id="9219" name="Rectangle 3"/>
          <p:cNvSpPr>
            <a:spLocks noGrp="1" noChangeArrowheads="1"/>
          </p:cNvSpPr>
          <p:nvPr>
            <p:ph type="title"/>
          </p:nvPr>
        </p:nvSpPr>
        <p:spPr>
          <a:xfrm>
            <a:off x="685800" y="457200"/>
            <a:ext cx="7772400" cy="1143000"/>
          </a:xfrm>
        </p:spPr>
        <p:txBody>
          <a:bodyPr/>
          <a:lstStyle/>
          <a:p>
            <a:r>
              <a:rPr lang="en-US" b="1">
                <a:solidFill>
                  <a:srgbClr val="FF0000"/>
                </a:solidFill>
              </a:rPr>
              <a:t>p</a:t>
            </a:r>
            <a:r>
              <a:rPr lang="en-US" b="1" baseline="-25000">
                <a:solidFill>
                  <a:srgbClr val="FF0000"/>
                </a:solidFill>
              </a:rPr>
              <a:t>x</a:t>
            </a:r>
            <a:r>
              <a:rPr lang="en-US" b="1">
                <a:solidFill>
                  <a:srgbClr val="FF0000"/>
                </a:solidFill>
              </a:rPr>
              <a:t>, p</a:t>
            </a:r>
            <a:r>
              <a:rPr lang="en-US" b="1" baseline="-25000">
                <a:solidFill>
                  <a:srgbClr val="FF0000"/>
                </a:solidFill>
              </a:rPr>
              <a:t>y</a:t>
            </a:r>
            <a:r>
              <a:rPr lang="en-US" b="1">
                <a:solidFill>
                  <a:srgbClr val="FF0000"/>
                </a:solidFill>
              </a:rPr>
              <a:t>, p</a:t>
            </a:r>
            <a:r>
              <a:rPr lang="en-US" b="1" baseline="-25000">
                <a:solidFill>
                  <a:srgbClr val="FF0000"/>
                </a:solidFill>
              </a:rPr>
              <a:t>z</a:t>
            </a:r>
          </a:p>
        </p:txBody>
      </p:sp>
      <p:sp>
        <p:nvSpPr>
          <p:cNvPr id="9220" name="Rectangle 4"/>
          <p:cNvSpPr>
            <a:spLocks noGrp="1" noChangeArrowheads="1"/>
          </p:cNvSpPr>
          <p:nvPr>
            <p:ph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p:txBody>
          <a:bodyPr/>
          <a:lstStyle/>
          <a:p>
            <a:pPr eaLnBrk="1" hangingPunct="1"/>
            <a:r>
              <a:rPr lang="en-US" b="1" dirty="0" smtClean="0">
                <a:solidFill>
                  <a:srgbClr val="FF0000"/>
                </a:solidFill>
                <a:ea typeface="ＭＳ Ｐゴシック" pitchFamily="-110" charset="-128"/>
              </a:rPr>
              <a:t>Electronic Configurations</a:t>
            </a:r>
          </a:p>
        </p:txBody>
      </p:sp>
      <p:sp>
        <p:nvSpPr>
          <p:cNvPr id="7175" name="Rectangle 7"/>
          <p:cNvSpPr>
            <a:spLocks noGrp="1" noChangeArrowheads="1"/>
          </p:cNvSpPr>
          <p:nvPr>
            <p:ph type="body" sz="half" idx="2"/>
          </p:nvPr>
        </p:nvSpPr>
        <p:spPr>
          <a:xfrm>
            <a:off x="4648200" y="1905000"/>
            <a:ext cx="4267200" cy="4525963"/>
          </a:xfrm>
        </p:spPr>
        <p:txBody>
          <a:bodyPr/>
          <a:lstStyle/>
          <a:p>
            <a:pPr eaLnBrk="1" hangingPunct="1"/>
            <a:r>
              <a:rPr lang="en-US" sz="2400" smtClean="0">
                <a:ea typeface="ＭＳ Ｐゴシック" pitchFamily="-110" charset="-128"/>
              </a:rPr>
              <a:t>The </a:t>
            </a:r>
            <a:r>
              <a:rPr lang="en-US" sz="2400" b="1" i="1" smtClean="0">
                <a:solidFill>
                  <a:schemeClr val="accent2"/>
                </a:solidFill>
                <a:ea typeface="ＭＳ Ｐゴシック" pitchFamily="-110" charset="-128"/>
              </a:rPr>
              <a:t>aufbau principle</a:t>
            </a:r>
            <a:r>
              <a:rPr lang="en-US" sz="2400" smtClean="0">
                <a:ea typeface="ＭＳ Ｐゴシック" pitchFamily="-110" charset="-128"/>
              </a:rPr>
              <a:t> states to fill the lowest energy orbitals first.</a:t>
            </a:r>
          </a:p>
          <a:p>
            <a:pPr eaLnBrk="1" hangingPunct="1"/>
            <a:r>
              <a:rPr lang="en-US" sz="2400" b="1" i="1" smtClean="0">
                <a:solidFill>
                  <a:schemeClr val="accent2"/>
                </a:solidFill>
                <a:ea typeface="ＭＳ Ｐゴシック" pitchFamily="-110" charset="-128"/>
              </a:rPr>
              <a:t>Hund’s rule</a:t>
            </a:r>
            <a:r>
              <a:rPr lang="en-US" sz="2400" smtClean="0">
                <a:ea typeface="ＭＳ Ｐゴシック" pitchFamily="-110" charset="-128"/>
              </a:rPr>
              <a:t> states that when there are two or more orbitals of the same energy (degenerate), electrons will go into different orbitals rather than pairing up in the same orbital.</a:t>
            </a:r>
          </a:p>
        </p:txBody>
      </p:sp>
      <p:pic>
        <p:nvPicPr>
          <p:cNvPr id="52228" name="Picture 8" descr="009_01_Pg3_UnTable"/>
          <p:cNvPicPr>
            <a:picLocks noChangeAspect="1" noChangeArrowheads="1"/>
          </p:cNvPicPr>
          <p:nvPr/>
        </p:nvPicPr>
        <p:blipFill>
          <a:blip r:embed="rId3" cstate="print"/>
          <a:srcRect/>
          <a:stretch>
            <a:fillRect/>
          </a:stretch>
        </p:blipFill>
        <p:spPr bwMode="auto">
          <a:xfrm>
            <a:off x="74613" y="2403475"/>
            <a:ext cx="4268787" cy="2598738"/>
          </a:xfrm>
          <a:prstGeom prst="rect">
            <a:avLst/>
          </a:prstGeom>
          <a:noFill/>
          <a:ln w="9525">
            <a:noFill/>
            <a:miter lim="800000"/>
            <a:headEnd/>
            <a:tailEnd/>
          </a:ln>
        </p:spPr>
      </p:pic>
      <p:sp>
        <p:nvSpPr>
          <p:cNvPr id="52229"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52230" name="Slide Number Placeholder 7"/>
          <p:cNvSpPr>
            <a:spLocks noGrp="1"/>
          </p:cNvSpPr>
          <p:nvPr>
            <p:ph type="sldNum" sz="quarter" idx="12"/>
          </p:nvPr>
        </p:nvSpPr>
        <p:spPr>
          <a:xfrm>
            <a:off x="6553200" y="6457950"/>
            <a:ext cx="2133600" cy="476250"/>
          </a:xfrm>
          <a:noFill/>
        </p:spPr>
        <p:txBody>
          <a:bodyPr/>
          <a:lstStyle/>
          <a:p>
            <a:fld id="{8021ACEF-BAE7-4F5F-BD4C-6F7702C0A9C7}" type="slidenum">
              <a:rPr lang="en-US"/>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4000" b="1" dirty="0" smtClean="0">
                <a:solidFill>
                  <a:srgbClr val="FF0000"/>
                </a:solidFill>
                <a:ea typeface="ＭＳ Ｐゴシック" pitchFamily="-110" charset="-128"/>
              </a:rPr>
              <a:t>Electronic Configurations of Atoms</a:t>
            </a:r>
          </a:p>
        </p:txBody>
      </p:sp>
      <p:sp>
        <p:nvSpPr>
          <p:cNvPr id="50179" name="Rectangle 3"/>
          <p:cNvSpPr>
            <a:spLocks noGrp="1" noChangeArrowheads="1"/>
          </p:cNvSpPr>
          <p:nvPr>
            <p:ph type="body" idx="1"/>
          </p:nvPr>
        </p:nvSpPr>
        <p:spPr>
          <a:xfrm>
            <a:off x="457200" y="1295400"/>
            <a:ext cx="8229600" cy="4525963"/>
          </a:xfrm>
        </p:spPr>
        <p:txBody>
          <a:bodyPr/>
          <a:lstStyle/>
          <a:p>
            <a:pPr eaLnBrk="1" hangingPunct="1"/>
            <a:r>
              <a:rPr lang="en-US" b="1" i="1" dirty="0" smtClean="0">
                <a:ea typeface="ＭＳ Ｐゴシック" pitchFamily="-110" charset="-128"/>
              </a:rPr>
              <a:t>Valence electrons</a:t>
            </a:r>
            <a:r>
              <a:rPr lang="en-US" dirty="0" smtClean="0">
                <a:ea typeface="ＭＳ Ｐゴシック" pitchFamily="-110" charset="-128"/>
              </a:rPr>
              <a:t> are electrons on the outermost shell of the atom.</a:t>
            </a:r>
          </a:p>
        </p:txBody>
      </p:sp>
      <p:pic>
        <p:nvPicPr>
          <p:cNvPr id="50180" name="Picture 1"/>
          <p:cNvPicPr>
            <a:picLocks noChangeAspect="1"/>
          </p:cNvPicPr>
          <p:nvPr/>
        </p:nvPicPr>
        <p:blipFill>
          <a:blip r:embed="rId3" cstate="print"/>
          <a:srcRect/>
          <a:stretch>
            <a:fillRect/>
          </a:stretch>
        </p:blipFill>
        <p:spPr bwMode="auto">
          <a:xfrm>
            <a:off x="1676400" y="2438400"/>
            <a:ext cx="5822727" cy="3962400"/>
          </a:xfrm>
          <a:prstGeom prst="rect">
            <a:avLst/>
          </a:prstGeom>
          <a:noFill/>
          <a:ln w="9525">
            <a:noFill/>
            <a:miter lim="800000"/>
            <a:headEnd/>
            <a:tailEnd/>
          </a:ln>
        </p:spPr>
      </p:pic>
      <p:sp>
        <p:nvSpPr>
          <p:cNvPr id="50181"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50182" name="Slide Number Placeholder 7"/>
          <p:cNvSpPr>
            <a:spLocks noGrp="1"/>
          </p:cNvSpPr>
          <p:nvPr>
            <p:ph type="sldNum" sz="quarter" idx="12"/>
          </p:nvPr>
        </p:nvSpPr>
        <p:spPr>
          <a:xfrm>
            <a:off x="6553200" y="6457950"/>
            <a:ext cx="2133600" cy="476250"/>
          </a:xfrm>
          <a:noFill/>
        </p:spPr>
        <p:txBody>
          <a:bodyPr/>
          <a:lstStyle/>
          <a:p>
            <a:fld id="{33E2CC7B-E5FA-4E06-9FAD-407936185F4E}"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b="1" dirty="0" smtClean="0">
                <a:solidFill>
                  <a:srgbClr val="FF0000"/>
                </a:solidFill>
                <a:ea typeface="ＭＳ Ｐゴシック" pitchFamily="-110" charset="-128"/>
              </a:rPr>
              <a:t>Covalent Bonding</a:t>
            </a:r>
          </a:p>
        </p:txBody>
      </p:sp>
      <p:sp>
        <p:nvSpPr>
          <p:cNvPr id="56323" name="Rectangle 6"/>
          <p:cNvSpPr>
            <a:spLocks noGrp="1" noChangeArrowheads="1"/>
          </p:cNvSpPr>
          <p:nvPr>
            <p:ph type="body" sz="half" idx="1"/>
          </p:nvPr>
        </p:nvSpPr>
        <p:spPr>
          <a:xfrm>
            <a:off x="533400" y="1371600"/>
            <a:ext cx="8229600" cy="2514600"/>
          </a:xfrm>
        </p:spPr>
        <p:txBody>
          <a:bodyPr>
            <a:normAutofit/>
          </a:bodyPr>
          <a:lstStyle/>
          <a:p>
            <a:pPr eaLnBrk="1" hangingPunct="1">
              <a:lnSpc>
                <a:spcPct val="80000"/>
              </a:lnSpc>
            </a:pPr>
            <a:r>
              <a:rPr lang="en-US" sz="2800" dirty="0" smtClean="0">
                <a:ea typeface="ＭＳ Ｐゴシック" pitchFamily="-110" charset="-128"/>
              </a:rPr>
              <a:t>Electrons are shared between the atoms to complete the  octet.</a:t>
            </a:r>
          </a:p>
          <a:p>
            <a:pPr eaLnBrk="1" hangingPunct="1">
              <a:lnSpc>
                <a:spcPct val="80000"/>
              </a:lnSpc>
            </a:pPr>
            <a:r>
              <a:rPr lang="en-US" sz="2800" dirty="0" smtClean="0">
                <a:ea typeface="ＭＳ Ｐゴシック" pitchFamily="-110" charset="-128"/>
              </a:rPr>
              <a:t>When the electrons are shared evenly, the bond is said to be </a:t>
            </a:r>
            <a:r>
              <a:rPr lang="en-US" sz="2800" b="1" i="1" dirty="0" err="1" smtClean="0">
                <a:ea typeface="ＭＳ Ｐゴシック" pitchFamily="-110" charset="-128"/>
              </a:rPr>
              <a:t>nonpolar</a:t>
            </a:r>
            <a:r>
              <a:rPr lang="en-US" sz="2800" dirty="0" smtClean="0">
                <a:ea typeface="ＭＳ Ｐゴシック" pitchFamily="-110" charset="-128"/>
              </a:rPr>
              <a:t> </a:t>
            </a:r>
            <a:r>
              <a:rPr lang="en-US" sz="2800" b="1" i="1" dirty="0" smtClean="0">
                <a:ea typeface="ＭＳ Ｐゴシック" pitchFamily="-110" charset="-128"/>
              </a:rPr>
              <a:t>covalent,</a:t>
            </a:r>
            <a:r>
              <a:rPr lang="en-US" sz="2800" dirty="0" smtClean="0">
                <a:ea typeface="ＭＳ Ｐゴシック" pitchFamily="-110" charset="-128"/>
              </a:rPr>
              <a:t> or pure covalent.</a:t>
            </a:r>
          </a:p>
          <a:p>
            <a:pPr eaLnBrk="1" hangingPunct="1">
              <a:lnSpc>
                <a:spcPct val="80000"/>
              </a:lnSpc>
            </a:pPr>
            <a:r>
              <a:rPr lang="en-US" sz="2800" dirty="0" smtClean="0">
                <a:ea typeface="ＭＳ Ｐゴシック" pitchFamily="-110" charset="-128"/>
              </a:rPr>
              <a:t>When electrons are not shared evenly between the atoms, the resulting bond will be </a:t>
            </a:r>
            <a:r>
              <a:rPr lang="en-US" sz="2800" b="1" i="1" dirty="0" smtClean="0">
                <a:ea typeface="ＭＳ Ｐゴシック" pitchFamily="-110" charset="-128"/>
              </a:rPr>
              <a:t>polar covalent</a:t>
            </a:r>
            <a:r>
              <a:rPr lang="en-US" sz="2800" dirty="0" smtClean="0">
                <a:ea typeface="ＭＳ Ｐゴシック" pitchFamily="-110" charset="-128"/>
              </a:rPr>
              <a:t>.</a:t>
            </a:r>
          </a:p>
        </p:txBody>
      </p:sp>
      <p:pic>
        <p:nvPicPr>
          <p:cNvPr id="56324" name="Picture 1"/>
          <p:cNvPicPr>
            <a:picLocks noChangeAspect="1"/>
          </p:cNvPicPr>
          <p:nvPr/>
        </p:nvPicPr>
        <p:blipFill>
          <a:blip r:embed="rId3" cstate="print"/>
          <a:srcRect l="-2" r="34644"/>
          <a:stretch>
            <a:fillRect/>
          </a:stretch>
        </p:blipFill>
        <p:spPr bwMode="auto">
          <a:xfrm>
            <a:off x="1752600" y="3886200"/>
            <a:ext cx="5578475" cy="2176463"/>
          </a:xfrm>
          <a:prstGeom prst="rect">
            <a:avLst/>
          </a:prstGeom>
          <a:noFill/>
          <a:ln w="9525">
            <a:noFill/>
            <a:miter lim="800000"/>
            <a:headEnd/>
            <a:tailEnd/>
          </a:ln>
        </p:spPr>
      </p:pic>
      <p:sp>
        <p:nvSpPr>
          <p:cNvPr id="56325"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56326" name="Slide Number Placeholder 7"/>
          <p:cNvSpPr>
            <a:spLocks noGrp="1"/>
          </p:cNvSpPr>
          <p:nvPr>
            <p:ph type="sldNum" sz="quarter" idx="12"/>
          </p:nvPr>
        </p:nvSpPr>
        <p:spPr>
          <a:xfrm>
            <a:off x="6553200" y="6457950"/>
            <a:ext cx="2133600" cy="476250"/>
          </a:xfrm>
          <a:noFill/>
        </p:spPr>
        <p:txBody>
          <a:bodyPr/>
          <a:lstStyle/>
          <a:p>
            <a:fld id="{5DB208EE-4480-403A-9232-56992365EBCC}"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b="1" dirty="0" smtClean="0">
                <a:solidFill>
                  <a:srgbClr val="FF0000"/>
                </a:solidFill>
              </a:rPr>
              <a:t>Bonding in H</a:t>
            </a:r>
            <a:r>
              <a:rPr lang="en-US" b="1" baseline="-25000" dirty="0" smtClean="0">
                <a:solidFill>
                  <a:srgbClr val="FF0000"/>
                </a:solidFill>
              </a:rPr>
              <a:t>2</a:t>
            </a:r>
            <a:r>
              <a:rPr lang="en-US" b="1" dirty="0" smtClean="0">
                <a:solidFill>
                  <a:srgbClr val="FF0000"/>
                </a:solidFill>
              </a:rPr>
              <a:t/>
            </a:r>
            <a:br>
              <a:rPr lang="en-US" b="1" dirty="0" smtClean="0">
                <a:solidFill>
                  <a:srgbClr val="FF0000"/>
                </a:solidFill>
              </a:rPr>
            </a:br>
            <a:r>
              <a:rPr lang="en-US" b="1" dirty="0" smtClean="0">
                <a:solidFill>
                  <a:srgbClr val="0070C0"/>
                </a:solidFill>
              </a:rPr>
              <a:t>The</a:t>
            </a:r>
            <a:r>
              <a:rPr lang="en-US" b="1" dirty="0" smtClean="0">
                <a:solidFill>
                  <a:srgbClr val="FF0000"/>
                </a:solidFill>
              </a:rPr>
              <a:t> </a:t>
            </a:r>
            <a:r>
              <a:rPr lang="en-US" b="1" dirty="0" smtClean="0">
                <a:solidFill>
                  <a:srgbClr val="0070C0"/>
                </a:solidFill>
              </a:rPr>
              <a:t>Sigma (</a:t>
            </a:r>
            <a:r>
              <a:rPr lang="en-US" b="1" dirty="0" smtClean="0">
                <a:solidFill>
                  <a:srgbClr val="0070C0"/>
                </a:solidFill>
                <a:latin typeface="Symbol" pitchFamily="18" charset="2"/>
              </a:rPr>
              <a:t>s) </a:t>
            </a:r>
            <a:r>
              <a:rPr lang="en-US" b="1" dirty="0" smtClean="0">
                <a:solidFill>
                  <a:srgbClr val="0070C0"/>
                </a:solidFill>
              </a:rPr>
              <a:t>Bond</a:t>
            </a:r>
          </a:p>
        </p:txBody>
      </p:sp>
      <p:pic>
        <p:nvPicPr>
          <p:cNvPr id="9219" name="Picture 4" descr="loud_0113b copy"/>
          <p:cNvPicPr>
            <a:picLocks noGrp="1" noChangeAspect="1" noChangeArrowheads="1"/>
          </p:cNvPicPr>
          <p:nvPr>
            <p:ph idx="1"/>
          </p:nvPr>
        </p:nvPicPr>
        <p:blipFill>
          <a:blip r:embed="rId2" cstate="print"/>
          <a:srcRect/>
          <a:stretch>
            <a:fillRect/>
          </a:stretch>
        </p:blipFill>
        <p:spPr>
          <a:xfrm>
            <a:off x="685800" y="2362200"/>
            <a:ext cx="7772400" cy="4027488"/>
          </a:xfrm>
          <a:noFill/>
        </p:spPr>
      </p:pic>
    </p:spTree>
    <p:extLst>
      <p:ext uri="{BB962C8B-B14F-4D97-AF65-F5344CB8AC3E}">
        <p14:creationId xmlns:p14="http://schemas.microsoft.com/office/powerpoint/2010/main" val="296784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dirty="0" smtClean="0">
                <a:solidFill>
                  <a:srgbClr val="FF0000"/>
                </a:solidFill>
                <a:ea typeface="ＭＳ Ｐゴシック" pitchFamily="-110" charset="-128"/>
              </a:rPr>
              <a:t>Sigma Bonding</a:t>
            </a:r>
          </a:p>
        </p:txBody>
      </p:sp>
      <p:sp>
        <p:nvSpPr>
          <p:cNvPr id="7171" name="Rectangle 3"/>
          <p:cNvSpPr>
            <a:spLocks noGrp="1" noChangeArrowheads="1"/>
          </p:cNvSpPr>
          <p:nvPr>
            <p:ph type="body" idx="1"/>
          </p:nvPr>
        </p:nvSpPr>
        <p:spPr/>
        <p:txBody>
          <a:bodyPr/>
          <a:lstStyle/>
          <a:p>
            <a:pPr>
              <a:lnSpc>
                <a:spcPct val="90000"/>
              </a:lnSpc>
            </a:pPr>
            <a:r>
              <a:rPr lang="en-US" smtClean="0">
                <a:ea typeface="ＭＳ Ｐゴシック" pitchFamily="-110" charset="-128"/>
              </a:rPr>
              <a:t>Electron density lies between the nuclei.</a:t>
            </a:r>
          </a:p>
          <a:p>
            <a:pPr>
              <a:lnSpc>
                <a:spcPct val="90000"/>
              </a:lnSpc>
            </a:pPr>
            <a:r>
              <a:rPr lang="en-US" smtClean="0">
                <a:ea typeface="ＭＳ Ｐゴシック" pitchFamily="-110" charset="-128"/>
              </a:rPr>
              <a:t>A bond may be formed by </a:t>
            </a:r>
            <a:r>
              <a:rPr lang="en-US" i="1" smtClean="0">
                <a:ea typeface="ＭＳ Ｐゴシック" pitchFamily="-110" charset="-128"/>
              </a:rPr>
              <a:t>s</a:t>
            </a:r>
            <a:r>
              <a:rPr lang="en-US" i="1" smtClean="0">
                <a:ea typeface="ＭＳ Ｐゴシック" pitchFamily="-110" charset="-128"/>
                <a:cs typeface="Arial" charset="0"/>
              </a:rPr>
              <a:t>—</a:t>
            </a:r>
            <a:r>
              <a:rPr lang="en-US" i="1" smtClean="0">
                <a:ea typeface="ＭＳ Ｐゴシック" pitchFamily="-110" charset="-128"/>
              </a:rPr>
              <a:t>s</a:t>
            </a:r>
            <a:r>
              <a:rPr lang="en-US" smtClean="0">
                <a:ea typeface="ＭＳ Ｐゴシック" pitchFamily="-110" charset="-128"/>
              </a:rPr>
              <a:t>, </a:t>
            </a:r>
            <a:r>
              <a:rPr lang="en-US" i="1" smtClean="0">
                <a:ea typeface="ＭＳ Ｐゴシック" pitchFamily="-110" charset="-128"/>
              </a:rPr>
              <a:t>p</a:t>
            </a:r>
            <a:r>
              <a:rPr lang="en-US" i="1" smtClean="0">
                <a:ea typeface="ＭＳ Ｐゴシック" pitchFamily="-110" charset="-128"/>
                <a:cs typeface="Arial" charset="0"/>
              </a:rPr>
              <a:t>—</a:t>
            </a:r>
            <a:r>
              <a:rPr lang="en-US" i="1" smtClean="0">
                <a:ea typeface="ＭＳ Ｐゴシック" pitchFamily="-110" charset="-128"/>
              </a:rPr>
              <a:t>p</a:t>
            </a:r>
            <a:r>
              <a:rPr lang="en-US" smtClean="0">
                <a:ea typeface="ＭＳ Ｐゴシック" pitchFamily="-110" charset="-128"/>
              </a:rPr>
              <a:t>, </a:t>
            </a:r>
            <a:r>
              <a:rPr lang="en-US" i="1" smtClean="0">
                <a:ea typeface="ＭＳ Ｐゴシック" pitchFamily="-110" charset="-128"/>
              </a:rPr>
              <a:t>s</a:t>
            </a:r>
            <a:r>
              <a:rPr lang="en-US" i="1" smtClean="0">
                <a:ea typeface="ＭＳ Ｐゴシック" pitchFamily="-110" charset="-128"/>
                <a:cs typeface="Arial" charset="0"/>
              </a:rPr>
              <a:t>—</a:t>
            </a:r>
            <a:r>
              <a:rPr lang="en-US" i="1" smtClean="0">
                <a:ea typeface="ＭＳ Ｐゴシック" pitchFamily="-110" charset="-128"/>
              </a:rPr>
              <a:t>p</a:t>
            </a:r>
            <a:r>
              <a:rPr lang="en-US" smtClean="0">
                <a:ea typeface="ＭＳ Ｐゴシック" pitchFamily="-110" charset="-128"/>
              </a:rPr>
              <a:t>, or hybridized orbital overlaps.</a:t>
            </a:r>
          </a:p>
          <a:p>
            <a:pPr>
              <a:lnSpc>
                <a:spcPct val="90000"/>
              </a:lnSpc>
            </a:pPr>
            <a:r>
              <a:rPr lang="en-US" smtClean="0">
                <a:ea typeface="ＭＳ Ｐゴシック" pitchFamily="-110" charset="-128"/>
              </a:rPr>
              <a:t>The bonding molecular orbital (MO) is lower in energy than the original atomic orbitals.</a:t>
            </a:r>
          </a:p>
          <a:p>
            <a:pPr>
              <a:lnSpc>
                <a:spcPct val="90000"/>
              </a:lnSpc>
            </a:pPr>
            <a:r>
              <a:rPr lang="en-US" smtClean="0">
                <a:ea typeface="ＭＳ Ｐゴシック" pitchFamily="-110" charset="-128"/>
              </a:rPr>
              <a:t>The antibonding MO is higher in energy than the atomic orbitals.   </a:t>
            </a:r>
          </a:p>
        </p:txBody>
      </p:sp>
      <p:sp>
        <p:nvSpPr>
          <p:cNvPr id="23556"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23557"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77386594-7D98-4E0A-B212-2CAAD78CB6D3}" type="slidenum">
              <a:rPr lang="en-US" sz="1400">
                <a:solidFill>
                  <a:srgbClr val="000000"/>
                </a:solidFill>
              </a:rPr>
              <a:pPr algn="r" eaLnBrk="1" hangingPunct="1"/>
              <a:t>15</a:t>
            </a:fld>
            <a:endParaRPr lang="en-US" sz="1400">
              <a:solidFill>
                <a:srgbClr val="000000"/>
              </a:solidFill>
            </a:endParaRPr>
          </a:p>
        </p:txBody>
      </p:sp>
    </p:spTree>
    <p:extLst>
      <p:ext uri="{BB962C8B-B14F-4D97-AF65-F5344CB8AC3E}">
        <p14:creationId xmlns:p14="http://schemas.microsoft.com/office/powerpoint/2010/main" val="143754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1143000"/>
          </a:xfrm>
        </p:spPr>
        <p:txBody>
          <a:bodyPr/>
          <a:lstStyle/>
          <a:p>
            <a:pPr eaLnBrk="1" hangingPunct="1"/>
            <a:r>
              <a:rPr lang="en-US" b="1" smtClean="0">
                <a:solidFill>
                  <a:srgbClr val="FF0000"/>
                </a:solidFill>
                <a:latin typeface="Symbol" pitchFamily="18" charset="2"/>
              </a:rPr>
              <a:t>s</a:t>
            </a:r>
            <a:r>
              <a:rPr lang="en-US" b="1" smtClean="0">
                <a:solidFill>
                  <a:srgbClr val="FF0000"/>
                </a:solidFill>
              </a:rPr>
              <a:t> and </a:t>
            </a:r>
            <a:r>
              <a:rPr lang="en-US" b="1" smtClean="0">
                <a:solidFill>
                  <a:srgbClr val="FF0000"/>
                </a:solidFill>
                <a:latin typeface="Symbol" pitchFamily="18" charset="2"/>
              </a:rPr>
              <a:t>s</a:t>
            </a:r>
            <a:r>
              <a:rPr lang="en-US" b="1" smtClean="0">
                <a:solidFill>
                  <a:srgbClr val="FF0000"/>
                </a:solidFill>
              </a:rPr>
              <a:t>* of H</a:t>
            </a:r>
            <a:r>
              <a:rPr lang="en-US" b="1" baseline="-25000" smtClean="0">
                <a:solidFill>
                  <a:srgbClr val="FF0000"/>
                </a:solidFill>
              </a:rPr>
              <a:t>2</a:t>
            </a:r>
          </a:p>
        </p:txBody>
      </p:sp>
      <p:pic>
        <p:nvPicPr>
          <p:cNvPr id="13315" name="Picture 5" descr="H2 MOs"/>
          <p:cNvPicPr>
            <a:picLocks noGrp="1" noChangeAspect="1" noChangeArrowheads="1"/>
          </p:cNvPicPr>
          <p:nvPr>
            <p:ph idx="1"/>
          </p:nvPr>
        </p:nvPicPr>
        <p:blipFill>
          <a:blip r:embed="rId2" cstate="print"/>
          <a:srcRect/>
          <a:stretch>
            <a:fillRect/>
          </a:stretch>
        </p:blipFill>
        <p:spPr>
          <a:xfrm>
            <a:off x="1589088" y="1981200"/>
            <a:ext cx="5964237" cy="4114800"/>
          </a:xfrm>
          <a:noFill/>
        </p:spPr>
      </p:pic>
    </p:spTree>
    <p:extLst>
      <p:ext uri="{BB962C8B-B14F-4D97-AF65-F5344CB8AC3E}">
        <p14:creationId xmlns:p14="http://schemas.microsoft.com/office/powerpoint/2010/main" val="3207440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81000"/>
            <a:ext cx="8534400" cy="1143000"/>
          </a:xfrm>
        </p:spPr>
        <p:txBody>
          <a:bodyPr>
            <a:normAutofit fontScale="90000"/>
          </a:bodyPr>
          <a:lstStyle/>
          <a:p>
            <a:pPr eaLnBrk="1" hangingPunct="1"/>
            <a:r>
              <a:rPr lang="en-US" b="1" dirty="0" smtClean="0">
                <a:solidFill>
                  <a:srgbClr val="FF0000"/>
                </a:solidFill>
              </a:rPr>
              <a:t>Molecular </a:t>
            </a:r>
            <a:r>
              <a:rPr lang="en-US" b="1" dirty="0" err="1" smtClean="0">
                <a:solidFill>
                  <a:srgbClr val="FF0000"/>
                </a:solidFill>
              </a:rPr>
              <a:t>Orbitals</a:t>
            </a:r>
            <a:r>
              <a:rPr lang="en-US" dirty="0" smtClean="0"/>
              <a:t/>
            </a:r>
            <a:br>
              <a:rPr lang="en-US" dirty="0" smtClean="0"/>
            </a:br>
            <a:r>
              <a:rPr lang="en-US" sz="3200" b="1" dirty="0" smtClean="0">
                <a:solidFill>
                  <a:srgbClr val="0070C0"/>
                </a:solidFill>
              </a:rPr>
              <a:t>Mathematical Combination of Atomic </a:t>
            </a:r>
            <a:r>
              <a:rPr lang="en-US" sz="3200" b="1" dirty="0" err="1" smtClean="0">
                <a:solidFill>
                  <a:srgbClr val="0070C0"/>
                </a:solidFill>
              </a:rPr>
              <a:t>Orbitals</a:t>
            </a:r>
            <a:endParaRPr lang="en-US" sz="3200" b="1" dirty="0" smtClean="0">
              <a:solidFill>
                <a:srgbClr val="0070C0"/>
              </a:solidFill>
            </a:endParaRPr>
          </a:p>
        </p:txBody>
      </p:sp>
      <p:pic>
        <p:nvPicPr>
          <p:cNvPr id="11267" name="Picture 5" descr="bonding MO"/>
          <p:cNvPicPr>
            <a:picLocks noGrp="1" noChangeAspect="1" noChangeArrowheads="1"/>
          </p:cNvPicPr>
          <p:nvPr>
            <p:ph idx="1"/>
          </p:nvPr>
        </p:nvPicPr>
        <p:blipFill>
          <a:blip r:embed="rId2" cstate="print"/>
          <a:srcRect/>
          <a:stretch>
            <a:fillRect/>
          </a:stretch>
        </p:blipFill>
        <p:spPr>
          <a:xfrm>
            <a:off x="1371600" y="1828800"/>
            <a:ext cx="6324600" cy="4743450"/>
          </a:xfrm>
          <a:noFill/>
        </p:spPr>
      </p:pic>
    </p:spTree>
    <p:extLst>
      <p:ext uri="{BB962C8B-B14F-4D97-AF65-F5344CB8AC3E}">
        <p14:creationId xmlns:p14="http://schemas.microsoft.com/office/powerpoint/2010/main" val="154603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304800"/>
            <a:ext cx="7772400" cy="1143000"/>
          </a:xfrm>
        </p:spPr>
        <p:txBody>
          <a:bodyPr>
            <a:normAutofit fontScale="90000"/>
          </a:bodyPr>
          <a:lstStyle/>
          <a:p>
            <a:pPr eaLnBrk="1" hangingPunct="1"/>
            <a:r>
              <a:rPr lang="en-US" b="1" dirty="0" err="1" smtClean="0">
                <a:solidFill>
                  <a:srgbClr val="FF0000"/>
                </a:solidFill>
              </a:rPr>
              <a:t>Antibonding</a:t>
            </a:r>
            <a:r>
              <a:rPr lang="en-US" b="1" dirty="0" smtClean="0">
                <a:solidFill>
                  <a:srgbClr val="FF0000"/>
                </a:solidFill>
              </a:rPr>
              <a:t> Molecular Orbital</a:t>
            </a:r>
            <a:r>
              <a:rPr lang="en-US" dirty="0" smtClean="0"/>
              <a:t> </a:t>
            </a:r>
            <a:r>
              <a:rPr lang="en-US" sz="3600" b="1" dirty="0" smtClean="0">
                <a:solidFill>
                  <a:srgbClr val="0070C0"/>
                </a:solidFill>
              </a:rPr>
              <a:t>Destructive Overlap Creates Node</a:t>
            </a:r>
            <a:br>
              <a:rPr lang="en-US" sz="3600" b="1" dirty="0" smtClean="0">
                <a:solidFill>
                  <a:srgbClr val="0070C0"/>
                </a:solidFill>
              </a:rPr>
            </a:br>
            <a:endParaRPr lang="en-US" sz="3600" b="1" dirty="0" smtClean="0">
              <a:solidFill>
                <a:srgbClr val="0070C0"/>
              </a:solidFill>
            </a:endParaRPr>
          </a:p>
        </p:txBody>
      </p:sp>
      <p:pic>
        <p:nvPicPr>
          <p:cNvPr id="12291" name="Picture 5" descr="antibonding MO"/>
          <p:cNvPicPr>
            <a:picLocks noGrp="1" noChangeAspect="1" noChangeArrowheads="1"/>
          </p:cNvPicPr>
          <p:nvPr>
            <p:ph idx="1"/>
          </p:nvPr>
        </p:nvPicPr>
        <p:blipFill>
          <a:blip r:embed="rId2" cstate="print"/>
          <a:srcRect/>
          <a:stretch>
            <a:fillRect/>
          </a:stretch>
        </p:blipFill>
        <p:spPr>
          <a:xfrm>
            <a:off x="1600200" y="1371600"/>
            <a:ext cx="5486400" cy="5486400"/>
          </a:xfrm>
          <a:noFill/>
        </p:spPr>
      </p:pic>
    </p:spTree>
    <p:extLst>
      <p:ext uri="{BB962C8B-B14F-4D97-AF65-F5344CB8AC3E}">
        <p14:creationId xmlns:p14="http://schemas.microsoft.com/office/powerpoint/2010/main" val="326523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lstStyle/>
          <a:p>
            <a:r>
              <a:rPr lang="en-US" b="1" dirty="0">
                <a:solidFill>
                  <a:srgbClr val="FF0000"/>
                </a:solidFill>
              </a:rPr>
              <a:t>Lewis Dot Structure of Methane</a:t>
            </a:r>
          </a:p>
        </p:txBody>
      </p:sp>
      <p:pic>
        <p:nvPicPr>
          <p:cNvPr id="11267" name="Picture 3" descr="C:\My Documents\My Pictures\Chapter 1\methane Lewis.bmp"/>
          <p:cNvPicPr>
            <a:picLocks noGrp="1" noChangeAspect="1" noChangeArrowheads="1"/>
          </p:cNvPicPr>
          <p:nvPr>
            <p:ph idx="1"/>
          </p:nvPr>
        </p:nvPicPr>
        <p:blipFill>
          <a:blip r:embed="rId2" cstate="print"/>
          <a:srcRect/>
          <a:stretch>
            <a:fillRect/>
          </a:stretch>
        </p:blipFill>
        <p:spPr>
          <a:xfrm>
            <a:off x="1219200" y="3200400"/>
            <a:ext cx="6319838" cy="3381375"/>
          </a:xfrm>
          <a:noFill/>
          <a:ln/>
        </p:spPr>
      </p:pic>
      <p:pic>
        <p:nvPicPr>
          <p:cNvPr id="11268" name="Picture 4"/>
          <p:cNvPicPr>
            <a:picLocks noChangeAspect="1" noChangeArrowheads="1"/>
          </p:cNvPicPr>
          <p:nvPr/>
        </p:nvPicPr>
        <p:blipFill>
          <a:blip r:embed="rId3" cstate="print"/>
          <a:srcRect/>
          <a:stretch>
            <a:fillRect/>
          </a:stretch>
        </p:blipFill>
        <p:spPr bwMode="auto">
          <a:xfrm>
            <a:off x="1371600" y="1524000"/>
            <a:ext cx="6553200" cy="17954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38200"/>
            <a:ext cx="7772400" cy="1143000"/>
          </a:xfrm>
        </p:spPr>
        <p:txBody>
          <a:bodyPr>
            <a:noAutofit/>
          </a:bodyPr>
          <a:lstStyle/>
          <a:p>
            <a:r>
              <a:rPr lang="en-US" dirty="0" smtClean="0"/>
              <a:t>Structure </a:t>
            </a:r>
            <a:r>
              <a:rPr lang="en-US" dirty="0"/>
              <a:t>and Bonding</a:t>
            </a:r>
          </a:p>
        </p:txBody>
      </p:sp>
      <p:sp>
        <p:nvSpPr>
          <p:cNvPr id="3075" name="Rectangle 3"/>
          <p:cNvSpPr>
            <a:spLocks noGrp="1" noChangeArrowheads="1"/>
          </p:cNvSpPr>
          <p:nvPr>
            <p:ph type="subTitle" idx="1"/>
          </p:nvPr>
        </p:nvSpPr>
        <p:spPr>
          <a:xfrm>
            <a:off x="1295400" y="2514600"/>
            <a:ext cx="6400800" cy="3124200"/>
          </a:xfrm>
        </p:spPr>
        <p:txBody>
          <a:bodyPr>
            <a:normAutofit lnSpcReduction="10000"/>
          </a:bodyPr>
          <a:lstStyle/>
          <a:p>
            <a:r>
              <a:rPr lang="en-US" sz="3600" dirty="0">
                <a:solidFill>
                  <a:schemeClr val="accent1">
                    <a:lumMod val="75000"/>
                  </a:schemeClr>
                </a:solidFill>
              </a:rPr>
              <a:t>Atomic structure</a:t>
            </a:r>
          </a:p>
          <a:p>
            <a:r>
              <a:rPr lang="en-US" sz="3600" dirty="0">
                <a:solidFill>
                  <a:srgbClr val="FF0000"/>
                </a:solidFill>
              </a:rPr>
              <a:t>Lewis Structures</a:t>
            </a:r>
          </a:p>
          <a:p>
            <a:r>
              <a:rPr lang="en-US" sz="3600" dirty="0">
                <a:solidFill>
                  <a:srgbClr val="33CC33"/>
                </a:solidFill>
              </a:rPr>
              <a:t>Resonance</a:t>
            </a:r>
          </a:p>
          <a:p>
            <a:r>
              <a:rPr lang="en-US" sz="3600" dirty="0">
                <a:solidFill>
                  <a:srgbClr val="FF6600"/>
                </a:solidFill>
              </a:rPr>
              <a:t>Structural Formulas</a:t>
            </a:r>
          </a:p>
          <a:p>
            <a:r>
              <a:rPr lang="en-US" sz="3600" dirty="0" smtClean="0">
                <a:solidFill>
                  <a:srgbClr val="6600FF"/>
                </a:solidFill>
              </a:rPr>
              <a:t>Hybridization</a:t>
            </a:r>
            <a:endParaRPr lang="en-US" sz="3600" dirty="0">
              <a:solidFill>
                <a:srgbClr val="66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a:solidFill>
                  <a:srgbClr val="FF0000"/>
                </a:solidFill>
              </a:rPr>
              <a:t>Tetrahderal Geometry</a:t>
            </a:r>
          </a:p>
        </p:txBody>
      </p:sp>
      <p:pic>
        <p:nvPicPr>
          <p:cNvPr id="12291" name="Picture 3" descr="B:\Oxford\Loudon\Figures\ch1_jpg\loud_0104 copy.jpg"/>
          <p:cNvPicPr>
            <a:picLocks noGrp="1" noChangeAspect="1" noChangeArrowheads="1"/>
          </p:cNvPicPr>
          <p:nvPr>
            <p:ph idx="1"/>
          </p:nvPr>
        </p:nvPicPr>
        <p:blipFill>
          <a:blip r:embed="rId2" cstate="print"/>
          <a:srcRect/>
          <a:stretch>
            <a:fillRect/>
          </a:stretch>
        </p:blipFill>
        <p:spPr>
          <a:xfrm>
            <a:off x="228600" y="1905000"/>
            <a:ext cx="8458200" cy="3179763"/>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1600200"/>
            <a:ext cx="8093075" cy="3503613"/>
          </a:xfrm>
          <a:prstGeom prst="rect">
            <a:avLst/>
          </a:prstGeom>
          <a:noFill/>
          <a:ln w="9525">
            <a:noFill/>
            <a:miter lim="800000"/>
            <a:headEnd/>
            <a:tailEnd/>
          </a:ln>
          <a:effectLst/>
        </p:spPr>
        <p:txBody>
          <a:bodyPr>
            <a:spAutoFit/>
          </a:bodyPr>
          <a:lstStyle/>
          <a:p>
            <a:r>
              <a:rPr lang="en-US" sz="3200" b="1">
                <a:solidFill>
                  <a:schemeClr val="accent2"/>
                </a:solidFill>
                <a:effectLst>
                  <a:outerShdw blurRad="38100" dist="38100" dir="2700000" algn="tl">
                    <a:srgbClr val="C0C0C0"/>
                  </a:outerShdw>
                </a:effectLst>
                <a:latin typeface="Times New Roman" pitchFamily="18" charset="0"/>
              </a:rPr>
              <a:t>      CH</a:t>
            </a:r>
            <a:r>
              <a:rPr lang="en-US" sz="3200" b="1" baseline="-25000">
                <a:solidFill>
                  <a:schemeClr val="accent2"/>
                </a:solidFill>
                <a:effectLst>
                  <a:outerShdw blurRad="38100" dist="38100" dir="2700000" algn="tl">
                    <a:srgbClr val="C0C0C0"/>
                  </a:outerShdw>
                </a:effectLst>
                <a:latin typeface="Times New Roman" pitchFamily="18" charset="0"/>
              </a:rPr>
              <a:t>4</a:t>
            </a:r>
            <a:r>
              <a:rPr lang="en-US" sz="3200" b="1">
                <a:solidFill>
                  <a:schemeClr val="accent2"/>
                </a:solidFill>
                <a:effectLst>
                  <a:outerShdw blurRad="38100" dist="38100" dir="2700000" algn="tl">
                    <a:srgbClr val="C0C0C0"/>
                  </a:outerShdw>
                </a:effectLst>
                <a:latin typeface="Times New Roman" pitchFamily="18" charset="0"/>
              </a:rPr>
              <a:t>                                           NH</a:t>
            </a:r>
            <a:r>
              <a:rPr lang="en-US" sz="3200" b="1" baseline="-25000">
                <a:solidFill>
                  <a:schemeClr val="accent2"/>
                </a:solidFill>
                <a:effectLst>
                  <a:outerShdw blurRad="38100" dist="38100" dir="2700000" algn="tl">
                    <a:srgbClr val="C0C0C0"/>
                  </a:outerShdw>
                </a:effectLst>
                <a:latin typeface="Times New Roman" pitchFamily="18" charset="0"/>
              </a:rPr>
              <a:t>3</a:t>
            </a:r>
          </a:p>
          <a:p>
            <a:endParaRPr lang="en-US" sz="3200" b="1">
              <a:solidFill>
                <a:schemeClr val="accent2"/>
              </a:solidFill>
              <a:effectLst>
                <a:outerShdw blurRad="38100" dist="38100" dir="2700000" algn="tl">
                  <a:srgbClr val="C0C0C0"/>
                </a:outerShdw>
              </a:effectLst>
              <a:latin typeface="Times New Roman" pitchFamily="18" charset="0"/>
            </a:endParaRPr>
          </a:p>
          <a:p>
            <a:endParaRPr lang="en-US" sz="3200" b="1">
              <a:solidFill>
                <a:schemeClr val="accent2"/>
              </a:solidFill>
              <a:effectLst>
                <a:outerShdw blurRad="38100" dist="38100" dir="2700000" algn="tl">
                  <a:srgbClr val="C0C0C0"/>
                </a:outerShdw>
              </a:effectLst>
              <a:latin typeface="Times New Roman" pitchFamily="18" charset="0"/>
            </a:endParaRPr>
          </a:p>
          <a:p>
            <a:endParaRPr lang="en-US" sz="3200" b="1">
              <a:solidFill>
                <a:schemeClr val="accent2"/>
              </a:solidFill>
              <a:effectLst>
                <a:outerShdw blurRad="38100" dist="38100" dir="2700000" algn="tl">
                  <a:srgbClr val="C0C0C0"/>
                </a:outerShdw>
              </a:effectLst>
              <a:latin typeface="Times New Roman" pitchFamily="18" charset="0"/>
            </a:endParaRPr>
          </a:p>
          <a:p>
            <a:endParaRPr lang="en-US" sz="3200" b="1">
              <a:solidFill>
                <a:schemeClr val="accent2"/>
              </a:solidFill>
              <a:effectLst>
                <a:outerShdw blurRad="38100" dist="38100" dir="2700000" algn="tl">
                  <a:srgbClr val="C0C0C0"/>
                </a:outerShdw>
              </a:effectLst>
              <a:latin typeface="Times New Roman" pitchFamily="18" charset="0"/>
            </a:endParaRPr>
          </a:p>
          <a:p>
            <a:endParaRPr lang="en-US" sz="3200" b="1">
              <a:solidFill>
                <a:schemeClr val="accent2"/>
              </a:solidFill>
              <a:effectLst>
                <a:outerShdw blurRad="38100" dist="38100" dir="2700000" algn="tl">
                  <a:srgbClr val="C0C0C0"/>
                </a:outerShdw>
              </a:effectLst>
              <a:latin typeface="Times New Roman" pitchFamily="18" charset="0"/>
            </a:endParaRPr>
          </a:p>
          <a:p>
            <a:r>
              <a:rPr lang="en-US" sz="3200" b="1">
                <a:solidFill>
                  <a:schemeClr val="accent2"/>
                </a:solidFill>
                <a:effectLst>
                  <a:outerShdw blurRad="38100" dist="38100" dir="2700000" algn="tl">
                    <a:srgbClr val="C0C0C0"/>
                  </a:outerShdw>
                </a:effectLst>
                <a:latin typeface="Times New Roman" pitchFamily="18" charset="0"/>
              </a:rPr>
              <a:t>      H</a:t>
            </a:r>
            <a:r>
              <a:rPr lang="en-US" sz="3200" b="1" baseline="-25000">
                <a:solidFill>
                  <a:schemeClr val="accent2"/>
                </a:solidFill>
                <a:effectLst>
                  <a:outerShdw blurRad="38100" dist="38100" dir="2700000" algn="tl">
                    <a:srgbClr val="C0C0C0"/>
                  </a:outerShdw>
                </a:effectLst>
                <a:latin typeface="Times New Roman" pitchFamily="18" charset="0"/>
              </a:rPr>
              <a:t>2</a:t>
            </a:r>
            <a:r>
              <a:rPr lang="en-US" sz="3200" b="1">
                <a:solidFill>
                  <a:schemeClr val="accent2"/>
                </a:solidFill>
                <a:effectLst>
                  <a:outerShdw blurRad="38100" dist="38100" dir="2700000" algn="tl">
                    <a:srgbClr val="C0C0C0"/>
                  </a:outerShdw>
                </a:effectLst>
                <a:latin typeface="Times New Roman" pitchFamily="18" charset="0"/>
              </a:rPr>
              <a:t>O                                            Cl</a:t>
            </a:r>
            <a:r>
              <a:rPr lang="en-US" sz="3200" b="1" baseline="-25000">
                <a:solidFill>
                  <a:schemeClr val="accent2"/>
                </a:solidFill>
                <a:effectLst>
                  <a:outerShdw blurRad="38100" dist="38100" dir="2700000" algn="tl">
                    <a:srgbClr val="C0C0C0"/>
                  </a:outerShdw>
                </a:effectLst>
                <a:latin typeface="Times New Roman" pitchFamily="18" charset="0"/>
              </a:rPr>
              <a:t>2</a:t>
            </a:r>
          </a:p>
        </p:txBody>
      </p:sp>
      <p:sp>
        <p:nvSpPr>
          <p:cNvPr id="58375" name="Rectangle 3"/>
          <p:cNvSpPr>
            <a:spLocks noGrp="1" noChangeArrowheads="1"/>
          </p:cNvSpPr>
          <p:nvPr>
            <p:ph type="title" sz="quarter"/>
          </p:nvPr>
        </p:nvSpPr>
        <p:spPr/>
        <p:txBody>
          <a:bodyPr/>
          <a:lstStyle/>
          <a:p>
            <a:pPr eaLnBrk="1" hangingPunct="1"/>
            <a:r>
              <a:rPr lang="en-US" smtClean="0">
                <a:ea typeface="ＭＳ Ｐゴシック" pitchFamily="-110" charset="-128"/>
              </a:rPr>
              <a:t>Lewis Structures</a:t>
            </a:r>
          </a:p>
        </p:txBody>
      </p:sp>
      <p:graphicFrame>
        <p:nvGraphicFramePr>
          <p:cNvPr id="30724" name="Object 4"/>
          <p:cNvGraphicFramePr>
            <a:graphicFrameLocks noGrp="1" noChangeAspect="1"/>
          </p:cNvGraphicFramePr>
          <p:nvPr>
            <p:ph sz="quarter" idx="1"/>
          </p:nvPr>
        </p:nvGraphicFramePr>
        <p:xfrm>
          <a:off x="2362200" y="2209800"/>
          <a:ext cx="1449388" cy="1828800"/>
        </p:xfrm>
        <a:graphic>
          <a:graphicData uri="http://schemas.openxmlformats.org/presentationml/2006/ole">
            <mc:AlternateContent xmlns:mc="http://schemas.openxmlformats.org/markup-compatibility/2006">
              <mc:Choice xmlns:v="urn:schemas-microsoft-com:vml" Requires="v">
                <p:oleObj spid="_x0000_s1074" name="Document" r:id="rId4" imgW="1162050" imgH="1466850" progId="">
                  <p:embed/>
                </p:oleObj>
              </mc:Choice>
              <mc:Fallback>
                <p:oleObj name="Document" r:id="rId4" imgW="1162050" imgH="146685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209800"/>
                        <a:ext cx="14493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Grp="1" noChangeAspect="1"/>
          </p:cNvGraphicFramePr>
          <p:nvPr>
            <p:ph sz="quarter" idx="2"/>
          </p:nvPr>
        </p:nvGraphicFramePr>
        <p:xfrm>
          <a:off x="7467600" y="2609850"/>
          <a:ext cx="1390650" cy="1047750"/>
        </p:xfrm>
        <a:graphic>
          <a:graphicData uri="http://schemas.openxmlformats.org/presentationml/2006/ole">
            <mc:AlternateContent xmlns:mc="http://schemas.openxmlformats.org/markup-compatibility/2006">
              <mc:Choice xmlns:v="urn:schemas-microsoft-com:vml" Requires="v">
                <p:oleObj spid="_x0000_s1075" name="Document" r:id="rId6" imgW="1162050" imgH="876300" progId="">
                  <p:embed/>
                </p:oleObj>
              </mc:Choice>
              <mc:Fallback>
                <p:oleObj name="Document" r:id="rId6" imgW="1162050" imgH="8763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2609850"/>
                        <a:ext cx="13906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Grp="1" noChangeAspect="1"/>
          </p:cNvGraphicFramePr>
          <p:nvPr>
            <p:ph sz="quarter" idx="3"/>
          </p:nvPr>
        </p:nvGraphicFramePr>
        <p:xfrm>
          <a:off x="2438400" y="5410200"/>
          <a:ext cx="1457325" cy="501650"/>
        </p:xfrm>
        <a:graphic>
          <a:graphicData uri="http://schemas.openxmlformats.org/presentationml/2006/ole">
            <mc:AlternateContent xmlns:mc="http://schemas.openxmlformats.org/markup-compatibility/2006">
              <mc:Choice xmlns:v="urn:schemas-microsoft-com:vml" Requires="v">
                <p:oleObj spid="_x0000_s1076" name="Document" r:id="rId8" imgW="1162050" imgH="400050" progId="">
                  <p:embed/>
                </p:oleObj>
              </mc:Choice>
              <mc:Fallback>
                <p:oleObj name="Document" r:id="rId8" imgW="1162050" imgH="400050"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5410200"/>
                        <a:ext cx="145732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Grp="1" noChangeAspect="1"/>
          </p:cNvGraphicFramePr>
          <p:nvPr>
            <p:ph sz="quarter" idx="4"/>
          </p:nvPr>
        </p:nvGraphicFramePr>
        <p:xfrm>
          <a:off x="7543800" y="5594350"/>
          <a:ext cx="1219200" cy="482600"/>
        </p:xfrm>
        <a:graphic>
          <a:graphicData uri="http://schemas.openxmlformats.org/presentationml/2006/ole">
            <mc:AlternateContent xmlns:mc="http://schemas.openxmlformats.org/markup-compatibility/2006">
              <mc:Choice xmlns:v="urn:schemas-microsoft-com:vml" Requires="v">
                <p:oleObj spid="_x0000_s1077" name="Document" r:id="rId10" imgW="1009650" imgH="400050" progId="">
                  <p:embed/>
                </p:oleObj>
              </mc:Choice>
              <mc:Fallback>
                <p:oleObj name="Document" r:id="rId10" imgW="1009650" imgH="400050" progId="">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5594350"/>
                        <a:ext cx="1219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Text Box 8"/>
          <p:cNvSpPr txBox="1">
            <a:spLocks noChangeArrowheads="1"/>
          </p:cNvSpPr>
          <p:nvPr/>
        </p:nvSpPr>
        <p:spPr bwMode="auto">
          <a:xfrm>
            <a:off x="212725" y="2627313"/>
            <a:ext cx="1920875" cy="915987"/>
          </a:xfrm>
          <a:prstGeom prst="rect">
            <a:avLst/>
          </a:prstGeom>
          <a:noFill/>
          <a:ln w="9525">
            <a:noFill/>
            <a:miter lim="800000"/>
            <a:headEnd/>
            <a:tailEnd/>
          </a:ln>
        </p:spPr>
        <p:txBody>
          <a:bodyPr>
            <a:spAutoFit/>
          </a:bodyPr>
          <a:lstStyle/>
          <a:p>
            <a:r>
              <a:rPr lang="en-US"/>
              <a:t>        Carbon: 4 </a:t>
            </a:r>
            <a:r>
              <a:rPr lang="en-US" i="1"/>
              <a:t>e</a:t>
            </a:r>
            <a:endParaRPr lang="en-US" i="1" baseline="40000"/>
          </a:p>
          <a:p>
            <a:r>
              <a:rPr lang="en-US"/>
              <a:t>4 H@1 </a:t>
            </a:r>
            <a:r>
              <a:rPr lang="en-US" i="1"/>
              <a:t>e</a:t>
            </a:r>
            <a:r>
              <a:rPr lang="en-US"/>
              <a:t> ea: </a:t>
            </a:r>
            <a:r>
              <a:rPr lang="en-US" u="sng"/>
              <a:t>4 </a:t>
            </a:r>
            <a:r>
              <a:rPr lang="en-US" i="1" u="sng"/>
              <a:t>e</a:t>
            </a:r>
          </a:p>
          <a:p>
            <a:r>
              <a:rPr lang="en-US"/>
              <a:t>                      8 </a:t>
            </a:r>
            <a:r>
              <a:rPr lang="en-US" i="1"/>
              <a:t>e</a:t>
            </a:r>
          </a:p>
        </p:txBody>
      </p:sp>
      <p:sp>
        <p:nvSpPr>
          <p:cNvPr id="30729" name="Text Box 9"/>
          <p:cNvSpPr txBox="1">
            <a:spLocks noChangeArrowheads="1"/>
          </p:cNvSpPr>
          <p:nvPr/>
        </p:nvSpPr>
        <p:spPr bwMode="auto">
          <a:xfrm>
            <a:off x="4724400" y="2438400"/>
            <a:ext cx="1920875" cy="915988"/>
          </a:xfrm>
          <a:prstGeom prst="rect">
            <a:avLst/>
          </a:prstGeom>
          <a:noFill/>
          <a:ln w="9525">
            <a:noFill/>
            <a:miter lim="800000"/>
            <a:headEnd/>
            <a:tailEnd/>
          </a:ln>
        </p:spPr>
        <p:txBody>
          <a:bodyPr>
            <a:spAutoFit/>
          </a:bodyPr>
          <a:lstStyle/>
          <a:p>
            <a:r>
              <a:rPr lang="en-US"/>
              <a:t>      Nitrogen: 5 </a:t>
            </a:r>
            <a:r>
              <a:rPr lang="en-US" i="1"/>
              <a:t>e</a:t>
            </a:r>
            <a:endParaRPr lang="en-US" i="1" baseline="40000"/>
          </a:p>
          <a:p>
            <a:r>
              <a:rPr lang="en-US"/>
              <a:t>3 H@1 </a:t>
            </a:r>
            <a:r>
              <a:rPr lang="en-US" i="1"/>
              <a:t>e</a:t>
            </a:r>
            <a:r>
              <a:rPr lang="en-US"/>
              <a:t> ea: </a:t>
            </a:r>
            <a:r>
              <a:rPr lang="en-US" u="sng"/>
              <a:t>3 </a:t>
            </a:r>
            <a:r>
              <a:rPr lang="en-US" i="1" u="sng"/>
              <a:t>e</a:t>
            </a:r>
          </a:p>
          <a:p>
            <a:r>
              <a:rPr lang="en-US"/>
              <a:t>                      8 </a:t>
            </a:r>
            <a:r>
              <a:rPr lang="en-US" i="1"/>
              <a:t>e</a:t>
            </a:r>
          </a:p>
        </p:txBody>
      </p:sp>
      <p:sp>
        <p:nvSpPr>
          <p:cNvPr id="30730" name="Text Box 10"/>
          <p:cNvSpPr txBox="1">
            <a:spLocks noChangeArrowheads="1"/>
          </p:cNvSpPr>
          <p:nvPr/>
        </p:nvSpPr>
        <p:spPr bwMode="auto">
          <a:xfrm>
            <a:off x="152400" y="5257800"/>
            <a:ext cx="1920875" cy="915988"/>
          </a:xfrm>
          <a:prstGeom prst="rect">
            <a:avLst/>
          </a:prstGeom>
          <a:noFill/>
          <a:ln w="9525">
            <a:noFill/>
            <a:miter lim="800000"/>
            <a:headEnd/>
            <a:tailEnd/>
          </a:ln>
        </p:spPr>
        <p:txBody>
          <a:bodyPr>
            <a:spAutoFit/>
          </a:bodyPr>
          <a:lstStyle/>
          <a:p>
            <a:r>
              <a:rPr lang="en-US"/>
              <a:t>       Oxygen: 6 </a:t>
            </a:r>
            <a:r>
              <a:rPr lang="en-US" i="1"/>
              <a:t>e</a:t>
            </a:r>
            <a:endParaRPr lang="en-US" i="1" baseline="40000"/>
          </a:p>
          <a:p>
            <a:r>
              <a:rPr lang="en-US"/>
              <a:t>2 H@1 </a:t>
            </a:r>
            <a:r>
              <a:rPr lang="en-US" i="1"/>
              <a:t>e</a:t>
            </a:r>
            <a:r>
              <a:rPr lang="en-US"/>
              <a:t> ea: </a:t>
            </a:r>
            <a:r>
              <a:rPr lang="en-US" u="sng"/>
              <a:t>2 </a:t>
            </a:r>
            <a:r>
              <a:rPr lang="en-US" i="1" u="sng"/>
              <a:t>e</a:t>
            </a:r>
          </a:p>
          <a:p>
            <a:r>
              <a:rPr lang="en-US"/>
              <a:t>                      8 </a:t>
            </a:r>
            <a:r>
              <a:rPr lang="en-US" i="1"/>
              <a:t>e</a:t>
            </a:r>
          </a:p>
        </p:txBody>
      </p:sp>
      <p:sp>
        <p:nvSpPr>
          <p:cNvPr id="30731" name="Text Box 11"/>
          <p:cNvSpPr txBox="1">
            <a:spLocks noChangeArrowheads="1"/>
          </p:cNvSpPr>
          <p:nvPr/>
        </p:nvSpPr>
        <p:spPr bwMode="auto">
          <a:xfrm>
            <a:off x="4876800" y="5638800"/>
            <a:ext cx="2362200" cy="366713"/>
          </a:xfrm>
          <a:prstGeom prst="rect">
            <a:avLst/>
          </a:prstGeom>
          <a:noFill/>
          <a:ln w="9525">
            <a:noFill/>
            <a:miter lim="800000"/>
            <a:headEnd/>
            <a:tailEnd/>
          </a:ln>
        </p:spPr>
        <p:txBody>
          <a:bodyPr>
            <a:spAutoFit/>
          </a:bodyPr>
          <a:lstStyle/>
          <a:p>
            <a:r>
              <a:rPr lang="en-US"/>
              <a:t>2 Cl @7 </a:t>
            </a:r>
            <a:r>
              <a:rPr lang="en-US" i="1"/>
              <a:t>e</a:t>
            </a:r>
            <a:r>
              <a:rPr lang="en-US"/>
              <a:t> ea: 14 </a:t>
            </a:r>
            <a:r>
              <a:rPr lang="en-US" i="1"/>
              <a:t>e</a:t>
            </a:r>
          </a:p>
        </p:txBody>
      </p:sp>
      <p:sp>
        <p:nvSpPr>
          <p:cNvPr id="58380"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58381" name="Slide Number Placeholder 7"/>
          <p:cNvSpPr>
            <a:spLocks noGrp="1"/>
          </p:cNvSpPr>
          <p:nvPr>
            <p:ph type="sldNum" sz="quarter" idx="12"/>
          </p:nvPr>
        </p:nvSpPr>
        <p:spPr>
          <a:xfrm>
            <a:off x="6553200" y="6457950"/>
            <a:ext cx="2133600" cy="476250"/>
          </a:xfrm>
          <a:noFill/>
        </p:spPr>
        <p:txBody>
          <a:bodyPr/>
          <a:lstStyle/>
          <a:p>
            <a:fld id="{0A73AF37-01C2-46BD-A441-528E742026FE}" type="slidenum">
              <a:rPr lang="en-US"/>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29" grpId="0"/>
      <p:bldP spid="30730" grpId="0"/>
      <p:bldP spid="307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9"/>
          <p:cNvSpPr>
            <a:spLocks noGrp="1" noChangeArrowheads="1"/>
          </p:cNvSpPr>
          <p:nvPr>
            <p:ph type="title" idx="4294967295"/>
          </p:nvPr>
        </p:nvSpPr>
        <p:spPr/>
        <p:txBody>
          <a:bodyPr/>
          <a:lstStyle/>
          <a:p>
            <a:r>
              <a:rPr lang="en-US" b="1" dirty="0" smtClean="0">
                <a:solidFill>
                  <a:srgbClr val="FF0000"/>
                </a:solidFill>
                <a:ea typeface="ＭＳ Ｐゴシック" pitchFamily="-110" charset="-128"/>
              </a:rPr>
              <a:t>Bonding Patterns</a:t>
            </a:r>
          </a:p>
        </p:txBody>
      </p:sp>
      <p:graphicFrame>
        <p:nvGraphicFramePr>
          <p:cNvPr id="31746" name="Group 2"/>
          <p:cNvGraphicFramePr>
            <a:graphicFrameLocks noGrp="1"/>
          </p:cNvGraphicFramePr>
          <p:nvPr/>
        </p:nvGraphicFramePr>
        <p:xfrm>
          <a:off x="457200" y="1600200"/>
          <a:ext cx="8229600" cy="4809808"/>
        </p:xfrm>
        <a:graphic>
          <a:graphicData uri="http://schemas.openxmlformats.org/drawingml/2006/table">
            <a:tbl>
              <a:tblPr/>
              <a:tblGrid>
                <a:gridCol w="2057400"/>
                <a:gridCol w="2057400"/>
                <a:gridCol w="2057400"/>
                <a:gridCol w="20574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11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70C0"/>
                          </a:solidFill>
                          <a:effectLst>
                            <a:outerShdw blurRad="38100" dist="38100" dir="2700000" algn="tl">
                              <a:srgbClr val="C0C0C0"/>
                            </a:outerShdw>
                          </a:effectLst>
                          <a:latin typeface="Arial" charset="0"/>
                          <a:ea typeface="ＭＳ Ｐゴシック" pitchFamily="-110" charset="-128"/>
                        </a:rPr>
                        <a:t>Valence electrons (group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70C0"/>
                          </a:solidFill>
                          <a:effectLst>
                            <a:outerShdw blurRad="38100" dist="38100" dir="2700000" algn="tl">
                              <a:srgbClr val="C0C0C0"/>
                            </a:outerShdw>
                          </a:effectLst>
                          <a:latin typeface="Arial" charset="0"/>
                          <a:ea typeface="ＭＳ Ｐゴシック" pitchFamily="-110" charset="-128"/>
                        </a:rPr>
                        <a:t># Bonds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70C0"/>
                          </a:solidFill>
                          <a:effectLst>
                            <a:outerShdw blurRad="38100" dist="38100" dir="2700000" algn="tl">
                              <a:srgbClr val="C0C0C0"/>
                            </a:outerShdw>
                          </a:effectLst>
                          <a:latin typeface="Arial" charset="0"/>
                          <a:ea typeface="ＭＳ Ｐゴシック" pitchFamily="-110" charset="-128"/>
                        </a:rPr>
                        <a:t># Lone Pair Electrons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outerShdw blurRad="38100" dist="38100" dir="2700000" algn="tl">
                              <a:srgbClr val="C0C0C0"/>
                            </a:outerShdw>
                          </a:effectLst>
                          <a:latin typeface="Arial" charset="0"/>
                          <a:ea typeface="ＭＳ Ｐゴシック" pitchFamily="-110"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outerShdw blurRad="38100" dist="38100" dir="2700000" algn="tl">
                              <a:srgbClr val="C0C0C0"/>
                            </a:outerShdw>
                          </a:effectLst>
                          <a:latin typeface="Arial" charset="0"/>
                          <a:ea typeface="ＭＳ Ｐゴシック" pitchFamily="-110"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outerShdw blurRad="38100" dist="38100" dir="2700000" algn="tl">
                              <a:srgbClr val="C0C0C0"/>
                            </a:outerShdw>
                          </a:effectLst>
                          <a:latin typeface="Arial" charset="0"/>
                          <a:ea typeface="ＭＳ Ｐゴシック" pitchFamily="-110" charset="-128"/>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outerShdw blurRad="38100" dist="38100" dir="2700000" algn="tl">
                              <a:srgbClr val="C0C0C0"/>
                            </a:outerShdw>
                          </a:effectLst>
                          <a:latin typeface="Arial" charset="0"/>
                          <a:ea typeface="ＭＳ Ｐゴシック" pitchFamily="-110" charset="-128"/>
                        </a:rPr>
                        <a:t>Halides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rPr>
                        <a:t>(F,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Arial" charset="0"/>
                          <a:ea typeface="ＭＳ Ｐゴシック" pitchFamily="-110" charset="-128"/>
                        </a:rPr>
                        <a:t>Cl</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pitchFamily="-110" charset="-128"/>
                        </a:rPr>
                        <a:t>, Br,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pitchFamily="-110"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78" name="Text Box 34"/>
          <p:cNvSpPr txBox="1">
            <a:spLocks noChangeArrowheads="1"/>
          </p:cNvSpPr>
          <p:nvPr/>
        </p:nvSpPr>
        <p:spPr bwMode="auto">
          <a:xfrm>
            <a:off x="3200400" y="2667000"/>
            <a:ext cx="354013" cy="461665"/>
          </a:xfrm>
          <a:prstGeom prst="rect">
            <a:avLst/>
          </a:prstGeom>
          <a:noFill/>
          <a:ln w="9525">
            <a:noFill/>
            <a:miter lim="800000"/>
            <a:headEnd/>
            <a:tailEnd/>
          </a:ln>
          <a:effectLst/>
        </p:spPr>
        <p:txBody>
          <a:bodyPr wrap="square">
            <a:spAutoFit/>
          </a:bodyPr>
          <a:lstStyle/>
          <a:p>
            <a:r>
              <a:rPr lang="en-US" sz="2400" b="1" dirty="0">
                <a:effectLst>
                  <a:outerShdw blurRad="38100" dist="38100" dir="2700000" algn="tl">
                    <a:srgbClr val="C0C0C0"/>
                  </a:outerShdw>
                </a:effectLst>
              </a:rPr>
              <a:t>4</a:t>
            </a:r>
          </a:p>
        </p:txBody>
      </p:sp>
      <p:sp>
        <p:nvSpPr>
          <p:cNvPr id="31779" name="Text Box 35"/>
          <p:cNvSpPr txBox="1">
            <a:spLocks noChangeArrowheads="1"/>
          </p:cNvSpPr>
          <p:nvPr/>
        </p:nvSpPr>
        <p:spPr bwMode="auto">
          <a:xfrm>
            <a:off x="5410200" y="2667000"/>
            <a:ext cx="354013"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4</a:t>
            </a:r>
          </a:p>
        </p:txBody>
      </p:sp>
      <p:sp>
        <p:nvSpPr>
          <p:cNvPr id="31780" name="Text Box 36"/>
          <p:cNvSpPr txBox="1">
            <a:spLocks noChangeArrowheads="1"/>
          </p:cNvSpPr>
          <p:nvPr/>
        </p:nvSpPr>
        <p:spPr bwMode="auto">
          <a:xfrm>
            <a:off x="7467600" y="2667000"/>
            <a:ext cx="354013"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0</a:t>
            </a:r>
          </a:p>
        </p:txBody>
      </p:sp>
      <p:sp>
        <p:nvSpPr>
          <p:cNvPr id="31781" name="Text Box 37"/>
          <p:cNvSpPr txBox="1">
            <a:spLocks noChangeArrowheads="1"/>
          </p:cNvSpPr>
          <p:nvPr/>
        </p:nvSpPr>
        <p:spPr bwMode="auto">
          <a:xfrm>
            <a:off x="3200400" y="3657600"/>
            <a:ext cx="354013"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5</a:t>
            </a:r>
          </a:p>
        </p:txBody>
      </p:sp>
      <p:sp>
        <p:nvSpPr>
          <p:cNvPr id="31782" name="Text Box 38"/>
          <p:cNvSpPr txBox="1">
            <a:spLocks noChangeArrowheads="1"/>
          </p:cNvSpPr>
          <p:nvPr/>
        </p:nvSpPr>
        <p:spPr bwMode="auto">
          <a:xfrm>
            <a:off x="5360988" y="3657600"/>
            <a:ext cx="354012"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3</a:t>
            </a:r>
          </a:p>
        </p:txBody>
      </p:sp>
      <p:sp>
        <p:nvSpPr>
          <p:cNvPr id="31783" name="Text Box 39"/>
          <p:cNvSpPr txBox="1">
            <a:spLocks noChangeArrowheads="1"/>
          </p:cNvSpPr>
          <p:nvPr/>
        </p:nvSpPr>
        <p:spPr bwMode="auto">
          <a:xfrm>
            <a:off x="7391400" y="3657600"/>
            <a:ext cx="354013"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1</a:t>
            </a:r>
          </a:p>
        </p:txBody>
      </p:sp>
      <p:sp>
        <p:nvSpPr>
          <p:cNvPr id="31784" name="Text Box 40"/>
          <p:cNvSpPr txBox="1">
            <a:spLocks noChangeArrowheads="1"/>
          </p:cNvSpPr>
          <p:nvPr/>
        </p:nvSpPr>
        <p:spPr bwMode="auto">
          <a:xfrm>
            <a:off x="3200400" y="4572000"/>
            <a:ext cx="354013"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6</a:t>
            </a:r>
          </a:p>
        </p:txBody>
      </p:sp>
      <p:sp>
        <p:nvSpPr>
          <p:cNvPr id="31785" name="Text Box 41"/>
          <p:cNvSpPr txBox="1">
            <a:spLocks noChangeArrowheads="1"/>
          </p:cNvSpPr>
          <p:nvPr/>
        </p:nvSpPr>
        <p:spPr bwMode="auto">
          <a:xfrm>
            <a:off x="5410200" y="4572000"/>
            <a:ext cx="354013"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2</a:t>
            </a:r>
          </a:p>
        </p:txBody>
      </p:sp>
      <p:sp>
        <p:nvSpPr>
          <p:cNvPr id="31786" name="Text Box 42"/>
          <p:cNvSpPr txBox="1">
            <a:spLocks noChangeArrowheads="1"/>
          </p:cNvSpPr>
          <p:nvPr/>
        </p:nvSpPr>
        <p:spPr bwMode="auto">
          <a:xfrm>
            <a:off x="7391400" y="4648200"/>
            <a:ext cx="354013"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2</a:t>
            </a:r>
          </a:p>
        </p:txBody>
      </p:sp>
      <p:sp>
        <p:nvSpPr>
          <p:cNvPr id="31787" name="Text Box 43"/>
          <p:cNvSpPr txBox="1">
            <a:spLocks noChangeArrowheads="1"/>
          </p:cNvSpPr>
          <p:nvPr/>
        </p:nvSpPr>
        <p:spPr bwMode="auto">
          <a:xfrm>
            <a:off x="3200400" y="5486400"/>
            <a:ext cx="354013"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7</a:t>
            </a:r>
          </a:p>
        </p:txBody>
      </p:sp>
      <p:sp>
        <p:nvSpPr>
          <p:cNvPr id="31788" name="Text Box 44"/>
          <p:cNvSpPr txBox="1">
            <a:spLocks noChangeArrowheads="1"/>
          </p:cNvSpPr>
          <p:nvPr/>
        </p:nvSpPr>
        <p:spPr bwMode="auto">
          <a:xfrm>
            <a:off x="5360988" y="5486400"/>
            <a:ext cx="354012"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1</a:t>
            </a:r>
          </a:p>
        </p:txBody>
      </p:sp>
      <p:sp>
        <p:nvSpPr>
          <p:cNvPr id="31789" name="Text Box 45"/>
          <p:cNvSpPr txBox="1">
            <a:spLocks noChangeArrowheads="1"/>
          </p:cNvSpPr>
          <p:nvPr/>
        </p:nvSpPr>
        <p:spPr bwMode="auto">
          <a:xfrm>
            <a:off x="7342188" y="5486400"/>
            <a:ext cx="354012"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C0C0C0"/>
                  </a:outerShdw>
                </a:effectLst>
              </a:rPr>
              <a:t>3</a:t>
            </a:r>
          </a:p>
        </p:txBody>
      </p:sp>
      <p:sp>
        <p:nvSpPr>
          <p:cNvPr id="60463"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60464" name="Slide Number Placeholder 7"/>
          <p:cNvSpPr>
            <a:spLocks noGrp="1"/>
          </p:cNvSpPr>
          <p:nvPr>
            <p:ph type="sldNum" sz="quarter" idx="12"/>
          </p:nvPr>
        </p:nvSpPr>
        <p:spPr>
          <a:xfrm>
            <a:off x="6553200" y="6457950"/>
            <a:ext cx="2133600" cy="476250"/>
          </a:xfrm>
          <a:noFill/>
        </p:spPr>
        <p:txBody>
          <a:bodyPr/>
          <a:lstStyle/>
          <a:p>
            <a:fld id="{AC725CC8-E82A-488E-B539-6DEC19B0D512}" type="slidenum">
              <a:rPr lang="en-US"/>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8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8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78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8" grpId="0"/>
      <p:bldP spid="31779" grpId="0"/>
      <p:bldP spid="31780" grpId="0"/>
      <p:bldP spid="31781" grpId="0"/>
      <p:bldP spid="31782" grpId="0"/>
      <p:bldP spid="31783" grpId="0"/>
      <p:bldP spid="31784" grpId="0"/>
      <p:bldP spid="31785" grpId="0"/>
      <p:bldP spid="31786" grpId="0"/>
      <p:bldP spid="31787" grpId="0"/>
      <p:bldP spid="31788" grpId="0"/>
      <p:bldP spid="317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hidden="1"/>
          <p:cNvSpPr>
            <a:spLocks noGrp="1" noChangeArrowheads="1"/>
          </p:cNvSpPr>
          <p:nvPr>
            <p:ph type="title"/>
          </p:nvPr>
        </p:nvSpPr>
        <p:spPr/>
        <p:txBody>
          <a:bodyPr/>
          <a:lstStyle/>
          <a:p>
            <a:endParaRPr lang="en-US" altLang="en-US"/>
          </a:p>
        </p:txBody>
      </p:sp>
      <p:sp>
        <p:nvSpPr>
          <p:cNvPr id="13315" name="Rectangle 3" descr="01p8b"/>
          <p:cNvSpPr>
            <a:spLocks noGrp="1" noChangeAspect="1" noChangeArrowheads="1"/>
          </p:cNvSpPr>
          <p:nvPr/>
        </p:nvSpPr>
        <p:spPr bwMode="auto">
          <a:xfrm>
            <a:off x="0" y="2262188"/>
            <a:ext cx="9144000" cy="2332037"/>
          </a:xfrm>
          <a:prstGeom prst="rect">
            <a:avLst/>
          </a:prstGeom>
          <a:blipFill dpi="0" rotWithShape="1">
            <a:blip r:embed="rId2" cstate="print"/>
            <a:srcRect/>
            <a:stretch>
              <a:fillRect r="-14"/>
            </a:stretch>
          </a:blipFill>
          <a:ln w="9525">
            <a:noFill/>
            <a:miter lim="800000"/>
            <a:headEnd/>
            <a:tailEnd/>
          </a:ln>
          <a:effec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normAutofit fontScale="90000"/>
          </a:bodyPr>
          <a:lstStyle/>
          <a:p>
            <a:r>
              <a:rPr lang="en-US" b="1">
                <a:solidFill>
                  <a:srgbClr val="FF0000"/>
                </a:solidFill>
              </a:rPr>
              <a:t>Bonding Characteristics of Period 2 Elements</a:t>
            </a:r>
          </a:p>
        </p:txBody>
      </p:sp>
      <p:pic>
        <p:nvPicPr>
          <p:cNvPr id="14339" name="Picture 3" descr="C:\My Documents\My Pictures\Chapter 1\Lewis ethylX.bmp"/>
          <p:cNvPicPr>
            <a:picLocks noGrp="1" noChangeAspect="1" noChangeArrowheads="1"/>
          </p:cNvPicPr>
          <p:nvPr>
            <p:ph idx="1"/>
          </p:nvPr>
        </p:nvPicPr>
        <p:blipFill>
          <a:blip r:embed="rId2" cstate="print"/>
          <a:srcRect/>
          <a:stretch>
            <a:fillRect/>
          </a:stretch>
        </p:blipFill>
        <p:spPr>
          <a:xfrm>
            <a:off x="0" y="3657600"/>
            <a:ext cx="9144000" cy="1773238"/>
          </a:xfrm>
          <a:noFill/>
          <a:ln/>
        </p:spPr>
      </p:pic>
      <p:pic>
        <p:nvPicPr>
          <p:cNvPr id="14340" name="Picture 4" descr="C:\My Documents\My Pictures\Chapter 1\bonding patterns.bmp"/>
          <p:cNvPicPr>
            <a:picLocks noChangeAspect="1" noChangeArrowheads="1"/>
          </p:cNvPicPr>
          <p:nvPr/>
        </p:nvPicPr>
        <p:blipFill>
          <a:blip r:embed="rId3" cstate="print"/>
          <a:srcRect/>
          <a:stretch>
            <a:fillRect/>
          </a:stretch>
        </p:blipFill>
        <p:spPr bwMode="auto">
          <a:xfrm>
            <a:off x="0" y="1828800"/>
            <a:ext cx="9144000" cy="10731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1"/>
          <p:cNvSpPr txBox="1">
            <a:spLocks noChangeArrowheads="1"/>
          </p:cNvSpPr>
          <p:nvPr/>
        </p:nvSpPr>
        <p:spPr bwMode="auto">
          <a:xfrm>
            <a:off x="1295400" y="2133600"/>
            <a:ext cx="6705600" cy="2862263"/>
          </a:xfrm>
          <a:prstGeom prst="rect">
            <a:avLst/>
          </a:prstGeom>
          <a:noFill/>
          <a:ln w="9525">
            <a:noFill/>
            <a:miter lim="800000"/>
            <a:headEnd/>
            <a:tailEnd/>
          </a:ln>
        </p:spPr>
        <p:txBody>
          <a:bodyPr>
            <a:spAutoFit/>
          </a:bodyPr>
          <a:lstStyle/>
          <a:p>
            <a:pPr algn="ctr"/>
            <a:r>
              <a:rPr lang="en-US" sz="3600"/>
              <a:t>Lewis structures are the way we</a:t>
            </a:r>
          </a:p>
          <a:p>
            <a:pPr algn="ctr"/>
            <a:r>
              <a:rPr lang="en-US" sz="3600"/>
              <a:t>write organic chemistry.</a:t>
            </a:r>
          </a:p>
          <a:p>
            <a:pPr algn="ctr"/>
            <a:r>
              <a:rPr lang="en-US" sz="3600"/>
              <a:t>Learning now to draw them</a:t>
            </a:r>
          </a:p>
          <a:p>
            <a:pPr algn="ctr"/>
            <a:r>
              <a:rPr lang="en-US" sz="3600"/>
              <a:t>quickly and correctly will help</a:t>
            </a:r>
          </a:p>
          <a:p>
            <a:pPr algn="ctr"/>
            <a:r>
              <a:rPr lang="en-US" sz="3600"/>
              <a:t>you throughout this course.</a:t>
            </a:r>
          </a:p>
        </p:txBody>
      </p:sp>
      <p:sp>
        <p:nvSpPr>
          <p:cNvPr id="14" name="Rectangle 13"/>
          <p:cNvSpPr/>
          <p:nvPr/>
        </p:nvSpPr>
        <p:spPr>
          <a:xfrm>
            <a:off x="3429000" y="838200"/>
            <a:ext cx="1800493"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rPr>
              <a:t>Hint</a:t>
            </a:r>
          </a:p>
        </p:txBody>
      </p:sp>
      <p:sp>
        <p:nvSpPr>
          <p:cNvPr id="16" name="Rectangle 15"/>
          <p:cNvSpPr>
            <a:spLocks noChangeArrowheads="1"/>
          </p:cNvSpPr>
          <p:nvPr/>
        </p:nvSpPr>
        <p:spPr bwMode="auto">
          <a:xfrm>
            <a:off x="1143000" y="2057400"/>
            <a:ext cx="7010400" cy="3200400"/>
          </a:xfrm>
          <a:prstGeom prst="rect">
            <a:avLst/>
          </a:prstGeom>
          <a:noFill/>
          <a:ln w="25400">
            <a:solidFill>
              <a:srgbClr val="89A4A7"/>
            </a:solidFill>
            <a:miter lim="800000"/>
            <a:headEnd/>
            <a:tailEnd/>
          </a:ln>
          <a:effectLst>
            <a:outerShdw dist="38100" dir="5400000" algn="t" rotWithShape="0">
              <a:srgbClr val="808080">
                <a:alpha val="39998"/>
              </a:srgbClr>
            </a:outerShdw>
          </a:effectLst>
        </p:spPr>
        <p:txBody>
          <a:bodyPr anchor="ctr"/>
          <a:lstStyle/>
          <a:p>
            <a:pPr algn="ctr"/>
            <a:endParaRPr lang="en-US">
              <a:solidFill>
                <a:srgbClr val="FFFFFF"/>
              </a:solidFill>
            </a:endParaRPr>
          </a:p>
        </p:txBody>
      </p:sp>
      <p:sp>
        <p:nvSpPr>
          <p:cNvPr id="66565"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66566" name="Slide Number Placeholder 7"/>
          <p:cNvSpPr>
            <a:spLocks noGrp="1"/>
          </p:cNvSpPr>
          <p:nvPr>
            <p:ph type="sldNum" sz="quarter" idx="12"/>
          </p:nvPr>
        </p:nvSpPr>
        <p:spPr>
          <a:xfrm>
            <a:off x="6553200" y="6457950"/>
            <a:ext cx="2133600" cy="476250"/>
          </a:xfrm>
          <a:noFill/>
        </p:spPr>
        <p:txBody>
          <a:bodyPr/>
          <a:lstStyle/>
          <a:p>
            <a:fld id="{D0FBFCE6-3EDA-4A7C-93E9-D047ADC29D0A}"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b="1" dirty="0" smtClean="0">
                <a:solidFill>
                  <a:srgbClr val="FF0000"/>
                </a:solidFill>
                <a:ea typeface="ＭＳ Ｐゴシック" pitchFamily="-110" charset="-128"/>
              </a:rPr>
              <a:t>Multiple Bonding</a:t>
            </a:r>
          </a:p>
        </p:txBody>
      </p:sp>
      <p:sp>
        <p:nvSpPr>
          <p:cNvPr id="64515" name="Text Placeholder 8"/>
          <p:cNvSpPr>
            <a:spLocks noGrp="1"/>
          </p:cNvSpPr>
          <p:nvPr>
            <p:ph type="body" sz="half" idx="2"/>
          </p:nvPr>
        </p:nvSpPr>
        <p:spPr>
          <a:xfrm>
            <a:off x="457200" y="4953000"/>
            <a:ext cx="8229600" cy="1173163"/>
          </a:xfrm>
        </p:spPr>
        <p:txBody>
          <a:bodyPr/>
          <a:lstStyle/>
          <a:p>
            <a:r>
              <a:rPr lang="en-US" sz="2400" dirty="0" smtClean="0">
                <a:ea typeface="ＭＳ Ｐゴシック" pitchFamily="-110" charset="-128"/>
              </a:rPr>
              <a:t>Sharing two pairs of electrons is called a </a:t>
            </a:r>
            <a:r>
              <a:rPr lang="en-US" sz="2400" dirty="0" smtClean="0">
                <a:solidFill>
                  <a:srgbClr val="FF0000"/>
                </a:solidFill>
                <a:ea typeface="ＭＳ Ｐゴシック" pitchFamily="-110" charset="-128"/>
              </a:rPr>
              <a:t>double bond</a:t>
            </a:r>
            <a:r>
              <a:rPr lang="en-US" sz="2400" dirty="0" smtClean="0">
                <a:ea typeface="ＭＳ Ｐゴシック" pitchFamily="-110" charset="-128"/>
              </a:rPr>
              <a:t>.</a:t>
            </a:r>
          </a:p>
          <a:p>
            <a:r>
              <a:rPr lang="en-US" sz="2400" dirty="0" smtClean="0">
                <a:ea typeface="ＭＳ Ｐゴシック" pitchFamily="-110" charset="-128"/>
              </a:rPr>
              <a:t>Sharing three pairs of electrons is called a </a:t>
            </a:r>
            <a:r>
              <a:rPr lang="en-US" sz="2400" dirty="0" smtClean="0">
                <a:solidFill>
                  <a:srgbClr val="FF0000"/>
                </a:solidFill>
                <a:ea typeface="ＭＳ Ｐゴシック" pitchFamily="-110" charset="-128"/>
              </a:rPr>
              <a:t>triple bond</a:t>
            </a:r>
            <a:r>
              <a:rPr lang="en-US" sz="2400" dirty="0" smtClean="0">
                <a:ea typeface="ＭＳ Ｐゴシック" pitchFamily="-110" charset="-128"/>
              </a:rPr>
              <a:t>.</a:t>
            </a:r>
          </a:p>
        </p:txBody>
      </p:sp>
      <p:pic>
        <p:nvPicPr>
          <p:cNvPr id="64516" name="Picture 8" descr="020_01_Pg9_UnFigure_1"/>
          <p:cNvPicPr>
            <a:picLocks noChangeAspect="1" noChangeArrowheads="1"/>
          </p:cNvPicPr>
          <p:nvPr/>
        </p:nvPicPr>
        <p:blipFill>
          <a:blip r:embed="rId3" cstate="print"/>
          <a:srcRect/>
          <a:stretch>
            <a:fillRect/>
          </a:stretch>
        </p:blipFill>
        <p:spPr bwMode="auto">
          <a:xfrm>
            <a:off x="1143000" y="1747838"/>
            <a:ext cx="6819900" cy="2824162"/>
          </a:xfrm>
          <a:prstGeom prst="rect">
            <a:avLst/>
          </a:prstGeom>
          <a:noFill/>
          <a:ln w="9525">
            <a:noFill/>
            <a:miter lim="800000"/>
            <a:headEnd/>
            <a:tailEnd/>
          </a:ln>
        </p:spPr>
      </p:pic>
      <p:sp>
        <p:nvSpPr>
          <p:cNvPr id="64517"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64518" name="Slide Number Placeholder 7"/>
          <p:cNvSpPr>
            <a:spLocks noGrp="1"/>
          </p:cNvSpPr>
          <p:nvPr>
            <p:ph type="sldNum" sz="quarter" idx="12"/>
          </p:nvPr>
        </p:nvSpPr>
        <p:spPr>
          <a:xfrm>
            <a:off x="6553200" y="6457950"/>
            <a:ext cx="2133600" cy="476250"/>
          </a:xfrm>
          <a:noFill/>
        </p:spPr>
        <p:txBody>
          <a:bodyPr/>
          <a:lstStyle/>
          <a:p>
            <a:fld id="{56A66B80-7A08-4C80-BB5C-FD36247C12A9}"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7" name="Picture 3" descr="01_Pg9_UnFigur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3813"/>
            <a:ext cx="9144000" cy="4043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97089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Convert Formula into Lewis Structure</a:t>
            </a:r>
            <a:endParaRPr lang="en-US" b="1" dirty="0">
              <a:solidFill>
                <a:srgbClr val="FF0000"/>
              </a:solidFill>
            </a:endParaRPr>
          </a:p>
        </p:txBody>
      </p:sp>
      <p:sp>
        <p:nvSpPr>
          <p:cNvPr id="3" name="Content Placeholder 2"/>
          <p:cNvSpPr>
            <a:spLocks noGrp="1"/>
          </p:cNvSpPr>
          <p:nvPr>
            <p:ph sz="half" idx="1"/>
          </p:nvPr>
        </p:nvSpPr>
        <p:spPr>
          <a:xfrm>
            <a:off x="457200" y="1600200"/>
            <a:ext cx="8229600" cy="3733800"/>
          </a:xfrm>
        </p:spPr>
        <p:txBody>
          <a:bodyPr>
            <a:normAutofit fontScale="92500" lnSpcReduction="20000"/>
          </a:bodyPr>
          <a:lstStyle/>
          <a:p>
            <a:r>
              <a:rPr lang="en-US" dirty="0" smtClean="0"/>
              <a:t>HCN</a:t>
            </a:r>
          </a:p>
          <a:p>
            <a:r>
              <a:rPr lang="en-US" dirty="0" smtClean="0"/>
              <a:t>HNO</a:t>
            </a:r>
            <a:r>
              <a:rPr lang="en-US" baseline="-25000" dirty="0" smtClean="0"/>
              <a:t>2</a:t>
            </a:r>
          </a:p>
          <a:p>
            <a:r>
              <a:rPr lang="en-US" dirty="0" err="1" smtClean="0"/>
              <a:t>CHOCl</a:t>
            </a:r>
            <a:endParaRPr lang="en-US" dirty="0" smtClean="0"/>
          </a:p>
          <a:p>
            <a:r>
              <a:rPr lang="en-US" dirty="0" smtClean="0"/>
              <a:t>C</a:t>
            </a:r>
            <a:r>
              <a:rPr lang="en-US" baseline="-25000" dirty="0" smtClean="0"/>
              <a:t>2</a:t>
            </a:r>
            <a:r>
              <a:rPr lang="en-US" dirty="0" smtClean="0"/>
              <a:t>H</a:t>
            </a:r>
            <a:r>
              <a:rPr lang="en-US" baseline="-25000" dirty="0" smtClean="0"/>
              <a:t>3</a:t>
            </a:r>
            <a:r>
              <a:rPr lang="en-US" dirty="0" smtClean="0"/>
              <a:t>Cl</a:t>
            </a:r>
          </a:p>
          <a:p>
            <a:r>
              <a:rPr lang="en-US" dirty="0" smtClean="0"/>
              <a:t>N</a:t>
            </a:r>
            <a:r>
              <a:rPr lang="en-US" baseline="-25000" dirty="0" smtClean="0"/>
              <a:t>2</a:t>
            </a:r>
            <a:r>
              <a:rPr lang="en-US" dirty="0" smtClean="0"/>
              <a:t>H</a:t>
            </a:r>
            <a:r>
              <a:rPr lang="en-US" baseline="-25000" dirty="0" smtClean="0"/>
              <a:t>2</a:t>
            </a:r>
          </a:p>
          <a:p>
            <a:r>
              <a:rPr lang="en-US" dirty="0" smtClean="0"/>
              <a:t>O</a:t>
            </a:r>
            <a:r>
              <a:rPr lang="en-US" baseline="-25000" dirty="0" smtClean="0"/>
              <a:t>3</a:t>
            </a:r>
          </a:p>
          <a:p>
            <a:r>
              <a:rPr lang="en-US" dirty="0" smtClean="0"/>
              <a:t>HCO</a:t>
            </a:r>
            <a:r>
              <a:rPr lang="en-US" baseline="-25000" dirty="0" smtClean="0"/>
              <a:t>3</a:t>
            </a:r>
            <a:r>
              <a:rPr lang="en-US" baseline="30000" dirty="0" smtClean="0"/>
              <a:t>-</a:t>
            </a:r>
            <a:endParaRPr lang="en-US" dirty="0" smtClean="0"/>
          </a:p>
          <a:p>
            <a:r>
              <a:rPr lang="en-US" dirty="0" smtClean="0"/>
              <a:t>C</a:t>
            </a:r>
            <a:r>
              <a:rPr lang="en-US" baseline="-25000" dirty="0" smtClean="0"/>
              <a:t>3</a:t>
            </a:r>
            <a:r>
              <a:rPr lang="en-US" dirty="0" smtClean="0"/>
              <a:t>H</a:t>
            </a:r>
            <a:r>
              <a:rPr lang="en-US" baseline="-25000" dirty="0" smtClean="0"/>
              <a:t>4</a:t>
            </a:r>
          </a:p>
          <a:p>
            <a:endParaRPr lang="en-US" dirty="0"/>
          </a:p>
        </p:txBody>
      </p:sp>
      <p:sp>
        <p:nvSpPr>
          <p:cNvPr id="4" name="Text Placeholder 3"/>
          <p:cNvSpPr>
            <a:spLocks noGrp="1"/>
          </p:cNvSpPr>
          <p:nvPr>
            <p:ph type="body" sz="half" idx="2"/>
          </p:nvPr>
        </p:nvSpPr>
        <p:spPr>
          <a:xfrm>
            <a:off x="457200" y="5791200"/>
            <a:ext cx="8229600" cy="334963"/>
          </a:xfrm>
        </p:spPr>
        <p:txBody>
          <a:bodyPr>
            <a:normAutofit fontScale="55000" lnSpcReduction="20000"/>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ea typeface="ＭＳ Ｐゴシック" pitchFamily="-110" charset="-128"/>
              </a:rPr>
              <a:t>Formal Charges</a:t>
            </a:r>
          </a:p>
        </p:txBody>
      </p:sp>
      <p:sp>
        <p:nvSpPr>
          <p:cNvPr id="72709" name="Rectangle 3"/>
          <p:cNvSpPr>
            <a:spLocks noGrp="1" noChangeArrowheads="1"/>
          </p:cNvSpPr>
          <p:nvPr>
            <p:ph type="body" sz="half" idx="1"/>
          </p:nvPr>
        </p:nvSpPr>
        <p:spPr>
          <a:xfrm>
            <a:off x="457200" y="2103438"/>
            <a:ext cx="8458200" cy="4525962"/>
          </a:xfrm>
        </p:spPr>
        <p:txBody>
          <a:bodyPr/>
          <a:lstStyle/>
          <a:p>
            <a:pPr eaLnBrk="1" hangingPunct="1">
              <a:buFontTx/>
              <a:buNone/>
            </a:pPr>
            <a:r>
              <a:rPr lang="en-US" sz="2800" b="1" dirty="0" smtClean="0">
                <a:ea typeface="ＭＳ Ｐゴシック" pitchFamily="-110" charset="-128"/>
              </a:rPr>
              <a:t>        H</a:t>
            </a:r>
            <a:r>
              <a:rPr lang="en-US" sz="2800" b="1" baseline="-25000" dirty="0" smtClean="0">
                <a:ea typeface="ＭＳ Ｐゴシック" pitchFamily="-110" charset="-128"/>
              </a:rPr>
              <a:t>3</a:t>
            </a:r>
            <a:r>
              <a:rPr lang="en-US" sz="2800" b="1" dirty="0" smtClean="0">
                <a:ea typeface="ＭＳ Ｐゴシック" pitchFamily="-110" charset="-128"/>
              </a:rPr>
              <a:t>O</a:t>
            </a:r>
            <a:r>
              <a:rPr lang="en-US" sz="2800" b="1" baseline="30000" dirty="0" smtClean="0">
                <a:ea typeface="ＭＳ Ｐゴシック" pitchFamily="-110" charset="-128"/>
              </a:rPr>
              <a:t>+</a:t>
            </a:r>
            <a:r>
              <a:rPr lang="en-US" sz="2800" b="1" dirty="0" smtClean="0">
                <a:ea typeface="ＭＳ Ｐゴシック" pitchFamily="-110" charset="-128"/>
              </a:rPr>
              <a:t>                                       NO</a:t>
            </a:r>
            <a:r>
              <a:rPr lang="en-US" sz="2800" b="1" baseline="30000" dirty="0" smtClean="0">
                <a:ea typeface="ＭＳ Ｐゴシック" pitchFamily="-110" charset="-128"/>
              </a:rPr>
              <a:t>+</a:t>
            </a:r>
          </a:p>
          <a:p>
            <a:pPr eaLnBrk="1" hangingPunct="1">
              <a:buFontTx/>
              <a:buNone/>
            </a:pPr>
            <a:endParaRPr lang="en-US" sz="2800" b="1" baseline="30000" dirty="0" smtClean="0">
              <a:ea typeface="ＭＳ Ｐゴシック" pitchFamily="-110" charset="-128"/>
            </a:endParaRPr>
          </a:p>
          <a:p>
            <a:pPr eaLnBrk="1" hangingPunct="1">
              <a:buFontTx/>
              <a:buNone/>
            </a:pPr>
            <a:endParaRPr lang="en-US" sz="2800" b="1" baseline="30000" dirty="0" smtClean="0">
              <a:ea typeface="ＭＳ Ｐゴシック" pitchFamily="-110" charset="-128"/>
            </a:endParaRPr>
          </a:p>
          <a:p>
            <a:pPr eaLnBrk="1" hangingPunct="1">
              <a:buFontTx/>
              <a:buNone/>
            </a:pPr>
            <a:endParaRPr lang="en-US" sz="2800" b="1" baseline="30000" dirty="0" smtClean="0">
              <a:ea typeface="ＭＳ Ｐゴシック" pitchFamily="-110" charset="-128"/>
            </a:endParaRPr>
          </a:p>
          <a:p>
            <a:pPr eaLnBrk="1" hangingPunct="1">
              <a:buFontTx/>
              <a:buNone/>
            </a:pPr>
            <a:endParaRPr lang="en-US" sz="2800" b="1" baseline="30000" dirty="0" smtClean="0">
              <a:ea typeface="ＭＳ Ｐゴシック" pitchFamily="-110" charset="-128"/>
            </a:endParaRPr>
          </a:p>
          <a:p>
            <a:pPr eaLnBrk="1" hangingPunct="1">
              <a:buFontTx/>
              <a:buNone/>
            </a:pPr>
            <a:endParaRPr lang="en-US" sz="2800" b="1" baseline="30000" dirty="0" smtClean="0">
              <a:ea typeface="ＭＳ Ｐゴシック" pitchFamily="-110" charset="-128"/>
            </a:endParaRPr>
          </a:p>
          <a:p>
            <a:pPr eaLnBrk="1" hangingPunct="1">
              <a:buFontTx/>
              <a:buNone/>
            </a:pPr>
            <a:endParaRPr lang="en-US" sz="2800" b="1" baseline="30000" dirty="0" smtClean="0">
              <a:ea typeface="ＭＳ Ｐゴシック" pitchFamily="-110" charset="-128"/>
            </a:endParaRPr>
          </a:p>
        </p:txBody>
      </p:sp>
      <p:graphicFrame>
        <p:nvGraphicFramePr>
          <p:cNvPr id="95232" name="Object 0"/>
          <p:cNvGraphicFramePr>
            <a:graphicFrameLocks noGrp="1" noChangeAspect="1"/>
          </p:cNvGraphicFramePr>
          <p:nvPr>
            <p:ph sz="quarter" idx="2"/>
          </p:nvPr>
        </p:nvGraphicFramePr>
        <p:xfrm>
          <a:off x="1143000" y="3398838"/>
          <a:ext cx="1247775" cy="866775"/>
        </p:xfrm>
        <a:graphic>
          <a:graphicData uri="http://schemas.openxmlformats.org/presentationml/2006/ole">
            <mc:AlternateContent xmlns:mc="http://schemas.openxmlformats.org/markup-compatibility/2006">
              <mc:Choice xmlns:v="urn:schemas-microsoft-com:vml" Requires="v">
                <p:oleObj spid="_x0000_s2074" name="Document" r:id="rId4" imgW="1247775" imgH="866775" progId="">
                  <p:embed/>
                </p:oleObj>
              </mc:Choice>
              <mc:Fallback>
                <p:oleObj name="Document" r:id="rId4" imgW="1247775" imgH="866775"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98838"/>
                        <a:ext cx="12477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0" name="Text Box 5"/>
          <p:cNvSpPr txBox="1">
            <a:spLocks noChangeArrowheads="1"/>
          </p:cNvSpPr>
          <p:nvPr/>
        </p:nvSpPr>
        <p:spPr bwMode="auto">
          <a:xfrm>
            <a:off x="304800" y="1428750"/>
            <a:ext cx="8839200" cy="396875"/>
          </a:xfrm>
          <a:prstGeom prst="rect">
            <a:avLst/>
          </a:prstGeom>
          <a:noFill/>
          <a:ln w="9525">
            <a:noFill/>
            <a:miter lim="800000"/>
            <a:headEnd/>
            <a:tailEnd/>
          </a:ln>
        </p:spPr>
        <p:txBody>
          <a:bodyPr>
            <a:spAutoFit/>
          </a:bodyPr>
          <a:lstStyle/>
          <a:p>
            <a:pPr>
              <a:spcBef>
                <a:spcPct val="50000"/>
              </a:spcBef>
            </a:pPr>
            <a:r>
              <a:rPr lang="en-US" sz="2000" dirty="0">
                <a:solidFill>
                  <a:srgbClr val="A50021"/>
                </a:solidFill>
                <a:latin typeface="Times New Roman" pitchFamily="18" charset="0"/>
              </a:rPr>
              <a:t>Formal charge = [group number ] – [nonbonding electrons ] –  ½ [shared electrons]</a:t>
            </a:r>
          </a:p>
        </p:txBody>
      </p:sp>
      <p:graphicFrame>
        <p:nvGraphicFramePr>
          <p:cNvPr id="95234" name="Object 2"/>
          <p:cNvGraphicFramePr>
            <a:graphicFrameLocks noGrp="1" noChangeAspect="1"/>
          </p:cNvGraphicFramePr>
          <p:nvPr>
            <p:ph sz="quarter" idx="3"/>
          </p:nvPr>
        </p:nvGraphicFramePr>
        <p:xfrm>
          <a:off x="6172200" y="3322638"/>
          <a:ext cx="952500" cy="352425"/>
        </p:xfrm>
        <a:graphic>
          <a:graphicData uri="http://schemas.openxmlformats.org/presentationml/2006/ole">
            <mc:AlternateContent xmlns:mc="http://schemas.openxmlformats.org/markup-compatibility/2006">
              <mc:Choice xmlns:v="urn:schemas-microsoft-com:vml" Requires="v">
                <p:oleObj spid="_x0000_s2075" name="Document" r:id="rId6" imgW="952500" imgH="352425" progId="">
                  <p:embed/>
                </p:oleObj>
              </mc:Choice>
              <mc:Fallback>
                <p:oleObj name="Document" r:id="rId6" imgW="952500" imgH="352425"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322638"/>
                        <a:ext cx="952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0" name="Line 8"/>
          <p:cNvSpPr>
            <a:spLocks noChangeShapeType="1"/>
          </p:cNvSpPr>
          <p:nvPr/>
        </p:nvSpPr>
        <p:spPr bwMode="auto">
          <a:xfrm flipH="1">
            <a:off x="2057400" y="2941638"/>
            <a:ext cx="228600" cy="304800"/>
          </a:xfrm>
          <a:prstGeom prst="line">
            <a:avLst/>
          </a:prstGeom>
          <a:noFill/>
          <a:ln w="9525">
            <a:solidFill>
              <a:schemeClr val="tx1"/>
            </a:solidFill>
            <a:round/>
            <a:headEnd/>
            <a:tailEnd type="triangle" w="med" len="med"/>
          </a:ln>
        </p:spPr>
        <p:txBody>
          <a:bodyPr/>
          <a:lstStyle/>
          <a:p>
            <a:endParaRPr lang="en-US"/>
          </a:p>
        </p:txBody>
      </p:sp>
      <p:sp>
        <p:nvSpPr>
          <p:cNvPr id="33801" name="Text Box 9"/>
          <p:cNvSpPr txBox="1">
            <a:spLocks noChangeArrowheads="1"/>
          </p:cNvSpPr>
          <p:nvPr/>
        </p:nvSpPr>
        <p:spPr bwMode="auto">
          <a:xfrm>
            <a:off x="2346325" y="2673350"/>
            <a:ext cx="2082800" cy="369888"/>
          </a:xfrm>
          <a:prstGeom prst="rect">
            <a:avLst/>
          </a:prstGeom>
          <a:noFill/>
          <a:ln w="9525">
            <a:noFill/>
            <a:miter lim="800000"/>
            <a:headEnd/>
            <a:tailEnd/>
          </a:ln>
        </p:spPr>
        <p:txBody>
          <a:bodyPr wrap="none">
            <a:spAutoFit/>
          </a:bodyPr>
          <a:lstStyle/>
          <a:p>
            <a:r>
              <a:rPr lang="en-US"/>
              <a:t>6 – 2 – ½ (6) =  +1</a:t>
            </a:r>
          </a:p>
        </p:txBody>
      </p:sp>
      <p:sp>
        <p:nvSpPr>
          <p:cNvPr id="33802" name="Line 10"/>
          <p:cNvSpPr>
            <a:spLocks noChangeShapeType="1"/>
          </p:cNvSpPr>
          <p:nvPr/>
        </p:nvSpPr>
        <p:spPr bwMode="auto">
          <a:xfrm flipH="1">
            <a:off x="6934200" y="2941638"/>
            <a:ext cx="304800" cy="381000"/>
          </a:xfrm>
          <a:prstGeom prst="line">
            <a:avLst/>
          </a:prstGeom>
          <a:noFill/>
          <a:ln w="9525">
            <a:solidFill>
              <a:schemeClr val="tx1"/>
            </a:solidFill>
            <a:round/>
            <a:headEnd/>
            <a:tailEnd type="triangle" w="med" len="med"/>
          </a:ln>
        </p:spPr>
        <p:txBody>
          <a:bodyPr/>
          <a:lstStyle/>
          <a:p>
            <a:endParaRPr lang="en-US"/>
          </a:p>
        </p:txBody>
      </p:sp>
      <p:sp>
        <p:nvSpPr>
          <p:cNvPr id="33803" name="Text Box 11"/>
          <p:cNvSpPr txBox="1">
            <a:spLocks noChangeArrowheads="1"/>
          </p:cNvSpPr>
          <p:nvPr/>
        </p:nvSpPr>
        <p:spPr bwMode="auto">
          <a:xfrm>
            <a:off x="6705600" y="2560638"/>
            <a:ext cx="2082800" cy="369887"/>
          </a:xfrm>
          <a:prstGeom prst="rect">
            <a:avLst/>
          </a:prstGeom>
          <a:noFill/>
          <a:ln w="9525">
            <a:noFill/>
            <a:miter lim="800000"/>
            <a:headEnd/>
            <a:tailEnd/>
          </a:ln>
        </p:spPr>
        <p:txBody>
          <a:bodyPr wrap="none">
            <a:spAutoFit/>
          </a:bodyPr>
          <a:lstStyle/>
          <a:p>
            <a:r>
              <a:rPr lang="en-US"/>
              <a:t>6 – 2 – ½ (6) =  +1</a:t>
            </a:r>
          </a:p>
        </p:txBody>
      </p:sp>
      <p:sp>
        <p:nvSpPr>
          <p:cNvPr id="33804" name="Text Box 12"/>
          <p:cNvSpPr txBox="1">
            <a:spLocks noChangeArrowheads="1"/>
          </p:cNvSpPr>
          <p:nvPr/>
        </p:nvSpPr>
        <p:spPr bwMode="auto">
          <a:xfrm>
            <a:off x="4267200" y="3703638"/>
            <a:ext cx="1947863" cy="369887"/>
          </a:xfrm>
          <a:prstGeom prst="rect">
            <a:avLst/>
          </a:prstGeom>
          <a:noFill/>
          <a:ln w="9525">
            <a:noFill/>
            <a:miter lim="800000"/>
            <a:headEnd/>
            <a:tailEnd/>
          </a:ln>
        </p:spPr>
        <p:txBody>
          <a:bodyPr wrap="none">
            <a:spAutoFit/>
          </a:bodyPr>
          <a:lstStyle/>
          <a:p>
            <a:r>
              <a:rPr lang="en-US"/>
              <a:t>5 – 2 – ½ (6) =  0</a:t>
            </a:r>
          </a:p>
        </p:txBody>
      </p:sp>
      <p:sp>
        <p:nvSpPr>
          <p:cNvPr id="33806" name="Line 14"/>
          <p:cNvSpPr>
            <a:spLocks noChangeShapeType="1"/>
          </p:cNvSpPr>
          <p:nvPr/>
        </p:nvSpPr>
        <p:spPr bwMode="auto">
          <a:xfrm flipV="1">
            <a:off x="5791200" y="3551238"/>
            <a:ext cx="304800" cy="152400"/>
          </a:xfrm>
          <a:prstGeom prst="line">
            <a:avLst/>
          </a:prstGeom>
          <a:noFill/>
          <a:ln w="9525">
            <a:solidFill>
              <a:schemeClr val="tx1"/>
            </a:solidFill>
            <a:round/>
            <a:headEnd/>
            <a:tailEnd type="triangle" w="med" len="med"/>
          </a:ln>
        </p:spPr>
        <p:txBody>
          <a:bodyPr/>
          <a:lstStyle/>
          <a:p>
            <a:endParaRPr lang="en-US"/>
          </a:p>
        </p:txBody>
      </p:sp>
      <p:sp>
        <p:nvSpPr>
          <p:cNvPr id="33807" name="Text Box 15"/>
          <p:cNvSpPr txBox="1">
            <a:spLocks noChangeArrowheads="1"/>
          </p:cNvSpPr>
          <p:nvPr/>
        </p:nvSpPr>
        <p:spPr bwMode="auto">
          <a:xfrm>
            <a:off x="6781800" y="3475038"/>
            <a:ext cx="317500" cy="366712"/>
          </a:xfrm>
          <a:prstGeom prst="rect">
            <a:avLst/>
          </a:prstGeom>
          <a:noFill/>
          <a:ln w="9525">
            <a:noFill/>
            <a:miter lim="800000"/>
            <a:headEnd/>
            <a:tailEnd/>
          </a:ln>
          <a:effectLst/>
        </p:spPr>
        <p:txBody>
          <a:bodyPr wrap="none">
            <a:spAutoFit/>
          </a:bodyPr>
          <a:lstStyle/>
          <a:p>
            <a:r>
              <a:rPr lang="en-US">
                <a:solidFill>
                  <a:srgbClr val="FF0000"/>
                </a:solidFill>
                <a:effectLst>
                  <a:outerShdw blurRad="38100" dist="38100" dir="2700000" algn="tl">
                    <a:srgbClr val="C0C0C0"/>
                  </a:outerShdw>
                </a:effectLst>
              </a:rPr>
              <a:t>+</a:t>
            </a:r>
          </a:p>
        </p:txBody>
      </p:sp>
      <p:sp>
        <p:nvSpPr>
          <p:cNvPr id="33808" name="Text Box 16"/>
          <p:cNvSpPr txBox="1">
            <a:spLocks noChangeArrowheads="1"/>
          </p:cNvSpPr>
          <p:nvPr/>
        </p:nvSpPr>
        <p:spPr bwMode="auto">
          <a:xfrm>
            <a:off x="1447800" y="3170238"/>
            <a:ext cx="317500" cy="366712"/>
          </a:xfrm>
          <a:prstGeom prst="rect">
            <a:avLst/>
          </a:prstGeom>
          <a:noFill/>
          <a:ln w="9525">
            <a:noFill/>
            <a:miter lim="800000"/>
            <a:headEnd/>
            <a:tailEnd/>
          </a:ln>
          <a:effectLst/>
        </p:spPr>
        <p:txBody>
          <a:bodyPr wrap="none">
            <a:spAutoFit/>
          </a:bodyPr>
          <a:lstStyle/>
          <a:p>
            <a:r>
              <a:rPr lang="en-US">
                <a:solidFill>
                  <a:srgbClr val="FF0000"/>
                </a:solidFill>
                <a:effectLst>
                  <a:outerShdw blurRad="38100" dist="38100" dir="2700000" algn="tl">
                    <a:srgbClr val="C0C0C0"/>
                  </a:outerShdw>
                </a:effectLst>
              </a:rPr>
              <a:t>+</a:t>
            </a:r>
          </a:p>
        </p:txBody>
      </p:sp>
      <p:sp>
        <p:nvSpPr>
          <p:cNvPr id="72719" name="Rectangle 4"/>
          <p:cNvSpPr txBox="1">
            <a:spLocks noChangeArrowheads="1"/>
          </p:cNvSpPr>
          <p:nvPr/>
        </p:nvSpPr>
        <p:spPr bwMode="auto">
          <a:xfrm>
            <a:off x="457200" y="4572000"/>
            <a:ext cx="8229600" cy="1676400"/>
          </a:xfrm>
          <a:prstGeom prst="rect">
            <a:avLst/>
          </a:prstGeom>
          <a:noFill/>
          <a:ln w="9525">
            <a:noFill/>
            <a:miter lim="800000"/>
            <a:headEnd/>
            <a:tailEnd/>
          </a:ln>
        </p:spPr>
        <p:txBody>
          <a:bodyPr/>
          <a:lstStyle/>
          <a:p>
            <a:pPr marL="342900" indent="-342900">
              <a:spcBef>
                <a:spcPct val="20000"/>
              </a:spcBef>
              <a:buFontTx/>
              <a:buChar char="•"/>
            </a:pPr>
            <a:r>
              <a:rPr lang="en-US" sz="2400"/>
              <a:t>Formal charges are a way of keeping track of electrons.</a:t>
            </a:r>
          </a:p>
          <a:p>
            <a:pPr marL="342900" indent="-342900">
              <a:spcBef>
                <a:spcPct val="20000"/>
              </a:spcBef>
              <a:buFontTx/>
              <a:buChar char="•"/>
            </a:pPr>
            <a:r>
              <a:rPr lang="en-US" sz="2400"/>
              <a:t>They may or may not correspond to actual charges in the molecule.</a:t>
            </a:r>
          </a:p>
        </p:txBody>
      </p:sp>
      <p:sp>
        <p:nvSpPr>
          <p:cNvPr id="72720"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72721" name="Slide Number Placeholder 7"/>
          <p:cNvSpPr>
            <a:spLocks noGrp="1"/>
          </p:cNvSpPr>
          <p:nvPr>
            <p:ph type="sldNum" sz="quarter" idx="12"/>
          </p:nvPr>
        </p:nvSpPr>
        <p:spPr>
          <a:xfrm>
            <a:off x="6553200" y="6457950"/>
            <a:ext cx="2133600" cy="476250"/>
          </a:xfrm>
          <a:noFill/>
        </p:spPr>
        <p:txBody>
          <a:bodyPr/>
          <a:lstStyle/>
          <a:p>
            <a:fld id="{FFCF7E87-346E-4675-A359-E5BC979B7BB4}" type="slidenum">
              <a:rPr lang="en-US"/>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80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52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8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0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8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80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1" grpId="0"/>
      <p:bldP spid="33802" grpId="0" animBg="1"/>
      <p:bldP spid="33803" grpId="0"/>
      <p:bldP spid="33804" grpId="0"/>
      <p:bldP spid="33806" grpId="0" animBg="1"/>
      <p:bldP spid="33807" grpId="0"/>
      <p:bldP spid="338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007_01_Pg2_UnFigure_4"/>
          <p:cNvPicPr>
            <a:picLocks noChangeAspect="1" noChangeArrowheads="1"/>
          </p:cNvPicPr>
          <p:nvPr/>
        </p:nvPicPr>
        <p:blipFill>
          <a:blip r:embed="rId3" cstate="print"/>
          <a:srcRect/>
          <a:stretch>
            <a:fillRect/>
          </a:stretch>
        </p:blipFill>
        <p:spPr bwMode="auto">
          <a:xfrm>
            <a:off x="3060700" y="44450"/>
            <a:ext cx="3017838" cy="676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8"/>
          <p:cNvSpPr>
            <a:spLocks noGrp="1" noChangeArrowheads="1"/>
          </p:cNvSpPr>
          <p:nvPr>
            <p:ph type="title"/>
          </p:nvPr>
        </p:nvSpPr>
        <p:spPr/>
        <p:txBody>
          <a:bodyPr/>
          <a:lstStyle/>
          <a:p>
            <a:pPr eaLnBrk="1" hangingPunct="1"/>
            <a:r>
              <a:rPr lang="en-US" b="1" dirty="0" smtClean="0">
                <a:solidFill>
                  <a:srgbClr val="FF0000"/>
                </a:solidFill>
                <a:ea typeface="ＭＳ Ｐゴシック" pitchFamily="-110" charset="-128"/>
              </a:rPr>
              <a:t>Common Bonding Patterns</a:t>
            </a:r>
          </a:p>
        </p:txBody>
      </p:sp>
      <p:pic>
        <p:nvPicPr>
          <p:cNvPr id="76803" name="Picture 1"/>
          <p:cNvPicPr>
            <a:picLocks noChangeAspect="1"/>
          </p:cNvPicPr>
          <p:nvPr/>
        </p:nvPicPr>
        <p:blipFill>
          <a:blip r:embed="rId3" cstate="print"/>
          <a:srcRect/>
          <a:stretch>
            <a:fillRect/>
          </a:stretch>
        </p:blipFill>
        <p:spPr bwMode="auto">
          <a:xfrm>
            <a:off x="304800" y="1550988"/>
            <a:ext cx="8534400" cy="4468812"/>
          </a:xfrm>
          <a:prstGeom prst="rect">
            <a:avLst/>
          </a:prstGeom>
          <a:noFill/>
          <a:ln w="9525">
            <a:noFill/>
            <a:miter lim="800000"/>
            <a:headEnd/>
            <a:tailEnd/>
          </a:ln>
        </p:spPr>
      </p:pic>
      <p:sp>
        <p:nvSpPr>
          <p:cNvPr id="76804"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76805" name="Slide Number Placeholder 7"/>
          <p:cNvSpPr>
            <a:spLocks noGrp="1"/>
          </p:cNvSpPr>
          <p:nvPr>
            <p:ph type="sldNum" sz="quarter" idx="12"/>
          </p:nvPr>
        </p:nvSpPr>
        <p:spPr>
          <a:xfrm>
            <a:off x="6553200" y="6457950"/>
            <a:ext cx="2133600" cy="476250"/>
          </a:xfrm>
          <a:noFill/>
        </p:spPr>
        <p:txBody>
          <a:bodyPr/>
          <a:lstStyle/>
          <a:p>
            <a:fld id="{7A3AAE7C-B702-4E7B-A14F-1985B2E588EC}"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1"/>
          <p:cNvSpPr txBox="1">
            <a:spLocks noChangeArrowheads="1"/>
          </p:cNvSpPr>
          <p:nvPr/>
        </p:nvSpPr>
        <p:spPr bwMode="auto">
          <a:xfrm>
            <a:off x="1295400" y="2133600"/>
            <a:ext cx="6705600" cy="2862263"/>
          </a:xfrm>
          <a:prstGeom prst="rect">
            <a:avLst/>
          </a:prstGeom>
          <a:noFill/>
          <a:ln w="9525">
            <a:noFill/>
            <a:miter lim="800000"/>
            <a:headEnd/>
            <a:tailEnd/>
          </a:ln>
        </p:spPr>
        <p:txBody>
          <a:bodyPr>
            <a:spAutoFit/>
          </a:bodyPr>
          <a:lstStyle/>
          <a:p>
            <a:pPr algn="ctr"/>
            <a:r>
              <a:rPr lang="en-US" sz="3600"/>
              <a:t>Work enough problems to</a:t>
            </a:r>
          </a:p>
          <a:p>
            <a:pPr algn="ctr"/>
            <a:r>
              <a:rPr lang="en-US" sz="3600"/>
              <a:t>become familiar with these</a:t>
            </a:r>
          </a:p>
          <a:p>
            <a:pPr algn="ctr"/>
            <a:r>
              <a:rPr lang="en-US" sz="3600"/>
              <a:t>bonding patterns so you can</a:t>
            </a:r>
          </a:p>
          <a:p>
            <a:pPr algn="ctr"/>
            <a:r>
              <a:rPr lang="en-US" sz="3600"/>
              <a:t>recognize other patterns as</a:t>
            </a:r>
          </a:p>
          <a:p>
            <a:pPr algn="ctr"/>
            <a:r>
              <a:rPr lang="en-US" sz="3600"/>
              <a:t>being either unusual or wrong.</a:t>
            </a:r>
          </a:p>
        </p:txBody>
      </p:sp>
      <p:sp>
        <p:nvSpPr>
          <p:cNvPr id="14" name="Rectangle 13"/>
          <p:cNvSpPr/>
          <p:nvPr/>
        </p:nvSpPr>
        <p:spPr>
          <a:xfrm>
            <a:off x="3429000" y="838200"/>
            <a:ext cx="1800493"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rPr>
              <a:t>Hint</a:t>
            </a:r>
          </a:p>
        </p:txBody>
      </p:sp>
      <p:sp>
        <p:nvSpPr>
          <p:cNvPr id="16" name="Rectangle 15"/>
          <p:cNvSpPr>
            <a:spLocks noChangeArrowheads="1"/>
          </p:cNvSpPr>
          <p:nvPr/>
        </p:nvSpPr>
        <p:spPr bwMode="auto">
          <a:xfrm>
            <a:off x="1143000" y="2057400"/>
            <a:ext cx="7010400" cy="3200400"/>
          </a:xfrm>
          <a:prstGeom prst="rect">
            <a:avLst/>
          </a:prstGeom>
          <a:noFill/>
          <a:ln w="25400">
            <a:solidFill>
              <a:srgbClr val="89A4A7"/>
            </a:solidFill>
            <a:miter lim="800000"/>
            <a:headEnd/>
            <a:tailEnd/>
          </a:ln>
          <a:effectLst>
            <a:outerShdw dist="38100" dir="5400000" algn="t" rotWithShape="0">
              <a:srgbClr val="808080">
                <a:alpha val="39998"/>
              </a:srgbClr>
            </a:outerShdw>
          </a:effectLst>
        </p:spPr>
        <p:txBody>
          <a:bodyPr anchor="ctr"/>
          <a:lstStyle/>
          <a:p>
            <a:pPr algn="ctr"/>
            <a:endParaRPr lang="en-US">
              <a:solidFill>
                <a:srgbClr val="FFFFFF"/>
              </a:solidFill>
            </a:endParaRPr>
          </a:p>
        </p:txBody>
      </p:sp>
      <p:sp>
        <p:nvSpPr>
          <p:cNvPr id="78853"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78854" name="Slide Number Placeholder 7"/>
          <p:cNvSpPr>
            <a:spLocks noGrp="1"/>
          </p:cNvSpPr>
          <p:nvPr>
            <p:ph type="sldNum" sz="quarter" idx="12"/>
          </p:nvPr>
        </p:nvSpPr>
        <p:spPr>
          <a:xfrm>
            <a:off x="6553200" y="6457950"/>
            <a:ext cx="2133600" cy="476250"/>
          </a:xfrm>
          <a:noFill/>
        </p:spPr>
        <p:txBody>
          <a:bodyPr/>
          <a:lstStyle/>
          <a:p>
            <a:fld id="{4D7E2550-C98E-44E6-B4B5-A59D12797291}"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b="1" smtClean="0">
                <a:solidFill>
                  <a:srgbClr val="FF0000"/>
                </a:solidFill>
              </a:rPr>
              <a:t>Nitromethane has 2 Formal Charges</a:t>
            </a:r>
          </a:p>
        </p:txBody>
      </p:sp>
      <p:pic>
        <p:nvPicPr>
          <p:cNvPr id="13315" name="Picture 5" descr="02p31"/>
          <p:cNvPicPr>
            <a:picLocks noChangeAspect="1" noChangeArrowheads="1"/>
          </p:cNvPicPr>
          <p:nvPr/>
        </p:nvPicPr>
        <p:blipFill>
          <a:blip r:embed="rId2" cstate="print"/>
          <a:srcRect/>
          <a:stretch>
            <a:fillRect/>
          </a:stretch>
        </p:blipFill>
        <p:spPr bwMode="auto">
          <a:xfrm>
            <a:off x="546531" y="2209800"/>
            <a:ext cx="8597469" cy="297179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81000"/>
            <a:ext cx="8610600" cy="1143000"/>
          </a:xfrm>
        </p:spPr>
        <p:txBody>
          <a:bodyPr>
            <a:normAutofit fontScale="90000"/>
          </a:bodyPr>
          <a:lstStyle/>
          <a:p>
            <a:pPr eaLnBrk="1" hangingPunct="1"/>
            <a:r>
              <a:rPr lang="en-US" b="1" smtClean="0">
                <a:solidFill>
                  <a:srgbClr val="FF0000"/>
                </a:solidFill>
              </a:rPr>
              <a:t>Both Resonance Structures Contribute to the Actual Structure</a:t>
            </a:r>
          </a:p>
        </p:txBody>
      </p:sp>
      <p:pic>
        <p:nvPicPr>
          <p:cNvPr id="16387" name="Picture 4"/>
          <p:cNvPicPr>
            <a:picLocks noGrp="1" noChangeAspect="1" noChangeArrowheads="1"/>
          </p:cNvPicPr>
          <p:nvPr>
            <p:ph idx="1"/>
          </p:nvPr>
        </p:nvPicPr>
        <p:blipFill>
          <a:blip r:embed="rId2" cstate="print"/>
          <a:srcRect/>
          <a:stretch>
            <a:fillRect/>
          </a:stretch>
        </p:blipFill>
        <p:spPr>
          <a:xfrm>
            <a:off x="304800" y="2057400"/>
            <a:ext cx="8458200" cy="40005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normAutofit fontScale="90000"/>
          </a:bodyPr>
          <a:lstStyle/>
          <a:p>
            <a:pPr eaLnBrk="1" hangingPunct="1"/>
            <a:r>
              <a:rPr lang="en-US" b="1" smtClean="0">
                <a:solidFill>
                  <a:srgbClr val="FF0000"/>
                </a:solidFill>
              </a:rPr>
              <a:t>Dipole Moment reflects Both Resonance Structures</a:t>
            </a:r>
          </a:p>
        </p:txBody>
      </p:sp>
      <p:pic>
        <p:nvPicPr>
          <p:cNvPr id="17411" name="Picture 4"/>
          <p:cNvPicPr>
            <a:picLocks noGrp="1" noChangeAspect="1" noChangeArrowheads="1"/>
          </p:cNvPicPr>
          <p:nvPr>
            <p:ph idx="1"/>
          </p:nvPr>
        </p:nvPicPr>
        <p:blipFill>
          <a:blip r:embed="rId2" cstate="print"/>
          <a:srcRect/>
          <a:stretch>
            <a:fillRect/>
          </a:stretch>
        </p:blipFill>
        <p:spPr>
          <a:xfrm>
            <a:off x="685800" y="1828800"/>
            <a:ext cx="7843838" cy="4513263"/>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685800" y="457200"/>
            <a:ext cx="7772400" cy="1143000"/>
          </a:xfrm>
        </p:spPr>
        <p:txBody>
          <a:bodyPr/>
          <a:lstStyle/>
          <a:p>
            <a:pPr eaLnBrk="1" hangingPunct="1"/>
            <a:r>
              <a:rPr lang="en-US" b="1" smtClean="0">
                <a:solidFill>
                  <a:srgbClr val="FF0000"/>
                </a:solidFill>
              </a:rPr>
              <a:t>Resonance Rules</a:t>
            </a:r>
          </a:p>
        </p:txBody>
      </p:sp>
      <p:sp>
        <p:nvSpPr>
          <p:cNvPr id="19459" name="Rectangle 1027"/>
          <p:cNvSpPr>
            <a:spLocks noGrp="1" noChangeArrowheads="1"/>
          </p:cNvSpPr>
          <p:nvPr>
            <p:ph type="body" idx="1"/>
          </p:nvPr>
        </p:nvSpPr>
        <p:spPr>
          <a:xfrm>
            <a:off x="762000" y="1676400"/>
            <a:ext cx="7772400" cy="4114800"/>
          </a:xfrm>
        </p:spPr>
        <p:txBody>
          <a:bodyPr/>
          <a:lstStyle/>
          <a:p>
            <a:pPr eaLnBrk="1" hangingPunct="1"/>
            <a:r>
              <a:rPr lang="en-US" dirty="0" smtClean="0">
                <a:solidFill>
                  <a:srgbClr val="0070C0"/>
                </a:solidFill>
              </a:rPr>
              <a:t>Cannot break single (sigma) bonds</a:t>
            </a:r>
          </a:p>
          <a:p>
            <a:pPr eaLnBrk="1" hangingPunct="1"/>
            <a:r>
              <a:rPr lang="en-US" dirty="0" smtClean="0">
                <a:solidFill>
                  <a:srgbClr val="0070C0"/>
                </a:solidFill>
              </a:rPr>
              <a:t>Only electrons move, not atoms</a:t>
            </a:r>
          </a:p>
          <a:p>
            <a:pPr algn="ctr" eaLnBrk="1" hangingPunct="1">
              <a:buFontTx/>
              <a:buNone/>
            </a:pPr>
            <a:r>
              <a:rPr lang="en-US" dirty="0" smtClean="0">
                <a:solidFill>
                  <a:srgbClr val="0070C0"/>
                </a:solidFill>
              </a:rPr>
              <a:t>3 possibilities:</a:t>
            </a:r>
          </a:p>
          <a:p>
            <a:pPr lvl="1" eaLnBrk="1" hangingPunct="1"/>
            <a:r>
              <a:rPr lang="en-US" dirty="0" smtClean="0"/>
              <a:t>Lone pair of e</a:t>
            </a:r>
            <a:r>
              <a:rPr lang="en-US" baseline="30000" dirty="0" smtClean="0"/>
              <a:t>-</a:t>
            </a:r>
            <a:r>
              <a:rPr lang="en-US" dirty="0" smtClean="0"/>
              <a:t> to adjacent bond position</a:t>
            </a:r>
          </a:p>
          <a:p>
            <a:pPr lvl="2" eaLnBrk="1" hangingPunct="1"/>
            <a:r>
              <a:rPr lang="en-US" dirty="0" smtClean="0"/>
              <a:t>Forms </a:t>
            </a:r>
            <a:r>
              <a:rPr lang="en-US" dirty="0" smtClean="0">
                <a:latin typeface="Symbol" pitchFamily="18" charset="2"/>
              </a:rPr>
              <a:t>p</a:t>
            </a:r>
            <a:r>
              <a:rPr lang="en-US" dirty="0" smtClean="0"/>
              <a:t> bond</a:t>
            </a:r>
          </a:p>
          <a:p>
            <a:pPr lvl="1" eaLnBrk="1" hangingPunct="1">
              <a:buFontTx/>
              <a:buNone/>
            </a:pPr>
            <a:r>
              <a:rPr lang="en-US" dirty="0" smtClean="0">
                <a:latin typeface="Symbol" pitchFamily="18" charset="2"/>
              </a:rPr>
              <a:t>- p</a:t>
            </a:r>
            <a:r>
              <a:rPr lang="en-US" dirty="0" smtClean="0"/>
              <a:t> bond to adjacent atom</a:t>
            </a:r>
          </a:p>
          <a:p>
            <a:pPr lvl="1" eaLnBrk="1" hangingPunct="1">
              <a:buFontTx/>
              <a:buNone/>
            </a:pPr>
            <a:r>
              <a:rPr lang="en-US" dirty="0" smtClean="0">
                <a:latin typeface="Symbol" pitchFamily="18" charset="2"/>
              </a:rPr>
              <a:t>- p</a:t>
            </a:r>
            <a:r>
              <a:rPr lang="en-US" dirty="0" smtClean="0"/>
              <a:t> bond to adjacent bond position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477962"/>
          </a:xfrm>
        </p:spPr>
        <p:txBody>
          <a:bodyPr>
            <a:normAutofit/>
          </a:bodyPr>
          <a:lstStyle/>
          <a:p>
            <a:pPr eaLnBrk="1" hangingPunct="1"/>
            <a:r>
              <a:rPr lang="en-US" b="1" dirty="0" smtClean="0">
                <a:solidFill>
                  <a:srgbClr val="FF0000"/>
                </a:solidFill>
              </a:rPr>
              <a:t>Curved Arrow Formalism </a:t>
            </a:r>
            <a:br>
              <a:rPr lang="en-US" b="1" dirty="0" smtClean="0">
                <a:solidFill>
                  <a:srgbClr val="FF0000"/>
                </a:solidFill>
              </a:rPr>
            </a:br>
            <a:r>
              <a:rPr lang="en-US" sz="3600" dirty="0" smtClean="0">
                <a:solidFill>
                  <a:srgbClr val="0070C0"/>
                </a:solidFill>
              </a:rPr>
              <a:t>Shows flow of electrons</a:t>
            </a:r>
          </a:p>
        </p:txBody>
      </p:sp>
      <p:pic>
        <p:nvPicPr>
          <p:cNvPr id="18435" name="Picture 3"/>
          <p:cNvPicPr>
            <a:picLocks noGrp="1" noChangeAspect="1" noChangeArrowheads="1"/>
          </p:cNvPicPr>
          <p:nvPr>
            <p:ph idx="1"/>
          </p:nvPr>
        </p:nvPicPr>
        <p:blipFill>
          <a:blip r:embed="rId2" cstate="print"/>
          <a:srcRect/>
          <a:stretch>
            <a:fillRect/>
          </a:stretch>
        </p:blipFill>
        <p:spPr>
          <a:xfrm>
            <a:off x="0" y="2568575"/>
            <a:ext cx="8458200" cy="3198813"/>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b="1" dirty="0" smtClean="0">
                <a:solidFill>
                  <a:srgbClr val="FF0000"/>
                </a:solidFill>
                <a:ea typeface="ＭＳ Ｐゴシック" pitchFamily="-110" charset="-128"/>
              </a:rPr>
              <a:t>Resonance Forms</a:t>
            </a:r>
          </a:p>
        </p:txBody>
      </p:sp>
      <p:sp>
        <p:nvSpPr>
          <p:cNvPr id="72709" name="Rectangle 5"/>
          <p:cNvSpPr>
            <a:spLocks noGrp="1" noChangeArrowheads="1"/>
          </p:cNvSpPr>
          <p:nvPr>
            <p:ph type="body" sz="half" idx="1"/>
          </p:nvPr>
        </p:nvSpPr>
        <p:spPr>
          <a:xfrm>
            <a:off x="457200" y="1295400"/>
            <a:ext cx="8229600" cy="2490788"/>
          </a:xfrm>
        </p:spPr>
        <p:txBody>
          <a:bodyPr>
            <a:noAutofit/>
          </a:bodyPr>
          <a:lstStyle/>
          <a:p>
            <a:pPr eaLnBrk="1" hangingPunct="1">
              <a:lnSpc>
                <a:spcPct val="90000"/>
              </a:lnSpc>
            </a:pPr>
            <a:r>
              <a:rPr lang="en-US" sz="2800" dirty="0" smtClean="0">
                <a:solidFill>
                  <a:srgbClr val="000000"/>
                </a:solidFill>
                <a:ea typeface="ＭＳ Ｐゴシック" pitchFamily="-110" charset="-128"/>
              </a:rPr>
              <a:t>The structures of some compounds are not adequately represented by a single Lewis structure.</a:t>
            </a:r>
          </a:p>
          <a:p>
            <a:pPr eaLnBrk="1" hangingPunct="1">
              <a:lnSpc>
                <a:spcPct val="90000"/>
              </a:lnSpc>
            </a:pPr>
            <a:r>
              <a:rPr lang="en-US" sz="2800" dirty="0" smtClean="0">
                <a:solidFill>
                  <a:srgbClr val="000000"/>
                </a:solidFill>
                <a:ea typeface="ＭＳ Ｐゴシック" pitchFamily="-110" charset="-128"/>
              </a:rPr>
              <a:t>Resonance forms are Lewis structures that can be </a:t>
            </a:r>
            <a:r>
              <a:rPr lang="en-US" sz="2800" dirty="0" err="1" smtClean="0">
                <a:solidFill>
                  <a:srgbClr val="000000"/>
                </a:solidFill>
                <a:ea typeface="ＭＳ Ｐゴシック" pitchFamily="-110" charset="-128"/>
              </a:rPr>
              <a:t>interconverted</a:t>
            </a:r>
            <a:r>
              <a:rPr lang="en-US" sz="2800" dirty="0" smtClean="0">
                <a:solidFill>
                  <a:srgbClr val="000000"/>
                </a:solidFill>
                <a:ea typeface="ＭＳ Ｐゴシック" pitchFamily="-110" charset="-128"/>
              </a:rPr>
              <a:t> by moving electrons only.  </a:t>
            </a:r>
          </a:p>
          <a:p>
            <a:pPr eaLnBrk="1" hangingPunct="1">
              <a:lnSpc>
                <a:spcPct val="90000"/>
              </a:lnSpc>
            </a:pPr>
            <a:r>
              <a:rPr lang="en-US" sz="2800" dirty="0" smtClean="0">
                <a:solidFill>
                  <a:srgbClr val="000000"/>
                </a:solidFill>
                <a:ea typeface="ＭＳ Ｐゴシック" pitchFamily="-110" charset="-128"/>
              </a:rPr>
              <a:t>The true structure will be a hybrid between the contributing resonance forms.</a:t>
            </a:r>
          </a:p>
        </p:txBody>
      </p:sp>
      <p:pic>
        <p:nvPicPr>
          <p:cNvPr id="2" name="Picture 1"/>
          <p:cNvPicPr>
            <a:picLocks noChangeAspect="1"/>
          </p:cNvPicPr>
          <p:nvPr/>
        </p:nvPicPr>
        <p:blipFill>
          <a:blip r:embed="rId3" cstate="print"/>
          <a:srcRect/>
          <a:stretch>
            <a:fillRect/>
          </a:stretch>
        </p:blipFill>
        <p:spPr bwMode="auto">
          <a:xfrm>
            <a:off x="644525" y="4040188"/>
            <a:ext cx="7848600" cy="2208212"/>
          </a:xfrm>
          <a:prstGeom prst="rect">
            <a:avLst/>
          </a:prstGeom>
          <a:noFill/>
          <a:ln w="9525">
            <a:noFill/>
            <a:miter lim="800000"/>
            <a:headEnd/>
            <a:tailEnd/>
          </a:ln>
        </p:spPr>
      </p:pic>
      <p:sp>
        <p:nvSpPr>
          <p:cNvPr id="80901"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80902" name="Slide Number Placeholder 7"/>
          <p:cNvSpPr>
            <a:spLocks noGrp="1"/>
          </p:cNvSpPr>
          <p:nvPr>
            <p:ph type="sldNum" sz="quarter" idx="12"/>
          </p:nvPr>
        </p:nvSpPr>
        <p:spPr>
          <a:xfrm>
            <a:off x="6553200" y="6457950"/>
            <a:ext cx="2133600" cy="476250"/>
          </a:xfrm>
          <a:noFill/>
        </p:spPr>
        <p:txBody>
          <a:bodyPr/>
          <a:lstStyle/>
          <a:p>
            <a:fld id="{88CE1E18-A56D-4AE3-81CB-B850681841D1}" type="slidenum">
              <a:rPr lang="en-US"/>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685800" y="304800"/>
            <a:ext cx="7010400" cy="1143000"/>
          </a:xfrm>
        </p:spPr>
        <p:txBody>
          <a:bodyPr/>
          <a:lstStyle/>
          <a:p>
            <a:pPr eaLnBrk="1" hangingPunct="1"/>
            <a:r>
              <a:rPr lang="en-US" b="1" dirty="0" smtClean="0">
                <a:solidFill>
                  <a:srgbClr val="FF0000"/>
                </a:solidFill>
                <a:ea typeface="ＭＳ Ｐゴシック" pitchFamily="-110" charset="-128"/>
              </a:rPr>
              <a:t>Resonance Forms</a:t>
            </a:r>
          </a:p>
        </p:txBody>
      </p:sp>
      <p:sp>
        <p:nvSpPr>
          <p:cNvPr id="2" name="Rectangle 1027"/>
          <p:cNvSpPr>
            <a:spLocks noGrp="1" noChangeArrowheads="1"/>
          </p:cNvSpPr>
          <p:nvPr>
            <p:ph type="body" idx="1"/>
          </p:nvPr>
        </p:nvSpPr>
        <p:spPr/>
        <p:txBody>
          <a:bodyPr/>
          <a:lstStyle/>
          <a:p>
            <a:pPr eaLnBrk="1" hangingPunct="1">
              <a:buFontTx/>
              <a:buNone/>
            </a:pPr>
            <a:r>
              <a:rPr lang="en-US" dirty="0" smtClean="0">
                <a:ea typeface="ＭＳ Ｐゴシック" pitchFamily="-110" charset="-128"/>
              </a:rPr>
              <a:t>	</a:t>
            </a:r>
            <a:r>
              <a:rPr lang="en-US" dirty="0" smtClean="0">
                <a:solidFill>
                  <a:srgbClr val="0070C0"/>
                </a:solidFill>
                <a:ea typeface="ＭＳ Ｐゴシック" pitchFamily="-110" charset="-128"/>
              </a:rPr>
              <a:t>Resonance forms can be compared using the following criteria, beginning with the most important:</a:t>
            </a:r>
          </a:p>
          <a:p>
            <a:pPr marL="971550" lvl="1" indent="-514350" eaLnBrk="1" hangingPunct="1">
              <a:buFontTx/>
              <a:buAutoNum type="arabicPeriod"/>
            </a:pPr>
            <a:r>
              <a:rPr lang="en-US" dirty="0" smtClean="0"/>
              <a:t>Has as many octets as possible.</a:t>
            </a:r>
          </a:p>
          <a:p>
            <a:pPr marL="971550" lvl="1" indent="-514350" eaLnBrk="1" hangingPunct="1">
              <a:buFontTx/>
              <a:buAutoNum type="arabicPeriod"/>
            </a:pPr>
            <a:r>
              <a:rPr lang="en-US" dirty="0" smtClean="0"/>
              <a:t>Has as many bonds as possible.</a:t>
            </a:r>
          </a:p>
          <a:p>
            <a:pPr marL="971550" lvl="1" indent="-514350" eaLnBrk="1" hangingPunct="1">
              <a:buFontTx/>
              <a:buAutoNum type="arabicPeriod"/>
            </a:pPr>
            <a:r>
              <a:rPr lang="en-US" dirty="0" smtClean="0"/>
              <a:t>Has the negative charge on the most electronegative atom.</a:t>
            </a:r>
          </a:p>
          <a:p>
            <a:pPr marL="971550" lvl="1" indent="-514350" eaLnBrk="1" hangingPunct="1">
              <a:buFontTx/>
              <a:buAutoNum type="arabicPeriod"/>
            </a:pPr>
            <a:r>
              <a:rPr lang="en-US" dirty="0" smtClean="0"/>
              <a:t>Has as little charge separation as possible.</a:t>
            </a:r>
          </a:p>
        </p:txBody>
      </p:sp>
      <p:sp>
        <p:nvSpPr>
          <p:cNvPr id="82948"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82949" name="Slide Number Placeholder 7"/>
          <p:cNvSpPr>
            <a:spLocks noGrp="1"/>
          </p:cNvSpPr>
          <p:nvPr>
            <p:ph type="sldNum" sz="quarter" idx="12"/>
          </p:nvPr>
        </p:nvSpPr>
        <p:spPr>
          <a:xfrm>
            <a:off x="6553200" y="6457950"/>
            <a:ext cx="2133600" cy="476250"/>
          </a:xfrm>
          <a:noFill/>
        </p:spPr>
        <p:txBody>
          <a:bodyPr/>
          <a:lstStyle/>
          <a:p>
            <a:fld id="{3153872B-59A8-4B67-B2F4-4F345F13D5FE}" type="slidenum">
              <a:rPr lang="en-US"/>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b="1" smtClean="0">
                <a:solidFill>
                  <a:srgbClr val="FF0000"/>
                </a:solidFill>
              </a:rPr>
              <a:t>Two Nonequivalent Resonance Structures in Formaldehyde</a:t>
            </a:r>
          </a:p>
        </p:txBody>
      </p:sp>
      <p:pic>
        <p:nvPicPr>
          <p:cNvPr id="21507" name="Picture 5" descr="C:\My Documents\My Pictures\Chapter 1\New Folder\CH2O resonance.bmp"/>
          <p:cNvPicPr>
            <a:picLocks noGrp="1" noChangeAspect="1" noChangeArrowheads="1"/>
          </p:cNvPicPr>
          <p:nvPr>
            <p:ph idx="1"/>
          </p:nvPr>
        </p:nvPicPr>
        <p:blipFill>
          <a:blip r:embed="rId2" cstate="print"/>
          <a:srcRect/>
          <a:stretch>
            <a:fillRect/>
          </a:stretch>
        </p:blipFill>
        <p:spPr>
          <a:xfrm>
            <a:off x="0" y="2133600"/>
            <a:ext cx="9144000" cy="290195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004_01_Pg2_UnFigure_1"/>
          <p:cNvPicPr>
            <a:picLocks noChangeAspect="1" noChangeArrowheads="1"/>
          </p:cNvPicPr>
          <p:nvPr/>
        </p:nvPicPr>
        <p:blipFill>
          <a:blip r:embed="rId3" cstate="print"/>
          <a:srcRect/>
          <a:stretch>
            <a:fillRect/>
          </a:stretch>
        </p:blipFill>
        <p:spPr bwMode="auto">
          <a:xfrm>
            <a:off x="2970213" y="44450"/>
            <a:ext cx="3200400" cy="676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457200" y="304800"/>
            <a:ext cx="8305800" cy="1219200"/>
          </a:xfrm>
        </p:spPr>
        <p:txBody>
          <a:bodyPr>
            <a:normAutofit/>
          </a:bodyPr>
          <a:lstStyle/>
          <a:p>
            <a:pPr eaLnBrk="1" hangingPunct="1"/>
            <a:r>
              <a:rPr lang="en-US" b="1" dirty="0" smtClean="0">
                <a:solidFill>
                  <a:srgbClr val="FF0000"/>
                </a:solidFill>
                <a:ea typeface="ＭＳ Ｐゴシック" pitchFamily="-110" charset="-128"/>
              </a:rPr>
              <a:t>Major and Minor Contributors</a:t>
            </a:r>
            <a:endParaRPr lang="en-US" dirty="0" smtClean="0">
              <a:ea typeface="ＭＳ Ｐゴシック" pitchFamily="-110" charset="-128"/>
            </a:endParaRPr>
          </a:p>
        </p:txBody>
      </p:sp>
      <p:sp>
        <p:nvSpPr>
          <p:cNvPr id="87044" name="Rectangle 3"/>
          <p:cNvSpPr>
            <a:spLocks noGrp="1" noChangeArrowheads="1"/>
          </p:cNvSpPr>
          <p:nvPr>
            <p:ph type="body" idx="1"/>
          </p:nvPr>
        </p:nvSpPr>
        <p:spPr>
          <a:xfrm>
            <a:off x="457200" y="1752600"/>
            <a:ext cx="8382000" cy="1600200"/>
          </a:xfrm>
        </p:spPr>
        <p:txBody>
          <a:bodyPr>
            <a:normAutofit fontScale="77500" lnSpcReduction="20000"/>
          </a:bodyPr>
          <a:lstStyle/>
          <a:p>
            <a:pPr eaLnBrk="1" hangingPunct="1">
              <a:lnSpc>
                <a:spcPct val="90000"/>
              </a:lnSpc>
            </a:pPr>
            <a:r>
              <a:rPr lang="en-US" sz="3600" dirty="0" smtClean="0">
                <a:solidFill>
                  <a:srgbClr val="0070C0"/>
                </a:solidFill>
                <a:ea typeface="ＭＳ Ｐゴシック" pitchFamily="-110" charset="-128"/>
              </a:rPr>
              <a:t>When both resonance forms obey the octet rule, the major contributor is the one with the negative charge on the most electronegative atom.</a:t>
            </a:r>
            <a:r>
              <a:rPr lang="en-US" sz="2800" dirty="0" smtClean="0">
                <a:solidFill>
                  <a:srgbClr val="0070C0"/>
                </a:solidFill>
                <a:ea typeface="ＭＳ Ｐゴシック" pitchFamily="-110" charset="-128"/>
              </a:rPr>
              <a:t/>
            </a:r>
            <a:br>
              <a:rPr lang="en-US" sz="2800" dirty="0" smtClean="0">
                <a:solidFill>
                  <a:srgbClr val="0070C0"/>
                </a:solidFill>
                <a:ea typeface="ＭＳ Ｐゴシック" pitchFamily="-110" charset="-128"/>
              </a:rPr>
            </a:br>
            <a:r>
              <a:rPr lang="en-US" sz="2800" dirty="0" smtClean="0">
                <a:ea typeface="ＭＳ Ｐゴシック" pitchFamily="-110" charset="-128"/>
              </a:rPr>
              <a:t/>
            </a:r>
            <a:br>
              <a:rPr lang="en-US" sz="2800" dirty="0" smtClean="0">
                <a:ea typeface="ＭＳ Ｐゴシック" pitchFamily="-110" charset="-128"/>
              </a:rPr>
            </a:br>
            <a:endParaRPr lang="en-US" sz="2800" dirty="0" smtClean="0">
              <a:ea typeface="ＭＳ Ｐゴシック" pitchFamily="-110" charset="-128"/>
            </a:endParaRPr>
          </a:p>
        </p:txBody>
      </p:sp>
      <p:graphicFrame>
        <p:nvGraphicFramePr>
          <p:cNvPr id="87042" name="Object 4"/>
          <p:cNvGraphicFramePr>
            <a:graphicFrameLocks noChangeAspect="1"/>
          </p:cNvGraphicFramePr>
          <p:nvPr/>
        </p:nvGraphicFramePr>
        <p:xfrm>
          <a:off x="1371600" y="3641725"/>
          <a:ext cx="6553200" cy="779463"/>
        </p:xfrm>
        <a:graphic>
          <a:graphicData uri="http://schemas.openxmlformats.org/presentationml/2006/ole">
            <mc:AlternateContent xmlns:mc="http://schemas.openxmlformats.org/markup-compatibility/2006">
              <mc:Choice xmlns:v="urn:schemas-microsoft-com:vml" Requires="v">
                <p:oleObj spid="_x0000_s3086" name="Document" r:id="rId4" imgW="4724400" imgH="561975" progId="">
                  <p:embed/>
                </p:oleObj>
              </mc:Choice>
              <mc:Fallback>
                <p:oleObj name="Document" r:id="rId4" imgW="4724400" imgH="56197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641725"/>
                        <a:ext cx="6553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6"/>
          <p:cNvSpPr txBox="1">
            <a:spLocks noChangeArrowheads="1"/>
          </p:cNvSpPr>
          <p:nvPr/>
        </p:nvSpPr>
        <p:spPr bwMode="auto">
          <a:xfrm>
            <a:off x="1771650" y="4570413"/>
            <a:ext cx="5708650" cy="366712"/>
          </a:xfrm>
          <a:prstGeom prst="rect">
            <a:avLst/>
          </a:prstGeom>
          <a:noFill/>
          <a:ln w="9525">
            <a:noFill/>
            <a:miter lim="800000"/>
            <a:headEnd/>
            <a:tailEnd/>
          </a:ln>
        </p:spPr>
        <p:txBody>
          <a:bodyPr wrap="none">
            <a:spAutoFit/>
          </a:bodyPr>
          <a:lstStyle/>
          <a:p>
            <a:r>
              <a:rPr lang="en-US" b="1">
                <a:solidFill>
                  <a:schemeClr val="accent2"/>
                </a:solidFill>
              </a:rPr>
              <a:t>MAJOR                                                              MINOR</a:t>
            </a:r>
          </a:p>
        </p:txBody>
      </p:sp>
      <p:sp>
        <p:nvSpPr>
          <p:cNvPr id="35847" name="Text Box 7"/>
          <p:cNvSpPr txBox="1">
            <a:spLocks noChangeArrowheads="1"/>
          </p:cNvSpPr>
          <p:nvPr/>
        </p:nvSpPr>
        <p:spPr bwMode="auto">
          <a:xfrm>
            <a:off x="228600" y="5165725"/>
            <a:ext cx="4876800" cy="1006475"/>
          </a:xfrm>
          <a:prstGeom prst="rect">
            <a:avLst/>
          </a:prstGeom>
          <a:noFill/>
          <a:ln w="9525">
            <a:noFill/>
            <a:miter lim="800000"/>
            <a:headEnd/>
            <a:tailEnd/>
          </a:ln>
        </p:spPr>
        <p:txBody>
          <a:bodyPr>
            <a:spAutoFit/>
          </a:bodyPr>
          <a:lstStyle/>
          <a:p>
            <a:r>
              <a:rPr lang="en-US" sz="2000" dirty="0"/>
              <a:t>The oxygen is more electronegative,</a:t>
            </a:r>
            <a:br>
              <a:rPr lang="en-US" sz="2000" dirty="0"/>
            </a:br>
            <a:r>
              <a:rPr lang="en-US" sz="2000" dirty="0"/>
              <a:t>so it should have </a:t>
            </a:r>
            <a:r>
              <a:rPr lang="en-US" sz="2000" dirty="0" smtClean="0"/>
              <a:t>more of the </a:t>
            </a:r>
            <a:r>
              <a:rPr lang="en-US" sz="2000" dirty="0"/>
              <a:t>negative</a:t>
            </a:r>
            <a:br>
              <a:rPr lang="en-US" sz="2000" dirty="0"/>
            </a:br>
            <a:r>
              <a:rPr lang="en-US" sz="2000" dirty="0"/>
              <a:t>charge.</a:t>
            </a:r>
          </a:p>
        </p:txBody>
      </p:sp>
      <p:sp>
        <p:nvSpPr>
          <p:cNvPr id="87047"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87048" name="Slide Number Placeholder 7"/>
          <p:cNvSpPr>
            <a:spLocks noGrp="1"/>
          </p:cNvSpPr>
          <p:nvPr>
            <p:ph type="sldNum" sz="quarter" idx="12"/>
          </p:nvPr>
        </p:nvSpPr>
        <p:spPr>
          <a:xfrm>
            <a:off x="6553200" y="6457950"/>
            <a:ext cx="2133600" cy="476250"/>
          </a:xfrm>
          <a:noFill/>
        </p:spPr>
        <p:txBody>
          <a:bodyPr/>
          <a:lstStyle/>
          <a:p>
            <a:fld id="{D1F2A851-1FD4-463A-9A55-133880792B01}" type="slidenum">
              <a:rPr lang="en-US"/>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en-US" b="1" dirty="0" smtClean="0">
                <a:solidFill>
                  <a:srgbClr val="FF0000"/>
                </a:solidFill>
              </a:rPr>
              <a:t>Resonance Stabilization of Ions</a:t>
            </a:r>
            <a:br>
              <a:rPr lang="en-US" b="1" dirty="0" smtClean="0">
                <a:solidFill>
                  <a:srgbClr val="FF0000"/>
                </a:solidFill>
              </a:rPr>
            </a:br>
            <a:r>
              <a:rPr lang="en-US" sz="3600" b="1" dirty="0" smtClean="0">
                <a:solidFill>
                  <a:srgbClr val="0070C0"/>
                </a:solidFill>
              </a:rPr>
              <a:t>Pos. charge is “delocalized”</a:t>
            </a:r>
          </a:p>
        </p:txBody>
      </p:sp>
      <p:pic>
        <p:nvPicPr>
          <p:cNvPr id="20483" name="Picture 3"/>
          <p:cNvPicPr>
            <a:picLocks noGrp="1" noChangeAspect="1" noChangeArrowheads="1"/>
          </p:cNvPicPr>
          <p:nvPr>
            <p:ph idx="1"/>
          </p:nvPr>
        </p:nvPicPr>
        <p:blipFill>
          <a:blip r:embed="rId2" cstate="print"/>
          <a:srcRect/>
          <a:stretch>
            <a:fillRect/>
          </a:stretch>
        </p:blipFill>
        <p:spPr>
          <a:xfrm>
            <a:off x="533400" y="1676400"/>
            <a:ext cx="8151813" cy="4684713"/>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
          <p:cNvSpPr>
            <a:spLocks noGrp="1"/>
          </p:cNvSpPr>
          <p:nvPr>
            <p:ph type="title"/>
          </p:nvPr>
        </p:nvSpPr>
        <p:spPr/>
        <p:txBody>
          <a:bodyPr/>
          <a:lstStyle/>
          <a:p>
            <a:pPr eaLnBrk="1" hangingPunct="1"/>
            <a:r>
              <a:rPr lang="en-US" b="1" dirty="0" smtClean="0">
                <a:solidFill>
                  <a:srgbClr val="FF0000"/>
                </a:solidFill>
                <a:ea typeface="ＭＳ Ｐゴシック" pitchFamily="-110" charset="-128"/>
              </a:rPr>
              <a:t>Solved Problem 2</a:t>
            </a:r>
          </a:p>
        </p:txBody>
      </p:sp>
      <p:sp>
        <p:nvSpPr>
          <p:cNvPr id="91139" name="Text Box 4"/>
          <p:cNvSpPr txBox="1">
            <a:spLocks noChangeArrowheads="1"/>
          </p:cNvSpPr>
          <p:nvPr/>
        </p:nvSpPr>
        <p:spPr bwMode="auto">
          <a:xfrm>
            <a:off x="304800" y="1704975"/>
            <a:ext cx="8610600" cy="707886"/>
          </a:xfrm>
          <a:prstGeom prst="rect">
            <a:avLst/>
          </a:prstGeom>
          <a:noFill/>
          <a:ln w="9525">
            <a:noFill/>
            <a:miter lim="800000"/>
            <a:headEnd/>
            <a:tailEnd/>
          </a:ln>
        </p:spPr>
        <p:txBody>
          <a:bodyPr wrap="square">
            <a:spAutoFit/>
          </a:bodyPr>
          <a:lstStyle/>
          <a:p>
            <a:pPr eaLnBrk="0" hangingPunct="0"/>
            <a:r>
              <a:rPr lang="en-US" sz="2000" dirty="0">
                <a:solidFill>
                  <a:srgbClr val="0070C0"/>
                </a:solidFill>
                <a:latin typeface="Times" pitchFamily="-110" charset="0"/>
              </a:rPr>
              <a:t>Draw the important resonance forms for [CH</a:t>
            </a:r>
            <a:r>
              <a:rPr lang="en-US" sz="2000" baseline="-20000" dirty="0">
                <a:solidFill>
                  <a:srgbClr val="0070C0"/>
                </a:solidFill>
                <a:latin typeface="Times" pitchFamily="-110" charset="0"/>
              </a:rPr>
              <a:t>3</a:t>
            </a:r>
            <a:r>
              <a:rPr lang="en-US" sz="2000" dirty="0">
                <a:solidFill>
                  <a:srgbClr val="0070C0"/>
                </a:solidFill>
                <a:latin typeface="Times" pitchFamily="-110" charset="0"/>
              </a:rPr>
              <a:t>OCH</a:t>
            </a:r>
            <a:r>
              <a:rPr lang="en-US" sz="2000" baseline="-20000" dirty="0">
                <a:solidFill>
                  <a:srgbClr val="0070C0"/>
                </a:solidFill>
                <a:latin typeface="Times" pitchFamily="-110" charset="0"/>
              </a:rPr>
              <a:t>2</a:t>
            </a:r>
            <a:r>
              <a:rPr lang="en-US" sz="2000" dirty="0">
                <a:solidFill>
                  <a:srgbClr val="0070C0"/>
                </a:solidFill>
                <a:latin typeface="Times" pitchFamily="-110" charset="0"/>
              </a:rPr>
              <a:t>]</a:t>
            </a:r>
            <a:r>
              <a:rPr lang="en-US" sz="2000" baseline="30000" dirty="0">
                <a:solidFill>
                  <a:srgbClr val="0070C0"/>
                </a:solidFill>
                <a:latin typeface="Times" pitchFamily="-110" charset="0"/>
              </a:rPr>
              <a:t>+</a:t>
            </a:r>
            <a:r>
              <a:rPr lang="en-US" sz="2000" dirty="0">
                <a:solidFill>
                  <a:srgbClr val="0070C0"/>
                </a:solidFill>
                <a:latin typeface="Times" pitchFamily="-110" charset="0"/>
              </a:rPr>
              <a:t>. Indicate which structure is the major and minor contributor or whether they would have the same energy.</a:t>
            </a:r>
          </a:p>
        </p:txBody>
      </p:sp>
      <p:sp>
        <p:nvSpPr>
          <p:cNvPr id="88070" name="Text Box 6"/>
          <p:cNvSpPr txBox="1">
            <a:spLocks noChangeArrowheads="1"/>
          </p:cNvSpPr>
          <p:nvPr/>
        </p:nvSpPr>
        <p:spPr bwMode="auto">
          <a:xfrm>
            <a:off x="304800" y="5286375"/>
            <a:ext cx="8610600" cy="707886"/>
          </a:xfrm>
          <a:prstGeom prst="rect">
            <a:avLst/>
          </a:prstGeom>
          <a:noFill/>
          <a:ln w="9525">
            <a:noFill/>
            <a:miter lim="800000"/>
            <a:headEnd/>
            <a:tailEnd/>
          </a:ln>
        </p:spPr>
        <p:txBody>
          <a:bodyPr>
            <a:spAutoFit/>
          </a:bodyPr>
          <a:lstStyle/>
          <a:p>
            <a:pPr eaLnBrk="0" hangingPunct="0"/>
            <a:r>
              <a:rPr lang="en-US" sz="2000" dirty="0">
                <a:solidFill>
                  <a:srgbClr val="FF0000"/>
                </a:solidFill>
                <a:latin typeface="Times" pitchFamily="-110" charset="0"/>
              </a:rPr>
              <a:t>The first (minor) structure has a carbon atom with only six electrons around it. The second (major) structure has octets on all atoms and an additional bond.</a:t>
            </a:r>
          </a:p>
        </p:txBody>
      </p:sp>
      <p:sp>
        <p:nvSpPr>
          <p:cNvPr id="29704" name="TextBox 10"/>
          <p:cNvSpPr txBox="1">
            <a:spLocks noChangeArrowheads="1"/>
          </p:cNvSpPr>
          <p:nvPr/>
        </p:nvSpPr>
        <p:spPr bwMode="auto">
          <a:xfrm>
            <a:off x="457200" y="2590800"/>
            <a:ext cx="960519" cy="369332"/>
          </a:xfrm>
          <a:prstGeom prst="rect">
            <a:avLst/>
          </a:prstGeom>
          <a:noFill/>
          <a:ln w="9525">
            <a:noFill/>
            <a:miter lim="800000"/>
            <a:headEnd/>
            <a:tailEnd/>
          </a:ln>
        </p:spPr>
        <p:txBody>
          <a:bodyPr wrap="none">
            <a:spAutoFit/>
          </a:bodyPr>
          <a:lstStyle/>
          <a:p>
            <a:r>
              <a:rPr lang="en-US" dirty="0">
                <a:solidFill>
                  <a:srgbClr val="FF0000"/>
                </a:solidFill>
              </a:rPr>
              <a:t>Solution</a:t>
            </a:r>
          </a:p>
        </p:txBody>
      </p:sp>
      <p:pic>
        <p:nvPicPr>
          <p:cNvPr id="2" name="Picture 1"/>
          <p:cNvPicPr>
            <a:picLocks noChangeAspect="1"/>
          </p:cNvPicPr>
          <p:nvPr/>
        </p:nvPicPr>
        <p:blipFill>
          <a:blip r:embed="rId3" cstate="print"/>
          <a:srcRect/>
          <a:stretch>
            <a:fillRect/>
          </a:stretch>
        </p:blipFill>
        <p:spPr bwMode="auto">
          <a:xfrm>
            <a:off x="1229790" y="3048000"/>
            <a:ext cx="6934890" cy="2109788"/>
          </a:xfrm>
          <a:prstGeom prst="rect">
            <a:avLst/>
          </a:prstGeom>
          <a:noFill/>
          <a:ln w="9525">
            <a:noFill/>
            <a:miter lim="800000"/>
            <a:headEnd/>
            <a:tailEnd/>
          </a:ln>
        </p:spPr>
      </p:pic>
      <p:sp>
        <p:nvSpPr>
          <p:cNvPr id="91143"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91144" name="Slide Number Placeholder 7"/>
          <p:cNvSpPr>
            <a:spLocks noGrp="1"/>
          </p:cNvSpPr>
          <p:nvPr>
            <p:ph type="sldNum" sz="quarter" idx="12"/>
          </p:nvPr>
        </p:nvSpPr>
        <p:spPr>
          <a:xfrm>
            <a:off x="6553200" y="6457950"/>
            <a:ext cx="2133600" cy="476250"/>
          </a:xfrm>
          <a:noFill/>
        </p:spPr>
        <p:txBody>
          <a:bodyPr/>
          <a:lstStyle/>
          <a:p>
            <a:fld id="{64F9480E-F11E-4E20-8F09-8A0317DCEED0}" type="slidenum">
              <a:rPr lang="en-US"/>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0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2970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1"/>
          <p:cNvSpPr>
            <a:spLocks noGrp="1"/>
          </p:cNvSpPr>
          <p:nvPr>
            <p:ph type="title"/>
          </p:nvPr>
        </p:nvSpPr>
        <p:spPr/>
        <p:txBody>
          <a:bodyPr/>
          <a:lstStyle/>
          <a:p>
            <a:pPr eaLnBrk="1" hangingPunct="1"/>
            <a:r>
              <a:rPr lang="en-US" b="1" dirty="0" smtClean="0">
                <a:solidFill>
                  <a:srgbClr val="FF0000"/>
                </a:solidFill>
                <a:ea typeface="ＭＳ Ｐゴシック" pitchFamily="-110" charset="-128"/>
              </a:rPr>
              <a:t>Solved Problem 3</a:t>
            </a:r>
          </a:p>
        </p:txBody>
      </p:sp>
      <p:sp>
        <p:nvSpPr>
          <p:cNvPr id="93187" name="Text Box 1029"/>
          <p:cNvSpPr txBox="1">
            <a:spLocks noChangeArrowheads="1"/>
          </p:cNvSpPr>
          <p:nvPr/>
        </p:nvSpPr>
        <p:spPr bwMode="auto">
          <a:xfrm>
            <a:off x="304800" y="1371600"/>
            <a:ext cx="8610600" cy="954107"/>
          </a:xfrm>
          <a:prstGeom prst="rect">
            <a:avLst/>
          </a:prstGeom>
          <a:noFill/>
          <a:ln w="9525">
            <a:noFill/>
            <a:miter lim="800000"/>
            <a:headEnd/>
            <a:tailEnd/>
          </a:ln>
        </p:spPr>
        <p:txBody>
          <a:bodyPr>
            <a:spAutoFit/>
          </a:bodyPr>
          <a:lstStyle/>
          <a:p>
            <a:pPr eaLnBrk="0" hangingPunct="0"/>
            <a:r>
              <a:rPr lang="en-US" sz="2000" dirty="0">
                <a:solidFill>
                  <a:srgbClr val="0070C0"/>
                </a:solidFill>
                <a:latin typeface="Times" pitchFamily="-110" charset="0"/>
              </a:rPr>
              <a:t>Draw the resonance structures of the compound below. Indicate which structure is the major and minor contributor or whether they would have the same energy.</a:t>
            </a:r>
          </a:p>
          <a:p>
            <a:pPr eaLnBrk="0" hangingPunct="0"/>
            <a:endParaRPr lang="en-US" sz="1600" dirty="0">
              <a:latin typeface="Times" pitchFamily="-110" charset="0"/>
            </a:endParaRPr>
          </a:p>
        </p:txBody>
      </p:sp>
      <p:sp>
        <p:nvSpPr>
          <p:cNvPr id="30728" name="Text Box 1033"/>
          <p:cNvSpPr txBox="1">
            <a:spLocks noChangeArrowheads="1"/>
          </p:cNvSpPr>
          <p:nvPr/>
        </p:nvSpPr>
        <p:spPr bwMode="auto">
          <a:xfrm>
            <a:off x="304800" y="5041900"/>
            <a:ext cx="8610600" cy="1323439"/>
          </a:xfrm>
          <a:prstGeom prst="rect">
            <a:avLst/>
          </a:prstGeom>
          <a:noFill/>
          <a:ln w="9525">
            <a:noFill/>
            <a:miter lim="800000"/>
            <a:headEnd/>
            <a:tailEnd/>
          </a:ln>
        </p:spPr>
        <p:txBody>
          <a:bodyPr>
            <a:spAutoFit/>
          </a:bodyPr>
          <a:lstStyle/>
          <a:p>
            <a:pPr eaLnBrk="0" hangingPunct="0"/>
            <a:r>
              <a:rPr lang="en-US" sz="2000" dirty="0">
                <a:solidFill>
                  <a:srgbClr val="FF0000"/>
                </a:solidFill>
                <a:latin typeface="Times" pitchFamily="-110" charset="0"/>
              </a:rPr>
              <a:t>Both of these structures have octets on oxygen and both carbon atoms, and they have the same number of bonds. The first structure has the negative charge on carbon, the second on oxygen. Oxygen is the more electronegative element, so the second structure is the major contributor.</a:t>
            </a:r>
          </a:p>
        </p:txBody>
      </p:sp>
      <p:sp>
        <p:nvSpPr>
          <p:cNvPr id="30729" name="TextBox 12"/>
          <p:cNvSpPr txBox="1">
            <a:spLocks noChangeArrowheads="1"/>
          </p:cNvSpPr>
          <p:nvPr/>
        </p:nvSpPr>
        <p:spPr bwMode="auto">
          <a:xfrm>
            <a:off x="381000" y="3124200"/>
            <a:ext cx="960519" cy="369332"/>
          </a:xfrm>
          <a:prstGeom prst="rect">
            <a:avLst/>
          </a:prstGeom>
          <a:noFill/>
          <a:ln w="9525">
            <a:noFill/>
            <a:miter lim="800000"/>
            <a:headEnd/>
            <a:tailEnd/>
          </a:ln>
        </p:spPr>
        <p:txBody>
          <a:bodyPr wrap="none">
            <a:spAutoFit/>
          </a:bodyPr>
          <a:lstStyle/>
          <a:p>
            <a:r>
              <a:rPr lang="en-US" dirty="0">
                <a:solidFill>
                  <a:srgbClr val="FF0000"/>
                </a:solidFill>
              </a:rPr>
              <a:t>Solution</a:t>
            </a:r>
          </a:p>
        </p:txBody>
      </p:sp>
      <p:pic>
        <p:nvPicPr>
          <p:cNvPr id="3" name="Picture 2"/>
          <p:cNvPicPr>
            <a:picLocks noChangeAspect="1"/>
          </p:cNvPicPr>
          <p:nvPr/>
        </p:nvPicPr>
        <p:blipFill>
          <a:blip r:embed="rId3" cstate="print"/>
          <a:srcRect/>
          <a:stretch>
            <a:fillRect/>
          </a:stretch>
        </p:blipFill>
        <p:spPr bwMode="auto">
          <a:xfrm>
            <a:off x="1458313" y="3200400"/>
            <a:ext cx="5323488" cy="1776413"/>
          </a:xfrm>
          <a:prstGeom prst="rect">
            <a:avLst/>
          </a:prstGeom>
          <a:noFill/>
          <a:ln w="9525">
            <a:noFill/>
            <a:miter lim="800000"/>
            <a:headEnd/>
            <a:tailEnd/>
          </a:ln>
        </p:spPr>
      </p:pic>
      <p:grpSp>
        <p:nvGrpSpPr>
          <p:cNvPr id="2" name="Group 6"/>
          <p:cNvGrpSpPr>
            <a:grpSpLocks/>
          </p:cNvGrpSpPr>
          <p:nvPr/>
        </p:nvGrpSpPr>
        <p:grpSpPr bwMode="auto">
          <a:xfrm>
            <a:off x="3886200" y="2133600"/>
            <a:ext cx="1371600" cy="1006475"/>
            <a:chOff x="3886200" y="2133600"/>
            <a:chExt cx="1371600" cy="1005840"/>
          </a:xfrm>
        </p:grpSpPr>
        <p:pic>
          <p:nvPicPr>
            <p:cNvPr id="93194" name="Picture 3"/>
            <p:cNvPicPr>
              <a:picLocks noChangeAspect="1"/>
            </p:cNvPicPr>
            <p:nvPr/>
          </p:nvPicPr>
          <p:blipFill>
            <a:blip r:embed="rId4" cstate="print"/>
            <a:srcRect l="18137" r="-1855"/>
            <a:stretch>
              <a:fillRect/>
            </a:stretch>
          </p:blipFill>
          <p:spPr bwMode="auto">
            <a:xfrm>
              <a:off x="3886200" y="2133600"/>
              <a:ext cx="1371600" cy="903405"/>
            </a:xfrm>
            <a:prstGeom prst="rect">
              <a:avLst/>
            </a:prstGeom>
            <a:noFill/>
            <a:ln w="9525">
              <a:noFill/>
              <a:miter lim="800000"/>
              <a:headEnd/>
              <a:tailEnd/>
            </a:ln>
          </p:spPr>
        </p:pic>
        <p:pic>
          <p:nvPicPr>
            <p:cNvPr id="93195" name="Picture 14"/>
            <p:cNvPicPr>
              <a:picLocks noChangeAspect="1"/>
            </p:cNvPicPr>
            <p:nvPr/>
          </p:nvPicPr>
          <p:blipFill>
            <a:blip r:embed="rId3" cstate="print"/>
            <a:srcRect t="92613" r="68900" b="1170"/>
            <a:stretch>
              <a:fillRect/>
            </a:stretch>
          </p:blipFill>
          <p:spPr bwMode="auto">
            <a:xfrm>
              <a:off x="3886200" y="3048000"/>
              <a:ext cx="1371600" cy="91440"/>
            </a:xfrm>
            <a:prstGeom prst="rect">
              <a:avLst/>
            </a:prstGeom>
            <a:noFill/>
            <a:ln w="9525">
              <a:noFill/>
              <a:miter lim="800000"/>
              <a:headEnd/>
              <a:tailEnd/>
            </a:ln>
          </p:spPr>
        </p:pic>
      </p:grpSp>
      <p:sp>
        <p:nvSpPr>
          <p:cNvPr id="93192"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93193" name="Slide Number Placeholder 7"/>
          <p:cNvSpPr>
            <a:spLocks noGrp="1"/>
          </p:cNvSpPr>
          <p:nvPr>
            <p:ph type="sldNum" sz="quarter" idx="12"/>
          </p:nvPr>
        </p:nvSpPr>
        <p:spPr>
          <a:xfrm>
            <a:off x="6553200" y="6457950"/>
            <a:ext cx="2133600" cy="476250"/>
          </a:xfrm>
          <a:noFill/>
        </p:spPr>
        <p:txBody>
          <a:bodyPr/>
          <a:lstStyle/>
          <a:p>
            <a:fld id="{F4590481-6578-4817-812E-D2D7C12CBC0B}" type="slidenum">
              <a:rPr lang="en-US"/>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29"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p:txBody>
          <a:bodyPr>
            <a:noAutofit/>
          </a:bodyPr>
          <a:lstStyle/>
          <a:p>
            <a:pPr eaLnBrk="1" hangingPunct="1"/>
            <a:r>
              <a:rPr lang="en-US" b="1" dirty="0" smtClean="0">
                <a:solidFill>
                  <a:srgbClr val="FF0000"/>
                </a:solidFill>
                <a:ea typeface="ＭＳ Ｐゴシック" pitchFamily="-110" charset="-128"/>
              </a:rPr>
              <a:t>Resonance Forms for the </a:t>
            </a:r>
            <a:br>
              <a:rPr lang="en-US" b="1" dirty="0" smtClean="0">
                <a:solidFill>
                  <a:srgbClr val="FF0000"/>
                </a:solidFill>
                <a:ea typeface="ＭＳ Ｐゴシック" pitchFamily="-110" charset="-128"/>
              </a:rPr>
            </a:br>
            <a:r>
              <a:rPr lang="en-US" b="1" dirty="0" smtClean="0">
                <a:solidFill>
                  <a:srgbClr val="FF0000"/>
                </a:solidFill>
                <a:ea typeface="ＭＳ Ｐゴシック" pitchFamily="-110" charset="-128"/>
              </a:rPr>
              <a:t>Acetate Ion</a:t>
            </a:r>
          </a:p>
        </p:txBody>
      </p:sp>
      <p:sp>
        <p:nvSpPr>
          <p:cNvPr id="81926" name="Rectangle 6"/>
          <p:cNvSpPr>
            <a:spLocks noGrp="1" noChangeArrowheads="1"/>
          </p:cNvSpPr>
          <p:nvPr>
            <p:ph type="body" sz="half" idx="2"/>
          </p:nvPr>
        </p:nvSpPr>
        <p:spPr>
          <a:xfrm>
            <a:off x="457200" y="3733800"/>
            <a:ext cx="8229600" cy="2590800"/>
          </a:xfrm>
        </p:spPr>
        <p:txBody>
          <a:bodyPr/>
          <a:lstStyle/>
          <a:p>
            <a:pPr eaLnBrk="1" hangingPunct="1">
              <a:lnSpc>
                <a:spcPct val="80000"/>
              </a:lnSpc>
            </a:pPr>
            <a:r>
              <a:rPr lang="en-US" sz="2400" dirty="0" smtClean="0">
                <a:solidFill>
                  <a:srgbClr val="000000"/>
                </a:solidFill>
                <a:ea typeface="ＭＳ Ｐゴシック" pitchFamily="-110" charset="-128"/>
              </a:rPr>
              <a:t>When acetic acid loses a proton, the resulting acetate ion has a negative charge delocalized over both oxygen atoms. </a:t>
            </a:r>
          </a:p>
          <a:p>
            <a:pPr eaLnBrk="1" hangingPunct="1">
              <a:lnSpc>
                <a:spcPct val="80000"/>
              </a:lnSpc>
            </a:pPr>
            <a:r>
              <a:rPr lang="en-US" sz="2400" dirty="0" smtClean="0">
                <a:solidFill>
                  <a:srgbClr val="FF0000"/>
                </a:solidFill>
                <a:ea typeface="ＭＳ Ｐゴシック" pitchFamily="-110" charset="-128"/>
              </a:rPr>
              <a:t>Each oxygen atom bears half of the negative charge, and this delocalization stabilizes the ion. </a:t>
            </a:r>
          </a:p>
          <a:p>
            <a:pPr eaLnBrk="1" hangingPunct="1">
              <a:lnSpc>
                <a:spcPct val="80000"/>
              </a:lnSpc>
            </a:pPr>
            <a:r>
              <a:rPr lang="en-US" sz="2400" dirty="0" smtClean="0">
                <a:solidFill>
                  <a:srgbClr val="000000"/>
                </a:solidFill>
                <a:ea typeface="ＭＳ Ｐゴシック" pitchFamily="-110" charset="-128"/>
              </a:rPr>
              <a:t>Each of the carbon</a:t>
            </a:r>
            <a:r>
              <a:rPr lang="en-US" sz="2400" dirty="0" smtClean="0">
                <a:solidFill>
                  <a:srgbClr val="000000"/>
                </a:solidFill>
                <a:ea typeface="ＭＳ Ｐゴシック" pitchFamily="-110" charset="-128"/>
                <a:cs typeface="Arial" charset="0"/>
              </a:rPr>
              <a:t>–</a:t>
            </a:r>
            <a:r>
              <a:rPr lang="en-US" sz="2400" dirty="0" smtClean="0">
                <a:solidFill>
                  <a:srgbClr val="000000"/>
                </a:solidFill>
                <a:ea typeface="ＭＳ Ｐゴシック" pitchFamily="-110" charset="-128"/>
              </a:rPr>
              <a:t>oxygen bonds is halfway between a single bond and a double bond and is said to have a </a:t>
            </a:r>
            <a:r>
              <a:rPr lang="en-US" sz="2400" b="1" i="1" dirty="0" smtClean="0">
                <a:solidFill>
                  <a:srgbClr val="000000"/>
                </a:solidFill>
                <a:ea typeface="ＭＳ Ｐゴシック" pitchFamily="-110" charset="-128"/>
              </a:rPr>
              <a:t>bond order</a:t>
            </a:r>
            <a:r>
              <a:rPr lang="en-US" sz="2400" dirty="0" smtClean="0">
                <a:solidFill>
                  <a:srgbClr val="000000"/>
                </a:solidFill>
                <a:ea typeface="ＭＳ Ｐゴシック" pitchFamily="-110" charset="-128"/>
              </a:rPr>
              <a:t> of  1</a:t>
            </a:r>
            <a:r>
              <a:rPr lang="en-US" sz="2400" dirty="0" smtClean="0">
                <a:solidFill>
                  <a:srgbClr val="000000"/>
                </a:solidFill>
                <a:ea typeface="ＭＳ Ｐゴシック" pitchFamily="-110" charset="-128"/>
                <a:cs typeface="Arial" charset="0"/>
              </a:rPr>
              <a:t>½</a:t>
            </a:r>
            <a:r>
              <a:rPr lang="en-US" sz="2400" dirty="0" smtClean="0">
                <a:solidFill>
                  <a:srgbClr val="000000"/>
                </a:solidFill>
                <a:ea typeface="ＭＳ Ｐゴシック" pitchFamily="-110" charset="-128"/>
              </a:rPr>
              <a:t>.</a:t>
            </a:r>
          </a:p>
        </p:txBody>
      </p:sp>
      <p:pic>
        <p:nvPicPr>
          <p:cNvPr id="2" name="Picture 1"/>
          <p:cNvPicPr>
            <a:picLocks noChangeAspect="1"/>
          </p:cNvPicPr>
          <p:nvPr/>
        </p:nvPicPr>
        <p:blipFill>
          <a:blip r:embed="rId3" cstate="print"/>
          <a:srcRect/>
          <a:stretch>
            <a:fillRect/>
          </a:stretch>
        </p:blipFill>
        <p:spPr bwMode="auto">
          <a:xfrm>
            <a:off x="55605" y="1828800"/>
            <a:ext cx="8822725" cy="1600200"/>
          </a:xfrm>
          <a:prstGeom prst="rect">
            <a:avLst/>
          </a:prstGeom>
          <a:noFill/>
          <a:ln w="9525">
            <a:noFill/>
            <a:miter lim="800000"/>
            <a:headEnd/>
            <a:tailEnd/>
          </a:ln>
        </p:spPr>
      </p:pic>
      <p:sp>
        <p:nvSpPr>
          <p:cNvPr id="95237"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95238" name="Slide Number Placeholder 7"/>
          <p:cNvSpPr>
            <a:spLocks noGrp="1"/>
          </p:cNvSpPr>
          <p:nvPr>
            <p:ph type="sldNum" sz="quarter" idx="12"/>
          </p:nvPr>
        </p:nvSpPr>
        <p:spPr>
          <a:xfrm>
            <a:off x="6553200" y="6457950"/>
            <a:ext cx="2133600" cy="476250"/>
          </a:xfrm>
          <a:noFill/>
        </p:spPr>
        <p:txBody>
          <a:bodyPr/>
          <a:lstStyle/>
          <a:p>
            <a:fld id="{8444FBE1-76AE-45C0-877D-8E482D271671}" type="slidenum">
              <a:rPr lang="en-US"/>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p:txBody>
          <a:bodyPr/>
          <a:lstStyle/>
          <a:p>
            <a:pPr eaLnBrk="1" hangingPunct="1"/>
            <a:r>
              <a:rPr lang="en-US" dirty="0" smtClean="0">
                <a:solidFill>
                  <a:srgbClr val="FF0000"/>
                </a:solidFill>
                <a:ea typeface="ＭＳ Ｐゴシック" pitchFamily="-110" charset="-128"/>
              </a:rPr>
              <a:t>Condensed Structural Formulas</a:t>
            </a:r>
          </a:p>
        </p:txBody>
      </p:sp>
      <p:sp>
        <p:nvSpPr>
          <p:cNvPr id="97285" name="Rectangle 3"/>
          <p:cNvSpPr>
            <a:spLocks noGrp="1" noChangeArrowheads="1"/>
          </p:cNvSpPr>
          <p:nvPr>
            <p:ph type="body" sz="half" idx="1"/>
          </p:nvPr>
        </p:nvSpPr>
        <p:spPr>
          <a:xfrm>
            <a:off x="609600" y="1371600"/>
            <a:ext cx="8305800" cy="4525963"/>
          </a:xfrm>
        </p:spPr>
        <p:txBody>
          <a:bodyPr/>
          <a:lstStyle/>
          <a:p>
            <a:pPr eaLnBrk="1" hangingPunct="1">
              <a:buFontTx/>
              <a:buNone/>
            </a:pPr>
            <a:r>
              <a:rPr lang="en-US" sz="2800" dirty="0" smtClean="0">
                <a:ea typeface="ＭＳ Ｐゴシック" pitchFamily="-110" charset="-128"/>
              </a:rPr>
              <a:t>             </a:t>
            </a:r>
            <a:r>
              <a:rPr lang="en-US" sz="2800" dirty="0" smtClean="0">
                <a:solidFill>
                  <a:srgbClr val="0070C0"/>
                </a:solidFill>
                <a:ea typeface="ＭＳ Ｐゴシック" pitchFamily="-110" charset="-128"/>
              </a:rPr>
              <a:t>Lewis                            Condensed</a:t>
            </a:r>
          </a:p>
        </p:txBody>
      </p:sp>
      <p:graphicFrame>
        <p:nvGraphicFramePr>
          <p:cNvPr id="50180" name="Object 4"/>
          <p:cNvGraphicFramePr>
            <a:graphicFrameLocks noGrp="1" noChangeAspect="1"/>
          </p:cNvGraphicFramePr>
          <p:nvPr>
            <p:ph sz="quarter" idx="2"/>
          </p:nvPr>
        </p:nvGraphicFramePr>
        <p:xfrm>
          <a:off x="5867400" y="2819400"/>
          <a:ext cx="1423988" cy="531813"/>
        </p:xfrm>
        <a:graphic>
          <a:graphicData uri="http://schemas.openxmlformats.org/presentationml/2006/ole">
            <mc:AlternateContent xmlns:mc="http://schemas.openxmlformats.org/markup-compatibility/2006">
              <mc:Choice xmlns:v="urn:schemas-microsoft-com:vml" Requires="v">
                <p:oleObj spid="_x0000_s4122" name="Document" r:id="rId4" imgW="1095375" imgH="409575" progId="">
                  <p:embed/>
                </p:oleObj>
              </mc:Choice>
              <mc:Fallback>
                <p:oleObj name="Document" r:id="rId4" imgW="1095375" imgH="40957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819400"/>
                        <a:ext cx="14239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3" name="Object 5"/>
          <p:cNvGraphicFramePr>
            <a:graphicFrameLocks noChangeAspect="1"/>
          </p:cNvGraphicFramePr>
          <p:nvPr/>
        </p:nvGraphicFramePr>
        <p:xfrm>
          <a:off x="1371600" y="2209800"/>
          <a:ext cx="2270125" cy="1754188"/>
        </p:xfrm>
        <a:graphic>
          <a:graphicData uri="http://schemas.openxmlformats.org/presentationml/2006/ole">
            <mc:AlternateContent xmlns:mc="http://schemas.openxmlformats.org/markup-compatibility/2006">
              <mc:Choice xmlns:v="urn:schemas-microsoft-com:vml" Requires="v">
                <p:oleObj spid="_x0000_s4123" name="Document" r:id="rId6" imgW="1762125" imgH="1362075" progId="">
                  <p:embed/>
                </p:oleObj>
              </mc:Choice>
              <mc:Fallback>
                <p:oleObj name="Document" r:id="rId6" imgW="1762125" imgH="1362075"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209800"/>
                        <a:ext cx="227012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6" name="Line 7"/>
          <p:cNvSpPr>
            <a:spLocks noChangeShapeType="1"/>
          </p:cNvSpPr>
          <p:nvPr/>
        </p:nvSpPr>
        <p:spPr bwMode="auto">
          <a:xfrm>
            <a:off x="381000" y="1905000"/>
            <a:ext cx="8382000" cy="0"/>
          </a:xfrm>
          <a:prstGeom prst="line">
            <a:avLst/>
          </a:prstGeom>
          <a:noFill/>
          <a:ln w="9525">
            <a:solidFill>
              <a:schemeClr val="tx1"/>
            </a:solidFill>
            <a:round/>
            <a:headEnd/>
            <a:tailEnd/>
          </a:ln>
        </p:spPr>
        <p:txBody>
          <a:bodyPr/>
          <a:lstStyle/>
          <a:p>
            <a:endParaRPr lang="en-US"/>
          </a:p>
        </p:txBody>
      </p:sp>
      <p:sp>
        <p:nvSpPr>
          <p:cNvPr id="50185" name="Text Box 9"/>
          <p:cNvSpPr txBox="1">
            <a:spLocks noChangeArrowheads="1"/>
          </p:cNvSpPr>
          <p:nvPr/>
        </p:nvSpPr>
        <p:spPr bwMode="auto">
          <a:xfrm>
            <a:off x="1905000" y="2667000"/>
            <a:ext cx="1073150" cy="366713"/>
          </a:xfrm>
          <a:prstGeom prst="rect">
            <a:avLst/>
          </a:prstGeom>
          <a:noFill/>
          <a:ln w="9525">
            <a:noFill/>
            <a:miter lim="800000"/>
            <a:headEnd/>
            <a:tailEnd/>
          </a:ln>
          <a:effectLst/>
        </p:spPr>
        <p:txBody>
          <a:bodyPr wrap="none">
            <a:spAutoFit/>
          </a:bodyPr>
          <a:lstStyle/>
          <a:p>
            <a:r>
              <a:rPr lang="en-US">
                <a:solidFill>
                  <a:srgbClr val="FF0000"/>
                </a:solidFill>
                <a:effectLst>
                  <a:outerShdw blurRad="38100" dist="38100" dir="2700000" algn="tl">
                    <a:srgbClr val="C0C0C0"/>
                  </a:outerShdw>
                </a:effectLst>
              </a:rPr>
              <a:t>1        2  </a:t>
            </a:r>
          </a:p>
        </p:txBody>
      </p:sp>
      <p:sp>
        <p:nvSpPr>
          <p:cNvPr id="14" name="Rectangle 6"/>
          <p:cNvSpPr txBox="1">
            <a:spLocks noChangeArrowheads="1"/>
          </p:cNvSpPr>
          <p:nvPr/>
        </p:nvSpPr>
        <p:spPr bwMode="auto">
          <a:xfrm>
            <a:off x="457200" y="4191000"/>
            <a:ext cx="8229600" cy="21336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400">
                <a:solidFill>
                  <a:srgbClr val="000000"/>
                </a:solidFill>
              </a:rPr>
              <a:t>Condensed forms are written without showing all the individual bonds.</a:t>
            </a:r>
          </a:p>
          <a:p>
            <a:pPr marL="342900" indent="-342900">
              <a:lnSpc>
                <a:spcPct val="80000"/>
              </a:lnSpc>
              <a:spcBef>
                <a:spcPct val="20000"/>
              </a:spcBef>
              <a:buFontTx/>
              <a:buChar char="•"/>
            </a:pPr>
            <a:r>
              <a:rPr lang="en-US" sz="2400">
                <a:solidFill>
                  <a:srgbClr val="000000"/>
                </a:solidFill>
              </a:rPr>
              <a:t>Atoms bonded to the central atom are listed after the central atom (CH</a:t>
            </a:r>
            <a:r>
              <a:rPr lang="en-US" sz="2400" baseline="-25000">
                <a:solidFill>
                  <a:srgbClr val="000000"/>
                </a:solidFill>
              </a:rPr>
              <a:t>3</a:t>
            </a:r>
            <a:r>
              <a:rPr lang="en-US" sz="2400">
                <a:solidFill>
                  <a:srgbClr val="000000"/>
                </a:solidFill>
              </a:rPr>
              <a:t>CH</a:t>
            </a:r>
            <a:r>
              <a:rPr lang="en-US" sz="2400" baseline="-25000">
                <a:solidFill>
                  <a:srgbClr val="000000"/>
                </a:solidFill>
              </a:rPr>
              <a:t>3</a:t>
            </a:r>
            <a:r>
              <a:rPr lang="en-US" sz="2400">
                <a:solidFill>
                  <a:srgbClr val="000000"/>
                </a:solidFill>
              </a:rPr>
              <a:t>, not H</a:t>
            </a:r>
            <a:r>
              <a:rPr lang="en-US" sz="2400" baseline="-25000">
                <a:solidFill>
                  <a:srgbClr val="000000"/>
                </a:solidFill>
              </a:rPr>
              <a:t>3</a:t>
            </a:r>
            <a:r>
              <a:rPr lang="en-US" sz="2400">
                <a:solidFill>
                  <a:srgbClr val="000000"/>
                </a:solidFill>
              </a:rPr>
              <a:t>CCH</a:t>
            </a:r>
            <a:r>
              <a:rPr lang="en-US" sz="2400" baseline="-25000">
                <a:solidFill>
                  <a:srgbClr val="000000"/>
                </a:solidFill>
              </a:rPr>
              <a:t>3</a:t>
            </a:r>
            <a:r>
              <a:rPr lang="en-US" sz="2400">
                <a:solidFill>
                  <a:srgbClr val="000000"/>
                </a:solidFill>
              </a:rPr>
              <a:t>).</a:t>
            </a:r>
          </a:p>
          <a:p>
            <a:pPr marL="342900" indent="-342900">
              <a:lnSpc>
                <a:spcPct val="80000"/>
              </a:lnSpc>
              <a:spcBef>
                <a:spcPct val="20000"/>
              </a:spcBef>
              <a:buFontTx/>
              <a:buChar char="•"/>
            </a:pPr>
            <a:r>
              <a:rPr lang="en-US" sz="2400">
                <a:solidFill>
                  <a:srgbClr val="000000"/>
                </a:solidFill>
              </a:rPr>
              <a:t>If there are two or more identical groups, parentheses and a subscript may be used to represent them.</a:t>
            </a:r>
          </a:p>
        </p:txBody>
      </p:sp>
      <p:sp>
        <p:nvSpPr>
          <p:cNvPr id="97289"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97290" name="Slide Number Placeholder 7"/>
          <p:cNvSpPr>
            <a:spLocks noGrp="1"/>
          </p:cNvSpPr>
          <p:nvPr>
            <p:ph type="sldNum" sz="quarter" idx="12"/>
          </p:nvPr>
        </p:nvSpPr>
        <p:spPr>
          <a:xfrm>
            <a:off x="6553200" y="6457950"/>
            <a:ext cx="2133600" cy="476250"/>
          </a:xfrm>
          <a:noFill/>
        </p:spPr>
        <p:txBody>
          <a:bodyPr/>
          <a:lstStyle/>
          <a:p>
            <a:fld id="{B2FA2C15-2A80-460D-805D-414C3BA16637}" type="slidenum">
              <a:rPr lang="en-US"/>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7772400" cy="1143000"/>
          </a:xfrm>
        </p:spPr>
        <p:txBody>
          <a:bodyPr/>
          <a:lstStyle/>
          <a:p>
            <a:r>
              <a:rPr lang="en-US" b="1">
                <a:solidFill>
                  <a:srgbClr val="FF0000"/>
                </a:solidFill>
              </a:rPr>
              <a:t>Drawing Structures</a:t>
            </a:r>
          </a:p>
        </p:txBody>
      </p:sp>
      <p:pic>
        <p:nvPicPr>
          <p:cNvPr id="36867" name="Picture 3"/>
          <p:cNvPicPr>
            <a:picLocks noGrp="1" noChangeAspect="1" noChangeArrowheads="1"/>
          </p:cNvPicPr>
          <p:nvPr>
            <p:ph idx="1"/>
          </p:nvPr>
        </p:nvPicPr>
        <p:blipFill>
          <a:blip r:embed="rId2" cstate="print"/>
          <a:srcRect/>
          <a:stretch>
            <a:fillRect/>
          </a:stretch>
        </p:blipFill>
        <p:spPr>
          <a:xfrm>
            <a:off x="685800" y="1676400"/>
            <a:ext cx="8077200" cy="4111625"/>
          </a:xfrm>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81000"/>
            <a:ext cx="7772400" cy="1143000"/>
          </a:xfrm>
        </p:spPr>
        <p:txBody>
          <a:bodyPr/>
          <a:lstStyle/>
          <a:p>
            <a:r>
              <a:rPr lang="en-US" b="1">
                <a:solidFill>
                  <a:srgbClr val="FF0000"/>
                </a:solidFill>
              </a:rPr>
              <a:t>Octane Representations</a:t>
            </a:r>
          </a:p>
        </p:txBody>
      </p:sp>
      <p:pic>
        <p:nvPicPr>
          <p:cNvPr id="37891" name="Picture 3"/>
          <p:cNvPicPr>
            <a:picLocks noGrp="1" noChangeAspect="1" noChangeArrowheads="1"/>
          </p:cNvPicPr>
          <p:nvPr>
            <p:ph idx="1"/>
          </p:nvPr>
        </p:nvPicPr>
        <p:blipFill>
          <a:blip r:embed="rId2" cstate="print"/>
          <a:srcRect/>
          <a:stretch>
            <a:fillRect/>
          </a:stretch>
        </p:blipFill>
        <p:spPr>
          <a:xfrm>
            <a:off x="0" y="1905000"/>
            <a:ext cx="9144000" cy="2933700"/>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normAutofit fontScale="90000"/>
          </a:bodyPr>
          <a:lstStyle/>
          <a:p>
            <a:r>
              <a:rPr lang="en-US" b="1">
                <a:solidFill>
                  <a:srgbClr val="FF0000"/>
                </a:solidFill>
              </a:rPr>
              <a:t>Line-Angle Structures are Often Used as a Short-hand</a:t>
            </a:r>
          </a:p>
        </p:txBody>
      </p:sp>
      <p:pic>
        <p:nvPicPr>
          <p:cNvPr id="39939" name="Picture 3"/>
          <p:cNvPicPr>
            <a:picLocks noGrp="1" noChangeAspect="1" noChangeArrowheads="1"/>
          </p:cNvPicPr>
          <p:nvPr>
            <p:ph idx="1"/>
          </p:nvPr>
        </p:nvPicPr>
        <p:blipFill>
          <a:blip r:embed="rId2" cstate="print"/>
          <a:srcRect/>
          <a:stretch>
            <a:fillRect/>
          </a:stretch>
        </p:blipFill>
        <p:spPr>
          <a:xfrm>
            <a:off x="1524000" y="1676400"/>
            <a:ext cx="5334000" cy="4845050"/>
          </a:xfrm>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1143000"/>
          </a:xfrm>
        </p:spPr>
        <p:txBody>
          <a:bodyPr/>
          <a:lstStyle/>
          <a:p>
            <a:r>
              <a:rPr lang="en-US" b="1">
                <a:solidFill>
                  <a:srgbClr val="FF0000"/>
                </a:solidFill>
              </a:rPr>
              <a:t>Line-Angle Structures</a:t>
            </a:r>
          </a:p>
        </p:txBody>
      </p:sp>
      <p:pic>
        <p:nvPicPr>
          <p:cNvPr id="40963" name="Picture 3"/>
          <p:cNvPicPr>
            <a:picLocks noGrp="1" noChangeAspect="1" noChangeArrowheads="1"/>
          </p:cNvPicPr>
          <p:nvPr>
            <p:ph idx="1"/>
          </p:nvPr>
        </p:nvPicPr>
        <p:blipFill>
          <a:blip r:embed="rId2" cstate="print"/>
          <a:srcRect/>
          <a:stretch>
            <a:fillRect/>
          </a:stretch>
        </p:blipFill>
        <p:spPr>
          <a:xfrm>
            <a:off x="304800" y="1828800"/>
            <a:ext cx="8610600" cy="4054475"/>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5"/>
          <p:cNvSpPr>
            <a:spLocks noGrp="1"/>
          </p:cNvSpPr>
          <p:nvPr>
            <p:ph type="ftr" sz="quarter" idx="11"/>
          </p:nvPr>
        </p:nvSpPr>
        <p:spPr>
          <a:xfrm>
            <a:off x="3124200" y="6457950"/>
            <a:ext cx="2895600" cy="476250"/>
          </a:xfrm>
          <a:noFill/>
        </p:spPr>
        <p:txBody>
          <a:bodyPr/>
          <a:lstStyle/>
          <a:p>
            <a:r>
              <a:rPr lang="en-US"/>
              <a:t>Chapter 1</a:t>
            </a:r>
          </a:p>
        </p:txBody>
      </p:sp>
      <p:sp>
        <p:nvSpPr>
          <p:cNvPr id="44035" name="Slide Number Placeholder 6"/>
          <p:cNvSpPr>
            <a:spLocks noGrp="1"/>
          </p:cNvSpPr>
          <p:nvPr>
            <p:ph type="sldNum" sz="quarter" idx="12"/>
          </p:nvPr>
        </p:nvSpPr>
        <p:spPr>
          <a:xfrm>
            <a:off x="6553200" y="6457950"/>
            <a:ext cx="2133600" cy="476250"/>
          </a:xfrm>
          <a:noFill/>
        </p:spPr>
        <p:txBody>
          <a:bodyPr/>
          <a:lstStyle/>
          <a:p>
            <a:fld id="{6FABA6F4-7931-4B2E-A79D-B73FBA298042}" type="slidenum">
              <a:rPr lang="en-US"/>
              <a:pPr/>
              <a:t>5</a:t>
            </a:fld>
            <a:endParaRPr lang="en-US"/>
          </a:p>
        </p:txBody>
      </p:sp>
      <p:sp>
        <p:nvSpPr>
          <p:cNvPr id="44036" name="Rectangle 1026"/>
          <p:cNvSpPr>
            <a:spLocks noGrp="1" noChangeArrowheads="1"/>
          </p:cNvSpPr>
          <p:nvPr>
            <p:ph type="title"/>
          </p:nvPr>
        </p:nvSpPr>
        <p:spPr/>
        <p:txBody>
          <a:bodyPr/>
          <a:lstStyle/>
          <a:p>
            <a:pPr eaLnBrk="1" hangingPunct="1"/>
            <a:r>
              <a:rPr lang="en-US" b="1" dirty="0" smtClean="0">
                <a:solidFill>
                  <a:srgbClr val="FF0000"/>
                </a:solidFill>
                <a:ea typeface="ＭＳ Ｐゴシック" pitchFamily="-110" charset="-128"/>
              </a:rPr>
              <a:t>Electronic Structure of the Atom</a:t>
            </a:r>
          </a:p>
        </p:txBody>
      </p:sp>
      <p:sp>
        <p:nvSpPr>
          <p:cNvPr id="44037" name="Rectangle 1028"/>
          <p:cNvSpPr>
            <a:spLocks noGrp="1" noChangeArrowheads="1"/>
          </p:cNvSpPr>
          <p:nvPr>
            <p:ph type="body" sz="half" idx="1"/>
          </p:nvPr>
        </p:nvSpPr>
        <p:spPr>
          <a:xfrm>
            <a:off x="457200" y="1981200"/>
            <a:ext cx="4038600" cy="4144963"/>
          </a:xfrm>
        </p:spPr>
        <p:txBody>
          <a:bodyPr/>
          <a:lstStyle/>
          <a:p>
            <a:pPr eaLnBrk="1" hangingPunct="1">
              <a:lnSpc>
                <a:spcPct val="90000"/>
              </a:lnSpc>
            </a:pPr>
            <a:r>
              <a:rPr lang="en-US" sz="2400" dirty="0" smtClean="0">
                <a:solidFill>
                  <a:srgbClr val="000000"/>
                </a:solidFill>
                <a:ea typeface="ＭＳ Ｐゴシック" pitchFamily="-110" charset="-128"/>
              </a:rPr>
              <a:t>An atom has a dense, positively charged nucleus surrounded by a cloud of electrons.</a:t>
            </a:r>
          </a:p>
          <a:p>
            <a:pPr eaLnBrk="1" hangingPunct="1">
              <a:lnSpc>
                <a:spcPct val="90000"/>
              </a:lnSpc>
            </a:pPr>
            <a:r>
              <a:rPr lang="en-US" sz="2400" dirty="0" smtClean="0">
                <a:solidFill>
                  <a:srgbClr val="000000"/>
                </a:solidFill>
                <a:ea typeface="ＭＳ Ｐゴシック" pitchFamily="-110" charset="-128"/>
              </a:rPr>
              <a:t>The electron density is highest at the nucleus and drops off exponentially with increasing distance from the nucleus in any direction.</a:t>
            </a:r>
          </a:p>
        </p:txBody>
      </p:sp>
      <p:pic>
        <p:nvPicPr>
          <p:cNvPr id="44038" name="Picture 1"/>
          <p:cNvPicPr>
            <a:picLocks noChangeAspect="1"/>
          </p:cNvPicPr>
          <p:nvPr/>
        </p:nvPicPr>
        <p:blipFill>
          <a:blip r:embed="rId3" cstate="print"/>
          <a:srcRect/>
          <a:stretch>
            <a:fillRect/>
          </a:stretch>
        </p:blipFill>
        <p:spPr bwMode="auto">
          <a:xfrm>
            <a:off x="4648200" y="2209800"/>
            <a:ext cx="4038600"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4294967295"/>
          </p:nvPr>
        </p:nvPicPr>
        <p:blipFill>
          <a:blip r:embed="rId2" cstate="print"/>
          <a:srcRect/>
          <a:stretch>
            <a:fillRect/>
          </a:stretch>
        </p:blipFill>
        <p:spPr>
          <a:xfrm>
            <a:off x="457200" y="685800"/>
            <a:ext cx="8153400" cy="530225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381000"/>
            <a:ext cx="8458200" cy="1143000"/>
          </a:xfrm>
        </p:spPr>
        <p:txBody>
          <a:bodyPr>
            <a:normAutofit fontScale="90000"/>
          </a:bodyPr>
          <a:lstStyle/>
          <a:p>
            <a:r>
              <a:rPr lang="en-US" b="1">
                <a:solidFill>
                  <a:srgbClr val="FF0000"/>
                </a:solidFill>
              </a:rPr>
              <a:t>Line-Angle structure Superimposed on Lewis Structure</a:t>
            </a:r>
          </a:p>
        </p:txBody>
      </p:sp>
      <p:pic>
        <p:nvPicPr>
          <p:cNvPr id="43011" name="Picture 3"/>
          <p:cNvPicPr>
            <a:picLocks noGrp="1" noChangeAspect="1" noChangeArrowheads="1"/>
          </p:cNvPicPr>
          <p:nvPr>
            <p:ph idx="1"/>
          </p:nvPr>
        </p:nvPicPr>
        <p:blipFill>
          <a:blip r:embed="rId2" cstate="print"/>
          <a:srcRect/>
          <a:stretch>
            <a:fillRect/>
          </a:stretch>
        </p:blipFill>
        <p:spPr>
          <a:xfrm>
            <a:off x="2057400" y="1630363"/>
            <a:ext cx="4953000" cy="4743450"/>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itle 12"/>
          <p:cNvSpPr>
            <a:spLocks noGrp="1"/>
          </p:cNvSpPr>
          <p:nvPr>
            <p:ph type="title"/>
          </p:nvPr>
        </p:nvSpPr>
        <p:spPr/>
        <p:txBody>
          <a:bodyPr/>
          <a:lstStyle/>
          <a:p>
            <a:pPr eaLnBrk="1" hangingPunct="1"/>
            <a:r>
              <a:rPr lang="en-US" b="1" dirty="0" smtClean="0">
                <a:solidFill>
                  <a:srgbClr val="FF0000"/>
                </a:solidFill>
                <a:ea typeface="ＭＳ Ｐゴシック" pitchFamily="-110" charset="-128"/>
              </a:rPr>
              <a:t>Line-Angle Drawings</a:t>
            </a:r>
          </a:p>
        </p:txBody>
      </p:sp>
      <p:graphicFrame>
        <p:nvGraphicFramePr>
          <p:cNvPr id="168960" name="Object 4"/>
          <p:cNvGraphicFramePr>
            <a:graphicFrameLocks noGrp="1" noChangeAspect="1"/>
          </p:cNvGraphicFramePr>
          <p:nvPr>
            <p:ph sz="quarter" idx="4294967295"/>
          </p:nvPr>
        </p:nvGraphicFramePr>
        <p:xfrm>
          <a:off x="466725" y="1981200"/>
          <a:ext cx="3648075" cy="1362075"/>
        </p:xfrm>
        <a:graphic>
          <a:graphicData uri="http://schemas.openxmlformats.org/presentationml/2006/ole">
            <mc:AlternateContent xmlns:mc="http://schemas.openxmlformats.org/markup-compatibility/2006">
              <mc:Choice xmlns:v="urn:schemas-microsoft-com:vml" Requires="v">
                <p:oleObj spid="_x0000_s5146" name="Document" r:id="rId4" imgW="3648075" imgH="1362075" progId="">
                  <p:embed/>
                </p:oleObj>
              </mc:Choice>
              <mc:Fallback>
                <p:oleObj name="Document" r:id="rId4" imgW="3648075" imgH="136207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1981200"/>
                        <a:ext cx="36480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0" name="Object 6"/>
          <p:cNvGraphicFramePr>
            <a:graphicFrameLocks noGrp="1" noChangeAspect="1"/>
          </p:cNvGraphicFramePr>
          <p:nvPr>
            <p:ph sz="quarter" idx="4294967295"/>
          </p:nvPr>
        </p:nvGraphicFramePr>
        <p:xfrm>
          <a:off x="5305425" y="2209800"/>
          <a:ext cx="2771775" cy="1114425"/>
        </p:xfrm>
        <a:graphic>
          <a:graphicData uri="http://schemas.openxmlformats.org/presentationml/2006/ole">
            <mc:AlternateContent xmlns:mc="http://schemas.openxmlformats.org/markup-compatibility/2006">
              <mc:Choice xmlns:v="urn:schemas-microsoft-com:vml" Requires="v">
                <p:oleObj spid="_x0000_s5147" name="Document" r:id="rId6" imgW="2771775" imgH="1114425" progId="">
                  <p:embed/>
                </p:oleObj>
              </mc:Choice>
              <mc:Fallback>
                <p:oleObj name="Document" r:id="rId6" imgW="2771775" imgH="1114425"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5425" y="2209800"/>
                        <a:ext cx="27717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3" name="Text Box 9"/>
          <p:cNvSpPr txBox="1">
            <a:spLocks noChangeArrowheads="1"/>
          </p:cNvSpPr>
          <p:nvPr/>
        </p:nvSpPr>
        <p:spPr bwMode="auto">
          <a:xfrm>
            <a:off x="1000125" y="2246313"/>
            <a:ext cx="2685351" cy="369332"/>
          </a:xfrm>
          <a:prstGeom prst="rect">
            <a:avLst/>
          </a:prstGeom>
          <a:noFill/>
          <a:ln w="9525">
            <a:noFill/>
            <a:miter lim="800000"/>
            <a:headEnd/>
            <a:tailEnd/>
          </a:ln>
        </p:spPr>
        <p:txBody>
          <a:bodyPr wrap="none">
            <a:spAutoFit/>
          </a:bodyPr>
          <a:lstStyle/>
          <a:p>
            <a:r>
              <a:rPr lang="en-US" dirty="0">
                <a:solidFill>
                  <a:srgbClr val="FF0000"/>
                </a:solidFill>
              </a:rPr>
              <a:t>1      </a:t>
            </a:r>
            <a:r>
              <a:rPr lang="en-US" dirty="0" smtClean="0">
                <a:solidFill>
                  <a:srgbClr val="FF0000"/>
                </a:solidFill>
              </a:rPr>
              <a:t>2      </a:t>
            </a:r>
            <a:r>
              <a:rPr lang="en-US" dirty="0">
                <a:solidFill>
                  <a:srgbClr val="FF0000"/>
                </a:solidFill>
              </a:rPr>
              <a:t>3      </a:t>
            </a:r>
            <a:r>
              <a:rPr lang="en-US" dirty="0" smtClean="0">
                <a:solidFill>
                  <a:srgbClr val="FF0000"/>
                </a:solidFill>
              </a:rPr>
              <a:t> 4       5        6</a:t>
            </a:r>
            <a:endParaRPr lang="en-US" dirty="0">
              <a:solidFill>
                <a:srgbClr val="FF0000"/>
              </a:solidFill>
            </a:endParaRPr>
          </a:p>
        </p:txBody>
      </p:sp>
      <p:sp>
        <p:nvSpPr>
          <p:cNvPr id="52234" name="Text Box 10"/>
          <p:cNvSpPr txBox="1">
            <a:spLocks noChangeArrowheads="1"/>
          </p:cNvSpPr>
          <p:nvPr/>
        </p:nvSpPr>
        <p:spPr bwMode="auto">
          <a:xfrm>
            <a:off x="5241924" y="2017713"/>
            <a:ext cx="2682875" cy="366712"/>
          </a:xfrm>
          <a:prstGeom prst="rect">
            <a:avLst/>
          </a:prstGeom>
          <a:noFill/>
          <a:ln w="9525">
            <a:noFill/>
            <a:miter lim="800000"/>
            <a:headEnd/>
            <a:tailEnd/>
          </a:ln>
        </p:spPr>
        <p:txBody>
          <a:bodyPr wrap="square">
            <a:spAutoFit/>
          </a:bodyPr>
          <a:lstStyle/>
          <a:p>
            <a:r>
              <a:rPr lang="en-US" dirty="0">
                <a:solidFill>
                  <a:srgbClr val="FF0000"/>
                </a:solidFill>
              </a:rPr>
              <a:t>1    </a:t>
            </a:r>
            <a:r>
              <a:rPr lang="en-US" dirty="0" smtClean="0">
                <a:solidFill>
                  <a:srgbClr val="FF0000"/>
                </a:solidFill>
              </a:rPr>
              <a:t> 2     </a:t>
            </a:r>
            <a:r>
              <a:rPr lang="en-US" dirty="0">
                <a:solidFill>
                  <a:srgbClr val="FF0000"/>
                </a:solidFill>
              </a:rPr>
              <a:t>3      </a:t>
            </a:r>
            <a:r>
              <a:rPr lang="en-US" dirty="0" smtClean="0">
                <a:solidFill>
                  <a:srgbClr val="FF0000"/>
                </a:solidFill>
              </a:rPr>
              <a:t> 4       5      6</a:t>
            </a:r>
            <a:endParaRPr lang="en-US" dirty="0">
              <a:solidFill>
                <a:srgbClr val="FF0000"/>
              </a:solidFill>
            </a:endParaRPr>
          </a:p>
        </p:txBody>
      </p:sp>
      <p:sp>
        <p:nvSpPr>
          <p:cNvPr id="12" name="Rectangle 6"/>
          <p:cNvSpPr txBox="1">
            <a:spLocks noChangeArrowheads="1"/>
          </p:cNvSpPr>
          <p:nvPr/>
        </p:nvSpPr>
        <p:spPr bwMode="auto">
          <a:xfrm>
            <a:off x="381000" y="3962400"/>
            <a:ext cx="8229600" cy="19812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400" dirty="0">
                <a:solidFill>
                  <a:srgbClr val="0070C0"/>
                </a:solidFill>
              </a:rPr>
              <a:t>Atoms other than carbon must be shown.</a:t>
            </a:r>
          </a:p>
          <a:p>
            <a:pPr marL="342900" indent="-342900">
              <a:lnSpc>
                <a:spcPct val="80000"/>
              </a:lnSpc>
              <a:spcBef>
                <a:spcPct val="20000"/>
              </a:spcBef>
              <a:buFontTx/>
              <a:buChar char="•"/>
            </a:pPr>
            <a:r>
              <a:rPr lang="en-US" sz="2400" dirty="0">
                <a:solidFill>
                  <a:srgbClr val="0070C0"/>
                </a:solidFill>
              </a:rPr>
              <a:t>Double and triple bonds must also be shown.</a:t>
            </a:r>
          </a:p>
        </p:txBody>
      </p:sp>
      <p:sp>
        <p:nvSpPr>
          <p:cNvPr id="109576" name="Footer Placeholder 6"/>
          <p:cNvSpPr>
            <a:spLocks noGrp="1"/>
          </p:cNvSpPr>
          <p:nvPr>
            <p:ph type="ftr" sz="quarter" idx="11"/>
          </p:nvPr>
        </p:nvSpPr>
        <p:spPr>
          <a:xfrm>
            <a:off x="3124200" y="6457950"/>
            <a:ext cx="2895600" cy="476250"/>
          </a:xfrm>
          <a:noFill/>
        </p:spPr>
        <p:txBody>
          <a:bodyPr/>
          <a:lstStyle/>
          <a:p>
            <a:r>
              <a:rPr lang="en-US"/>
              <a:t>Chapter 1</a:t>
            </a:r>
          </a:p>
        </p:txBody>
      </p:sp>
      <p:sp>
        <p:nvSpPr>
          <p:cNvPr id="109577" name="Slide Number Placeholder 7"/>
          <p:cNvSpPr>
            <a:spLocks noGrp="1"/>
          </p:cNvSpPr>
          <p:nvPr>
            <p:ph type="sldNum" sz="quarter" idx="12"/>
          </p:nvPr>
        </p:nvSpPr>
        <p:spPr>
          <a:xfrm>
            <a:off x="6553200" y="6457950"/>
            <a:ext cx="2133600" cy="476250"/>
          </a:xfrm>
          <a:noFill/>
        </p:spPr>
        <p:txBody>
          <a:bodyPr/>
          <a:lstStyle/>
          <a:p>
            <a:fld id="{05CFC5A8-35B7-46BE-99B8-D15D50BFAF63}" type="slidenum">
              <a:rPr lang="en-US"/>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P spid="1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7" name="Picture 3" descr="01_03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0"/>
            <a:ext cx="7866062" cy="662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181227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normAutofit fontScale="90000"/>
          </a:bodyPr>
          <a:lstStyle/>
          <a:p>
            <a:r>
              <a:rPr lang="en-US" sz="3600" b="1">
                <a:solidFill>
                  <a:srgbClr val="FF0000"/>
                </a:solidFill>
              </a:rPr>
              <a:t>For Cyclic Structures, Draw the Corresponding Polygon</a:t>
            </a:r>
          </a:p>
        </p:txBody>
      </p:sp>
      <p:pic>
        <p:nvPicPr>
          <p:cNvPr id="45059" name="Picture 3"/>
          <p:cNvPicPr>
            <a:picLocks noGrp="1" noChangeAspect="1" noChangeArrowheads="1"/>
          </p:cNvPicPr>
          <p:nvPr>
            <p:ph idx="1"/>
          </p:nvPr>
        </p:nvPicPr>
        <p:blipFill>
          <a:blip r:embed="rId2" cstate="print"/>
          <a:srcRect/>
          <a:stretch>
            <a:fillRect/>
          </a:stretch>
        </p:blipFill>
        <p:spPr>
          <a:xfrm>
            <a:off x="1219200" y="1600200"/>
            <a:ext cx="6096000" cy="4152900"/>
          </a:xfrm>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4000" smtClean="0">
                <a:solidFill>
                  <a:srgbClr val="FF0000"/>
                </a:solidFill>
              </a:rPr>
              <a:t>Drawing Clear Structures</a:t>
            </a:r>
          </a:p>
        </p:txBody>
      </p:sp>
      <p:pic>
        <p:nvPicPr>
          <p:cNvPr id="61443" name="Content Placeholder 3" descr="structure drawi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173288"/>
            <a:ext cx="8712200" cy="4181475"/>
          </a:xfrm>
        </p:spPr>
      </p:pic>
    </p:spTree>
    <p:extLst>
      <p:ext uri="{BB962C8B-B14F-4D97-AF65-F5344CB8AC3E}">
        <p14:creationId xmlns:p14="http://schemas.microsoft.com/office/powerpoint/2010/main" val="2899437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772400" cy="1143000"/>
          </a:xfrm>
        </p:spPr>
        <p:txBody>
          <a:bodyPr/>
          <a:lstStyle/>
          <a:p>
            <a:r>
              <a:rPr lang="en-US" b="1">
                <a:solidFill>
                  <a:srgbClr val="FF0000"/>
                </a:solidFill>
              </a:rPr>
              <a:t>Some Steroids</a:t>
            </a:r>
          </a:p>
        </p:txBody>
      </p:sp>
      <p:pic>
        <p:nvPicPr>
          <p:cNvPr id="46083" name="Picture 3"/>
          <p:cNvPicPr>
            <a:picLocks noGrp="1" noChangeAspect="1" noChangeArrowheads="1"/>
          </p:cNvPicPr>
          <p:nvPr>
            <p:ph idx="1"/>
          </p:nvPr>
        </p:nvPicPr>
        <p:blipFill>
          <a:blip r:embed="rId2" cstate="print"/>
          <a:srcRect b="10714"/>
          <a:stretch>
            <a:fillRect/>
          </a:stretch>
        </p:blipFill>
        <p:spPr>
          <a:xfrm>
            <a:off x="0" y="1295400"/>
            <a:ext cx="9144000" cy="3810000"/>
          </a:xfrm>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b="1" dirty="0" smtClean="0">
                <a:solidFill>
                  <a:srgbClr val="FF0000"/>
                </a:solidFill>
              </a:rPr>
              <a:t>For </a:t>
            </a:r>
            <a:r>
              <a:rPr lang="en-US" b="1" dirty="0" smtClean="0"/>
              <a:t>CARBON</a:t>
            </a:r>
            <a:r>
              <a:rPr lang="en-US" b="1" dirty="0" smtClean="0">
                <a:solidFill>
                  <a:srgbClr val="FF0000"/>
                </a:solidFill>
              </a:rPr>
              <a:t>, In the Ground State</a:t>
            </a:r>
            <a:br>
              <a:rPr lang="en-US" b="1" dirty="0" smtClean="0">
                <a:solidFill>
                  <a:srgbClr val="FF0000"/>
                </a:solidFill>
              </a:rPr>
            </a:br>
            <a:r>
              <a:rPr lang="en-US" b="1" dirty="0" smtClean="0">
                <a:solidFill>
                  <a:srgbClr val="0070C0"/>
                </a:solidFill>
              </a:rPr>
              <a:t>2 bonding sites, 1 lone pair</a:t>
            </a:r>
          </a:p>
        </p:txBody>
      </p:sp>
      <p:pic>
        <p:nvPicPr>
          <p:cNvPr id="26627" name="Picture 6"/>
          <p:cNvPicPr>
            <a:picLocks noGrp="1" noChangeAspect="1" noChangeArrowheads="1"/>
          </p:cNvPicPr>
          <p:nvPr>
            <p:ph idx="1"/>
          </p:nvPr>
        </p:nvPicPr>
        <p:blipFill>
          <a:blip r:embed="rId2" cstate="print"/>
          <a:srcRect/>
          <a:stretch>
            <a:fillRect/>
          </a:stretch>
        </p:blipFill>
        <p:spPr>
          <a:xfrm>
            <a:off x="685800" y="2057400"/>
            <a:ext cx="7772400" cy="2416175"/>
          </a:xfrm>
          <a:noFill/>
        </p:spPr>
      </p:pic>
    </p:spTree>
    <p:extLst>
      <p:ext uri="{BB962C8B-B14F-4D97-AF65-F5344CB8AC3E}">
        <p14:creationId xmlns:p14="http://schemas.microsoft.com/office/powerpoint/2010/main" val="140676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b="1" smtClean="0">
                <a:solidFill>
                  <a:srgbClr val="FF0000"/>
                </a:solidFill>
              </a:rPr>
              <a:t>sp</a:t>
            </a:r>
            <a:r>
              <a:rPr lang="en-US" b="1" baseline="30000" smtClean="0">
                <a:solidFill>
                  <a:srgbClr val="FF0000"/>
                </a:solidFill>
              </a:rPr>
              <a:t>3</a:t>
            </a:r>
            <a:r>
              <a:rPr lang="en-US" b="1" smtClean="0">
                <a:solidFill>
                  <a:srgbClr val="FF0000"/>
                </a:solidFill>
              </a:rPr>
              <a:t> Hybridization </a:t>
            </a:r>
            <a:br>
              <a:rPr lang="en-US" b="1" smtClean="0">
                <a:solidFill>
                  <a:srgbClr val="FF0000"/>
                </a:solidFill>
              </a:rPr>
            </a:br>
            <a:r>
              <a:rPr lang="en-US" b="1" smtClean="0">
                <a:solidFill>
                  <a:srgbClr val="FF0000"/>
                </a:solidFill>
              </a:rPr>
              <a:t>     </a:t>
            </a:r>
            <a:r>
              <a:rPr lang="en-US" sz="3600" b="1" smtClean="0">
                <a:solidFill>
                  <a:schemeClr val="accent2"/>
                </a:solidFill>
              </a:rPr>
              <a:t>4 Regions of electron Density   </a:t>
            </a:r>
            <a:r>
              <a:rPr lang="en-US" sz="2800" b="1" smtClean="0">
                <a:solidFill>
                  <a:srgbClr val="FF0000"/>
                </a:solidFill>
                <a:hlinkClick r:id="rId2"/>
              </a:rPr>
              <a:t>link</a:t>
            </a:r>
            <a:endParaRPr lang="en-US" sz="2800" b="1" smtClean="0">
              <a:solidFill>
                <a:srgbClr val="FF0000"/>
              </a:solidFill>
            </a:endParaRPr>
          </a:p>
        </p:txBody>
      </p:sp>
      <p:pic>
        <p:nvPicPr>
          <p:cNvPr id="27651" name="Picture 6"/>
          <p:cNvPicPr>
            <a:picLocks noGrp="1" noChangeAspect="1" noChangeArrowheads="1"/>
          </p:cNvPicPr>
          <p:nvPr>
            <p:ph idx="1"/>
          </p:nvPr>
        </p:nvPicPr>
        <p:blipFill>
          <a:blip r:embed="rId3" cstate="print"/>
          <a:srcRect/>
          <a:stretch>
            <a:fillRect/>
          </a:stretch>
        </p:blipFill>
        <p:spPr>
          <a:xfrm>
            <a:off x="0" y="1516063"/>
            <a:ext cx="9144000" cy="5045075"/>
          </a:xfrm>
          <a:noFill/>
        </p:spPr>
      </p:pic>
    </p:spTree>
    <p:extLst>
      <p:ext uri="{BB962C8B-B14F-4D97-AF65-F5344CB8AC3E}">
        <p14:creationId xmlns:p14="http://schemas.microsoft.com/office/powerpoint/2010/main" val="258169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normAutofit fontScale="90000"/>
          </a:bodyPr>
          <a:lstStyle/>
          <a:p>
            <a:pPr eaLnBrk="1" hangingPunct="1"/>
            <a:r>
              <a:rPr lang="en-US" b="1" dirty="0" smtClean="0">
                <a:solidFill>
                  <a:srgbClr val="FF0000"/>
                </a:solidFill>
              </a:rPr>
              <a:t>Hybridization of 1 s and 3 p </a:t>
            </a:r>
            <a:r>
              <a:rPr lang="en-US" b="1" dirty="0" err="1" smtClean="0">
                <a:solidFill>
                  <a:srgbClr val="FF0000"/>
                </a:solidFill>
              </a:rPr>
              <a:t>Orbitals</a:t>
            </a:r>
            <a:r>
              <a:rPr lang="en-US" b="1" dirty="0" smtClean="0">
                <a:solidFill>
                  <a:srgbClr val="FF0000"/>
                </a:solidFill>
              </a:rPr>
              <a:t> gives </a:t>
            </a:r>
            <a:r>
              <a:rPr lang="en-US" b="1" dirty="0" smtClean="0">
                <a:solidFill>
                  <a:srgbClr val="0070C0"/>
                </a:solidFill>
              </a:rPr>
              <a:t>4 sp</a:t>
            </a:r>
            <a:r>
              <a:rPr lang="en-US" b="1" baseline="30000" dirty="0" smtClean="0">
                <a:solidFill>
                  <a:srgbClr val="0070C0"/>
                </a:solidFill>
              </a:rPr>
              <a:t>3 </a:t>
            </a:r>
            <a:r>
              <a:rPr lang="en-US" b="1" dirty="0" err="1" smtClean="0">
                <a:solidFill>
                  <a:srgbClr val="0070C0"/>
                </a:solidFill>
              </a:rPr>
              <a:t>Orbitals</a:t>
            </a:r>
            <a:endParaRPr lang="en-US" b="1" dirty="0" smtClean="0">
              <a:solidFill>
                <a:srgbClr val="0070C0"/>
              </a:solidFill>
            </a:endParaRPr>
          </a:p>
        </p:txBody>
      </p:sp>
      <p:pic>
        <p:nvPicPr>
          <p:cNvPr id="28675" name="Picture 1027" descr="sp3 hybrid orbitals"/>
          <p:cNvPicPr>
            <a:picLocks noGrp="1" noChangeAspect="1" noChangeArrowheads="1"/>
          </p:cNvPicPr>
          <p:nvPr>
            <p:ph idx="1"/>
          </p:nvPr>
        </p:nvPicPr>
        <p:blipFill>
          <a:blip r:embed="rId2" cstate="print"/>
          <a:srcRect/>
          <a:stretch>
            <a:fillRect/>
          </a:stretch>
        </p:blipFill>
        <p:spPr>
          <a:xfrm>
            <a:off x="685800" y="2954338"/>
            <a:ext cx="7772400" cy="2166937"/>
          </a:xfrm>
          <a:noFill/>
        </p:spPr>
      </p:pic>
    </p:spTree>
    <p:extLst>
      <p:ext uri="{BB962C8B-B14F-4D97-AF65-F5344CB8AC3E}">
        <p14:creationId xmlns:p14="http://schemas.microsoft.com/office/powerpoint/2010/main" val="271606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r>
              <a:rPr lang="en-US" b="1" dirty="0" err="1">
                <a:solidFill>
                  <a:srgbClr val="FF0000"/>
                </a:solidFill>
              </a:rPr>
              <a:t>Orbitals</a:t>
            </a:r>
            <a:r>
              <a:rPr lang="en-US" b="1" dirty="0">
                <a:solidFill>
                  <a:srgbClr val="FF0000"/>
                </a:solidFill>
              </a:rPr>
              <a:t> are Probabilities</a:t>
            </a:r>
          </a:p>
        </p:txBody>
      </p:sp>
      <p:pic>
        <p:nvPicPr>
          <p:cNvPr id="6147" name="Picture 3" descr="C:\My Documents\My Pictures\Chapter 1\untitled.bmp"/>
          <p:cNvPicPr>
            <a:picLocks noGrp="1" noChangeAspect="1" noChangeArrowheads="1"/>
          </p:cNvPicPr>
          <p:nvPr>
            <p:ph idx="1"/>
          </p:nvPr>
        </p:nvPicPr>
        <p:blipFill>
          <a:blip r:embed="rId2" cstate="print"/>
          <a:srcRect/>
          <a:stretch>
            <a:fillRect/>
          </a:stretch>
        </p:blipFill>
        <p:spPr>
          <a:xfrm>
            <a:off x="1066800" y="1227138"/>
            <a:ext cx="6934200" cy="5562600"/>
          </a:xfrm>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b="1" dirty="0" smtClean="0">
                <a:solidFill>
                  <a:srgbClr val="FF0000"/>
                </a:solidFill>
              </a:rPr>
              <a:t>sp</a:t>
            </a:r>
            <a:r>
              <a:rPr lang="en-US" b="1" baseline="30000" dirty="0" smtClean="0">
                <a:solidFill>
                  <a:srgbClr val="FF0000"/>
                </a:solidFill>
              </a:rPr>
              <a:t>3</a:t>
            </a:r>
            <a:r>
              <a:rPr lang="en-US" b="1" dirty="0" smtClean="0">
                <a:solidFill>
                  <a:srgbClr val="FF0000"/>
                </a:solidFill>
              </a:rPr>
              <a:t> is Tetrahedral Geometry</a:t>
            </a:r>
            <a:br>
              <a:rPr lang="en-US" b="1" dirty="0" smtClean="0">
                <a:solidFill>
                  <a:srgbClr val="FF0000"/>
                </a:solidFill>
              </a:rPr>
            </a:br>
            <a:r>
              <a:rPr lang="en-US" b="1" dirty="0" smtClean="0">
                <a:solidFill>
                  <a:srgbClr val="0070C0"/>
                </a:solidFill>
              </a:rPr>
              <a:t>Methane</a:t>
            </a:r>
          </a:p>
        </p:txBody>
      </p:sp>
      <p:pic>
        <p:nvPicPr>
          <p:cNvPr id="29699" name="Picture 4" descr="loud_0116c-dL copy"/>
          <p:cNvPicPr>
            <a:picLocks noGrp="1" noChangeAspect="1" noChangeArrowheads="1"/>
          </p:cNvPicPr>
          <p:nvPr>
            <p:ph idx="1"/>
          </p:nvPr>
        </p:nvPicPr>
        <p:blipFill>
          <a:blip r:embed="rId2" cstate="print"/>
          <a:srcRect/>
          <a:stretch>
            <a:fillRect/>
          </a:stretch>
        </p:blipFill>
        <p:spPr>
          <a:xfrm>
            <a:off x="228600" y="1905000"/>
            <a:ext cx="8534400" cy="4211638"/>
          </a:xfrm>
          <a:noFill/>
        </p:spPr>
      </p:pic>
    </p:spTree>
    <p:extLst>
      <p:ext uri="{BB962C8B-B14F-4D97-AF65-F5344CB8AC3E}">
        <p14:creationId xmlns:p14="http://schemas.microsoft.com/office/powerpoint/2010/main" val="956088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p:spPr>
        <p:txBody>
          <a:bodyPr/>
          <a:lstStyle/>
          <a:p>
            <a:pPr eaLnBrk="1" hangingPunct="1"/>
            <a:r>
              <a:rPr lang="en-US" b="1" dirty="0" smtClean="0">
                <a:solidFill>
                  <a:srgbClr val="FF0000"/>
                </a:solidFill>
              </a:rPr>
              <a:t>Methane Representations</a:t>
            </a:r>
          </a:p>
        </p:txBody>
      </p:sp>
      <p:pic>
        <p:nvPicPr>
          <p:cNvPr id="25603" name="Picture 5" descr="methane representations"/>
          <p:cNvPicPr>
            <a:picLocks noGrp="1" noChangeAspect="1" noChangeArrowheads="1"/>
          </p:cNvPicPr>
          <p:nvPr>
            <p:ph idx="1"/>
          </p:nvPr>
        </p:nvPicPr>
        <p:blipFill>
          <a:blip r:embed="rId2" cstate="print"/>
          <a:srcRect/>
          <a:stretch>
            <a:fillRect/>
          </a:stretch>
        </p:blipFill>
        <p:spPr>
          <a:xfrm>
            <a:off x="381000" y="1350963"/>
            <a:ext cx="8458200" cy="5424487"/>
          </a:xfrm>
          <a:noFill/>
        </p:spPr>
      </p:pic>
    </p:spTree>
    <p:extLst>
      <p:ext uri="{BB962C8B-B14F-4D97-AF65-F5344CB8AC3E}">
        <p14:creationId xmlns:p14="http://schemas.microsoft.com/office/powerpoint/2010/main" val="1574076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b="1" smtClean="0">
                <a:solidFill>
                  <a:srgbClr val="FF0000"/>
                </a:solidFill>
              </a:rPr>
              <a:t>Ammonia </a:t>
            </a:r>
            <a:br>
              <a:rPr lang="en-US" b="1" smtClean="0">
                <a:solidFill>
                  <a:srgbClr val="FF0000"/>
                </a:solidFill>
              </a:rPr>
            </a:br>
            <a:r>
              <a:rPr lang="en-US" sz="3600" b="1" smtClean="0">
                <a:solidFill>
                  <a:schemeClr val="accent2"/>
                </a:solidFill>
              </a:rPr>
              <a:t>Tetrahedral Geometry</a:t>
            </a:r>
            <a:br>
              <a:rPr lang="en-US" sz="3600" b="1" smtClean="0">
                <a:solidFill>
                  <a:schemeClr val="accent2"/>
                </a:solidFill>
              </a:rPr>
            </a:br>
            <a:r>
              <a:rPr lang="en-US" sz="3600" b="1" smtClean="0">
                <a:solidFill>
                  <a:schemeClr val="accent2"/>
                </a:solidFill>
              </a:rPr>
              <a:t>Pyramidal Shape</a:t>
            </a:r>
          </a:p>
        </p:txBody>
      </p:sp>
      <p:pic>
        <p:nvPicPr>
          <p:cNvPr id="30723" name="Picture 4" descr="loud_0117L copy"/>
          <p:cNvPicPr>
            <a:picLocks noGrp="1" noChangeAspect="1" noChangeArrowheads="1"/>
          </p:cNvPicPr>
          <p:nvPr>
            <p:ph idx="1"/>
          </p:nvPr>
        </p:nvPicPr>
        <p:blipFill>
          <a:blip r:embed="rId2" cstate="print"/>
          <a:srcRect/>
          <a:stretch>
            <a:fillRect/>
          </a:stretch>
        </p:blipFill>
        <p:spPr>
          <a:xfrm>
            <a:off x="228600" y="2057400"/>
            <a:ext cx="8610600" cy="4114800"/>
          </a:xfrm>
          <a:noFill/>
        </p:spPr>
      </p:pic>
    </p:spTree>
    <p:extLst>
      <p:ext uri="{BB962C8B-B14F-4D97-AF65-F5344CB8AC3E}">
        <p14:creationId xmlns:p14="http://schemas.microsoft.com/office/powerpoint/2010/main" val="2512578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85800"/>
            <a:ext cx="7772400" cy="1143000"/>
          </a:xfrm>
        </p:spPr>
        <p:txBody>
          <a:bodyPr>
            <a:normAutofit fontScale="90000"/>
          </a:bodyPr>
          <a:lstStyle/>
          <a:p>
            <a:pPr eaLnBrk="1" hangingPunct="1"/>
            <a:r>
              <a:rPr lang="en-US" b="1" dirty="0" smtClean="0">
                <a:solidFill>
                  <a:srgbClr val="FF0000"/>
                </a:solidFill>
              </a:rPr>
              <a:t>All Have the Same Geometry</a:t>
            </a:r>
            <a:br>
              <a:rPr lang="en-US" b="1" dirty="0" smtClean="0">
                <a:solidFill>
                  <a:srgbClr val="FF0000"/>
                </a:solidFill>
              </a:rPr>
            </a:br>
            <a:r>
              <a:rPr lang="en-US" sz="3200" b="1" dirty="0" smtClean="0">
                <a:solidFill>
                  <a:srgbClr val="0070C0"/>
                </a:solidFill>
              </a:rPr>
              <a:t>All Have </a:t>
            </a:r>
            <a:r>
              <a:rPr lang="en-US" sz="3200" b="1" dirty="0" smtClean="0">
                <a:solidFill>
                  <a:srgbClr val="FF0000"/>
                </a:solidFill>
              </a:rPr>
              <a:t>4</a:t>
            </a:r>
            <a:r>
              <a:rPr lang="en-US" sz="3200" b="1" dirty="0" smtClean="0">
                <a:solidFill>
                  <a:srgbClr val="0070C0"/>
                </a:solidFill>
              </a:rPr>
              <a:t> Regions of Electron Density</a:t>
            </a:r>
            <a:br>
              <a:rPr lang="en-US" sz="3200" b="1" dirty="0" smtClean="0">
                <a:solidFill>
                  <a:srgbClr val="0070C0"/>
                </a:solidFill>
              </a:rPr>
            </a:br>
            <a:r>
              <a:rPr lang="en-US" sz="3200" b="1" dirty="0" smtClean="0">
                <a:solidFill>
                  <a:srgbClr val="0070C0"/>
                </a:solidFill>
              </a:rPr>
              <a:t>All are </a:t>
            </a:r>
            <a:r>
              <a:rPr lang="en-US" sz="3200" b="1" dirty="0" smtClean="0">
                <a:solidFill>
                  <a:srgbClr val="FF0000"/>
                </a:solidFill>
              </a:rPr>
              <a:t>sp</a:t>
            </a:r>
            <a:r>
              <a:rPr lang="en-US" sz="3200" b="1" baseline="30000" dirty="0" smtClean="0">
                <a:solidFill>
                  <a:srgbClr val="FF0000"/>
                </a:solidFill>
              </a:rPr>
              <a:t>3</a:t>
            </a:r>
            <a:r>
              <a:rPr lang="en-US" sz="3200" b="1" dirty="0" smtClean="0">
                <a:solidFill>
                  <a:srgbClr val="0070C0"/>
                </a:solidFill>
              </a:rPr>
              <a:t> Hybridized</a:t>
            </a:r>
          </a:p>
        </p:txBody>
      </p:sp>
      <p:pic>
        <p:nvPicPr>
          <p:cNvPr id="23555" name="Picture 4" descr="loud_0102 copy"/>
          <p:cNvPicPr>
            <a:picLocks noGrp="1" noChangeAspect="1" noChangeArrowheads="1"/>
          </p:cNvPicPr>
          <p:nvPr>
            <p:ph idx="1"/>
          </p:nvPr>
        </p:nvPicPr>
        <p:blipFill>
          <a:blip r:embed="rId2" cstate="print"/>
          <a:srcRect/>
          <a:stretch>
            <a:fillRect/>
          </a:stretch>
        </p:blipFill>
        <p:spPr>
          <a:xfrm>
            <a:off x="0" y="1981200"/>
            <a:ext cx="9144000" cy="2309813"/>
          </a:xfrm>
          <a:noFill/>
        </p:spPr>
      </p:pic>
    </p:spTree>
    <p:extLst>
      <p:ext uri="{BB962C8B-B14F-4D97-AF65-F5344CB8AC3E}">
        <p14:creationId xmlns:p14="http://schemas.microsoft.com/office/powerpoint/2010/main" val="1432977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457200"/>
            <a:ext cx="7772400" cy="1143000"/>
          </a:xfrm>
        </p:spPr>
        <p:txBody>
          <a:bodyPr>
            <a:normAutofit fontScale="90000"/>
          </a:bodyPr>
          <a:lstStyle/>
          <a:p>
            <a:pPr eaLnBrk="1" hangingPunct="1"/>
            <a:r>
              <a:rPr lang="en-US" b="1" smtClean="0">
                <a:solidFill>
                  <a:srgbClr val="FF0000"/>
                </a:solidFill>
              </a:rPr>
              <a:t>Orbital Depiction of Ethane, C</a:t>
            </a:r>
            <a:r>
              <a:rPr lang="en-US" b="1" baseline="-25000" smtClean="0">
                <a:solidFill>
                  <a:srgbClr val="FF0000"/>
                </a:solidFill>
              </a:rPr>
              <a:t>2</a:t>
            </a:r>
            <a:r>
              <a:rPr lang="en-US" b="1" smtClean="0">
                <a:solidFill>
                  <a:srgbClr val="FF0000"/>
                </a:solidFill>
              </a:rPr>
              <a:t>H</a:t>
            </a:r>
            <a:r>
              <a:rPr lang="en-US" b="1" baseline="-25000" smtClean="0">
                <a:solidFill>
                  <a:srgbClr val="FF0000"/>
                </a:solidFill>
              </a:rPr>
              <a:t>6  </a:t>
            </a:r>
            <a:r>
              <a:rPr lang="en-US" b="1" smtClean="0">
                <a:solidFill>
                  <a:srgbClr val="FF0000"/>
                </a:solidFill>
              </a:rPr>
              <a:t>, </a:t>
            </a:r>
            <a:r>
              <a:rPr lang="en-US" b="1" smtClean="0">
                <a:solidFill>
                  <a:schemeClr val="accent2"/>
                </a:solidFill>
              </a:rPr>
              <a:t>the </a:t>
            </a:r>
            <a:r>
              <a:rPr lang="en-US" b="1" smtClean="0">
                <a:solidFill>
                  <a:schemeClr val="accent2"/>
                </a:solidFill>
                <a:latin typeface="Symbol" pitchFamily="18" charset="2"/>
              </a:rPr>
              <a:t>s</a:t>
            </a:r>
            <a:r>
              <a:rPr lang="en-US" b="1" smtClean="0">
                <a:solidFill>
                  <a:schemeClr val="accent2"/>
                </a:solidFill>
              </a:rPr>
              <a:t> bond</a:t>
            </a:r>
          </a:p>
        </p:txBody>
      </p:sp>
      <p:pic>
        <p:nvPicPr>
          <p:cNvPr id="32771" name="Picture 4" descr="loud_0201L copy"/>
          <p:cNvPicPr>
            <a:picLocks noGrp="1" noChangeAspect="1" noChangeArrowheads="1"/>
          </p:cNvPicPr>
          <p:nvPr>
            <p:ph idx="1"/>
          </p:nvPr>
        </p:nvPicPr>
        <p:blipFill>
          <a:blip r:embed="rId2" cstate="print"/>
          <a:srcRect/>
          <a:stretch>
            <a:fillRect/>
          </a:stretch>
        </p:blipFill>
        <p:spPr>
          <a:xfrm>
            <a:off x="0" y="2020888"/>
            <a:ext cx="9144000" cy="4035425"/>
          </a:xfrm>
          <a:noFill/>
        </p:spPr>
      </p:pic>
    </p:spTree>
    <p:extLst>
      <p:ext uri="{BB962C8B-B14F-4D97-AF65-F5344CB8AC3E}">
        <p14:creationId xmlns:p14="http://schemas.microsoft.com/office/powerpoint/2010/main" val="238909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b="1" dirty="0" smtClean="0">
                <a:solidFill>
                  <a:srgbClr val="FF0000"/>
                </a:solidFill>
                <a:ea typeface="ＭＳ Ｐゴシック" pitchFamily="-110" charset="-128"/>
              </a:rPr>
              <a:t>Rotation of Single Bonds</a:t>
            </a:r>
          </a:p>
        </p:txBody>
      </p:sp>
      <p:sp>
        <p:nvSpPr>
          <p:cNvPr id="80902" name="Rectangle 6"/>
          <p:cNvSpPr>
            <a:spLocks noGrp="1" noChangeArrowheads="1"/>
          </p:cNvSpPr>
          <p:nvPr>
            <p:ph type="body" sz="half" idx="2"/>
          </p:nvPr>
        </p:nvSpPr>
        <p:spPr>
          <a:xfrm>
            <a:off x="685800" y="4876800"/>
            <a:ext cx="7772400" cy="1524000"/>
          </a:xfrm>
        </p:spPr>
        <p:txBody>
          <a:bodyPr/>
          <a:lstStyle/>
          <a:p>
            <a:r>
              <a:rPr lang="en-US" sz="2400" smtClean="0">
                <a:solidFill>
                  <a:srgbClr val="000000"/>
                </a:solidFill>
                <a:ea typeface="ＭＳ Ｐゴシック" pitchFamily="-110" charset="-128"/>
              </a:rPr>
              <a:t>Ethane is composed of two methyl groups bonded by the overlap of their </a:t>
            </a:r>
            <a:r>
              <a:rPr lang="en-US" sz="2400" i="1" smtClean="0">
                <a:solidFill>
                  <a:srgbClr val="000000"/>
                </a:solidFill>
                <a:ea typeface="ＭＳ Ｐゴシック" pitchFamily="-110" charset="-128"/>
              </a:rPr>
              <a:t>sp</a:t>
            </a:r>
            <a:r>
              <a:rPr lang="en-US" sz="2400" baseline="30000" smtClean="0">
                <a:solidFill>
                  <a:srgbClr val="000000"/>
                </a:solidFill>
                <a:ea typeface="ＭＳ Ｐゴシック" pitchFamily="-110" charset="-128"/>
              </a:rPr>
              <a:t>3</a:t>
            </a:r>
            <a:r>
              <a:rPr lang="en-US" sz="2400" smtClean="0">
                <a:solidFill>
                  <a:srgbClr val="000000"/>
                </a:solidFill>
                <a:ea typeface="ＭＳ Ｐゴシック" pitchFamily="-110" charset="-128"/>
              </a:rPr>
              <a:t> hybrid orbitals.</a:t>
            </a:r>
          </a:p>
          <a:p>
            <a:r>
              <a:rPr lang="en-US" sz="2400" smtClean="0">
                <a:solidFill>
                  <a:srgbClr val="000000"/>
                </a:solidFill>
                <a:ea typeface="ＭＳ Ｐゴシック" pitchFamily="-110" charset="-128"/>
              </a:rPr>
              <a:t>There is free rotation along single bonds.</a:t>
            </a:r>
            <a:endParaRPr lang="en-US" sz="2400" smtClean="0">
              <a:ea typeface="ＭＳ Ｐゴシック" pitchFamily="-110" charset="-128"/>
            </a:endParaRPr>
          </a:p>
        </p:txBody>
      </p:sp>
      <p:pic>
        <p:nvPicPr>
          <p:cNvPr id="2" name="Picture 1"/>
          <p:cNvPicPr>
            <a:picLocks noChangeAspect="1"/>
          </p:cNvPicPr>
          <p:nvPr/>
        </p:nvPicPr>
        <p:blipFill>
          <a:blip r:embed="rId3" cstate="print"/>
          <a:srcRect/>
          <a:stretch>
            <a:fillRect/>
          </a:stretch>
        </p:blipFill>
        <p:spPr bwMode="auto">
          <a:xfrm>
            <a:off x="1262063" y="1598613"/>
            <a:ext cx="6629400" cy="3049587"/>
          </a:xfrm>
          <a:prstGeom prst="rect">
            <a:avLst/>
          </a:prstGeom>
          <a:noFill/>
          <a:ln w="9525">
            <a:noFill/>
            <a:miter lim="800000"/>
            <a:headEnd/>
            <a:tailEnd/>
          </a:ln>
        </p:spPr>
      </p:pic>
      <p:sp>
        <p:nvSpPr>
          <p:cNvPr id="60421"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60422"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662B2486-1097-4BBB-AFD5-C96681E4BF56}" type="slidenum">
              <a:rPr lang="en-US" sz="1400">
                <a:solidFill>
                  <a:srgbClr val="000000"/>
                </a:solidFill>
              </a:rPr>
              <a:pPr algn="r" eaLnBrk="1" hangingPunct="1"/>
              <a:t>65</a:t>
            </a:fld>
            <a:endParaRPr lang="en-US" sz="1400">
              <a:solidFill>
                <a:srgbClr val="000000"/>
              </a:solidFill>
            </a:endParaRPr>
          </a:p>
        </p:txBody>
      </p:sp>
    </p:spTree>
    <p:extLst>
      <p:ext uri="{BB962C8B-B14F-4D97-AF65-F5344CB8AC3E}">
        <p14:creationId xmlns:p14="http://schemas.microsoft.com/office/powerpoint/2010/main" val="2534469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dirty="0" smtClean="0">
                <a:solidFill>
                  <a:srgbClr val="FF0000"/>
                </a:solidFill>
                <a:ea typeface="ＭＳ Ｐゴシック" pitchFamily="-110" charset="-128"/>
              </a:rPr>
              <a:t>Isomerism</a:t>
            </a:r>
          </a:p>
        </p:txBody>
      </p:sp>
      <p:sp>
        <p:nvSpPr>
          <p:cNvPr id="20483" name="Rectangle 3"/>
          <p:cNvSpPr>
            <a:spLocks noGrp="1" noChangeArrowheads="1"/>
          </p:cNvSpPr>
          <p:nvPr>
            <p:ph type="body" idx="1"/>
          </p:nvPr>
        </p:nvSpPr>
        <p:spPr>
          <a:xfrm>
            <a:off x="685800" y="1752600"/>
            <a:ext cx="7772400" cy="4114800"/>
          </a:xfrm>
        </p:spPr>
        <p:txBody>
          <a:bodyPr/>
          <a:lstStyle/>
          <a:p>
            <a:pPr>
              <a:lnSpc>
                <a:spcPct val="90000"/>
              </a:lnSpc>
            </a:pPr>
            <a:r>
              <a:rPr lang="en-US" dirty="0" smtClean="0">
                <a:ea typeface="ＭＳ Ｐゴシック" pitchFamily="-110" charset="-128"/>
              </a:rPr>
              <a:t>Molecules that have the same molecular formula but differ in the arrangement of their atoms are called </a:t>
            </a:r>
            <a:r>
              <a:rPr lang="en-US" b="1" i="1" dirty="0" smtClean="0">
                <a:solidFill>
                  <a:srgbClr val="FF0000"/>
                </a:solidFill>
                <a:ea typeface="ＭＳ Ｐゴシック" pitchFamily="-110" charset="-128"/>
              </a:rPr>
              <a:t>isomers</a:t>
            </a:r>
            <a:r>
              <a:rPr lang="en-US" dirty="0" smtClean="0">
                <a:ea typeface="ＭＳ Ｐゴシック" pitchFamily="-110" charset="-128"/>
              </a:rPr>
              <a:t>.</a:t>
            </a:r>
          </a:p>
          <a:p>
            <a:pPr>
              <a:lnSpc>
                <a:spcPct val="90000"/>
              </a:lnSpc>
            </a:pPr>
            <a:r>
              <a:rPr lang="en-US" dirty="0" smtClean="0">
                <a:solidFill>
                  <a:srgbClr val="0070C0"/>
                </a:solidFill>
                <a:ea typeface="ＭＳ Ｐゴシック" pitchFamily="-110" charset="-128"/>
              </a:rPr>
              <a:t>Constitutional</a:t>
            </a:r>
            <a:r>
              <a:rPr lang="en-US" dirty="0" smtClean="0">
                <a:ea typeface="ＭＳ Ｐゴシック" pitchFamily="-110" charset="-128"/>
              </a:rPr>
              <a:t> (or structural) </a:t>
            </a:r>
            <a:r>
              <a:rPr lang="en-US" dirty="0" smtClean="0">
                <a:solidFill>
                  <a:srgbClr val="0070C0"/>
                </a:solidFill>
                <a:ea typeface="ＭＳ Ｐゴシック" pitchFamily="-110" charset="-128"/>
              </a:rPr>
              <a:t>isomers</a:t>
            </a:r>
            <a:r>
              <a:rPr lang="en-US" dirty="0" smtClean="0">
                <a:ea typeface="ＭＳ Ｐゴシック" pitchFamily="-110" charset="-128"/>
              </a:rPr>
              <a:t> differ in their bonding sequence.</a:t>
            </a:r>
          </a:p>
          <a:p>
            <a:pPr>
              <a:lnSpc>
                <a:spcPct val="90000"/>
              </a:lnSpc>
            </a:pPr>
            <a:r>
              <a:rPr lang="en-US" dirty="0" err="1" smtClean="0">
                <a:solidFill>
                  <a:srgbClr val="0070C0"/>
                </a:solidFill>
                <a:ea typeface="ＭＳ Ｐゴシック" pitchFamily="-110" charset="-128"/>
              </a:rPr>
              <a:t>Stereoisomers</a:t>
            </a:r>
            <a:r>
              <a:rPr lang="en-US" dirty="0" smtClean="0">
                <a:ea typeface="ＭＳ Ｐゴシック" pitchFamily="-110" charset="-128"/>
              </a:rPr>
              <a:t> differ only in the arrangement of the atoms in space. </a:t>
            </a:r>
          </a:p>
        </p:txBody>
      </p:sp>
      <p:sp>
        <p:nvSpPr>
          <p:cNvPr id="66564"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66565"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FE5CCC85-BCE0-4115-839F-07F4147BC72A}" type="slidenum">
              <a:rPr lang="en-US" sz="1400">
                <a:solidFill>
                  <a:srgbClr val="000000"/>
                </a:solidFill>
              </a:rPr>
              <a:pPr algn="r" eaLnBrk="1" hangingPunct="1"/>
              <a:t>66</a:t>
            </a:fld>
            <a:endParaRPr lang="en-US" sz="1400">
              <a:solidFill>
                <a:srgbClr val="000000"/>
              </a:solidFill>
            </a:endParaRPr>
          </a:p>
        </p:txBody>
      </p:sp>
    </p:spTree>
    <p:extLst>
      <p:ext uri="{BB962C8B-B14F-4D97-AF65-F5344CB8AC3E}">
        <p14:creationId xmlns:p14="http://schemas.microsoft.com/office/powerpoint/2010/main" val="1786489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dirty="0" smtClean="0">
                <a:solidFill>
                  <a:srgbClr val="FF0000"/>
                </a:solidFill>
                <a:ea typeface="ＭＳ Ｐゴシック" pitchFamily="-110" charset="-128"/>
              </a:rPr>
              <a:t>Constitutional Isomers</a:t>
            </a:r>
          </a:p>
        </p:txBody>
      </p:sp>
      <p:sp>
        <p:nvSpPr>
          <p:cNvPr id="21513" name="Rectangle 9"/>
          <p:cNvSpPr>
            <a:spLocks noGrp="1" noChangeArrowheads="1"/>
          </p:cNvSpPr>
          <p:nvPr>
            <p:ph type="body" sz="half" idx="2"/>
          </p:nvPr>
        </p:nvSpPr>
        <p:spPr>
          <a:xfrm>
            <a:off x="685800" y="3810000"/>
            <a:ext cx="7772400" cy="2438400"/>
          </a:xfrm>
        </p:spPr>
        <p:txBody>
          <a:bodyPr/>
          <a:lstStyle/>
          <a:p>
            <a:r>
              <a:rPr lang="en-US" sz="2400" dirty="0" smtClean="0">
                <a:solidFill>
                  <a:srgbClr val="000000"/>
                </a:solidFill>
                <a:ea typeface="ＭＳ Ｐゴシック" pitchFamily="-110" charset="-128"/>
              </a:rPr>
              <a:t>Constitutional isomers have the </a:t>
            </a:r>
            <a:r>
              <a:rPr lang="en-US" sz="2400" dirty="0" smtClean="0">
                <a:solidFill>
                  <a:srgbClr val="0070C0"/>
                </a:solidFill>
                <a:ea typeface="ＭＳ Ｐゴシック" pitchFamily="-110" charset="-128"/>
              </a:rPr>
              <a:t>same chemical formula</a:t>
            </a:r>
            <a:r>
              <a:rPr lang="en-US" sz="2400" dirty="0" smtClean="0">
                <a:solidFill>
                  <a:srgbClr val="000000"/>
                </a:solidFill>
                <a:ea typeface="ＭＳ Ｐゴシック" pitchFamily="-110" charset="-128"/>
              </a:rPr>
              <a:t>, but the atoms are connected in a different order.  </a:t>
            </a:r>
          </a:p>
          <a:p>
            <a:r>
              <a:rPr lang="en-US" sz="2400" dirty="0" smtClean="0">
                <a:solidFill>
                  <a:srgbClr val="000000"/>
                </a:solidFill>
                <a:ea typeface="ＭＳ Ｐゴシック" pitchFamily="-110" charset="-128"/>
              </a:rPr>
              <a:t>Constitutional isomers have </a:t>
            </a:r>
            <a:r>
              <a:rPr lang="en-US" sz="2400" dirty="0" smtClean="0">
                <a:solidFill>
                  <a:srgbClr val="0070C0"/>
                </a:solidFill>
                <a:ea typeface="ＭＳ Ｐゴシック" pitchFamily="-110" charset="-128"/>
              </a:rPr>
              <a:t>different properties</a:t>
            </a:r>
            <a:r>
              <a:rPr lang="en-US" sz="2400" dirty="0" smtClean="0">
                <a:solidFill>
                  <a:srgbClr val="000000"/>
                </a:solidFill>
                <a:ea typeface="ＭＳ Ｐゴシック" pitchFamily="-110" charset="-128"/>
              </a:rPr>
              <a:t>.</a:t>
            </a:r>
          </a:p>
          <a:p>
            <a:r>
              <a:rPr lang="en-US" sz="2400" dirty="0" smtClean="0">
                <a:solidFill>
                  <a:srgbClr val="000000"/>
                </a:solidFill>
                <a:ea typeface="ＭＳ Ｐゴシック" pitchFamily="-110" charset="-128"/>
              </a:rPr>
              <a:t>The number of isomers increases rapidly as the number of carbon atoms increases.</a:t>
            </a:r>
            <a:endParaRPr lang="en-US" sz="2400" dirty="0" smtClean="0">
              <a:ea typeface="ＭＳ Ｐゴシック" pitchFamily="-110" charset="-128"/>
            </a:endParaRPr>
          </a:p>
        </p:txBody>
      </p:sp>
      <p:pic>
        <p:nvPicPr>
          <p:cNvPr id="2" name="Picture 1"/>
          <p:cNvPicPr>
            <a:picLocks noChangeAspect="1"/>
          </p:cNvPicPr>
          <p:nvPr/>
        </p:nvPicPr>
        <p:blipFill>
          <a:blip r:embed="rId3" cstate="print"/>
          <a:srcRect/>
          <a:stretch>
            <a:fillRect/>
          </a:stretch>
        </p:blipFill>
        <p:spPr bwMode="auto">
          <a:xfrm>
            <a:off x="609600" y="1814513"/>
            <a:ext cx="7924800" cy="1630362"/>
          </a:xfrm>
          <a:prstGeom prst="rect">
            <a:avLst/>
          </a:prstGeom>
          <a:noFill/>
          <a:ln w="9525">
            <a:noFill/>
            <a:miter lim="800000"/>
            <a:headEnd/>
            <a:tailEnd/>
          </a:ln>
        </p:spPr>
      </p:pic>
      <p:sp>
        <p:nvSpPr>
          <p:cNvPr id="68613"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68614"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325C0FA3-4898-4ED7-B8EC-02558B3F9ECE}" type="slidenum">
              <a:rPr lang="en-US" sz="1400">
                <a:solidFill>
                  <a:srgbClr val="000000"/>
                </a:solidFill>
              </a:rPr>
              <a:pPr algn="r" eaLnBrk="1" hangingPunct="1"/>
              <a:t>67</a:t>
            </a:fld>
            <a:endParaRPr lang="en-US" sz="1400">
              <a:solidFill>
                <a:srgbClr val="000000"/>
              </a:solidFill>
            </a:endParaRPr>
          </a:p>
        </p:txBody>
      </p:sp>
    </p:spTree>
    <p:extLst>
      <p:ext uri="{BB962C8B-B14F-4D97-AF65-F5344CB8AC3E}">
        <p14:creationId xmlns:p14="http://schemas.microsoft.com/office/powerpoint/2010/main" val="41827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b="1" dirty="0" smtClean="0">
                <a:solidFill>
                  <a:srgbClr val="FF0000"/>
                </a:solidFill>
              </a:rPr>
              <a:t>sp</a:t>
            </a:r>
            <a:r>
              <a:rPr lang="en-US" b="1" baseline="30000" dirty="0" smtClean="0">
                <a:solidFill>
                  <a:srgbClr val="FF0000"/>
                </a:solidFill>
              </a:rPr>
              <a:t>2</a:t>
            </a:r>
            <a:r>
              <a:rPr lang="en-US" b="1" dirty="0" smtClean="0">
                <a:solidFill>
                  <a:srgbClr val="FF0000"/>
                </a:solidFill>
              </a:rPr>
              <a:t> Hybridization</a:t>
            </a:r>
            <a:br>
              <a:rPr lang="en-US" b="1" dirty="0" smtClean="0">
                <a:solidFill>
                  <a:srgbClr val="FF0000"/>
                </a:solidFill>
              </a:rPr>
            </a:br>
            <a:r>
              <a:rPr lang="en-US" sz="3600" b="1" dirty="0" smtClean="0">
                <a:solidFill>
                  <a:srgbClr val="0070C0"/>
                </a:solidFill>
              </a:rPr>
              <a:t>3 Regions of Electron Density</a:t>
            </a:r>
          </a:p>
        </p:txBody>
      </p:sp>
      <p:pic>
        <p:nvPicPr>
          <p:cNvPr id="40963" name="Picture 6"/>
          <p:cNvPicPr>
            <a:picLocks noGrp="1" noChangeAspect="1" noChangeArrowheads="1"/>
          </p:cNvPicPr>
          <p:nvPr>
            <p:ph idx="1"/>
          </p:nvPr>
        </p:nvPicPr>
        <p:blipFill>
          <a:blip r:embed="rId2" cstate="print"/>
          <a:srcRect/>
          <a:stretch>
            <a:fillRect/>
          </a:stretch>
        </p:blipFill>
        <p:spPr>
          <a:xfrm>
            <a:off x="0" y="1408113"/>
            <a:ext cx="9144000" cy="5260975"/>
          </a:xfrm>
          <a:noFill/>
        </p:spPr>
      </p:pic>
    </p:spTree>
    <p:extLst>
      <p:ext uri="{BB962C8B-B14F-4D97-AF65-F5344CB8AC3E}">
        <p14:creationId xmlns:p14="http://schemas.microsoft.com/office/powerpoint/2010/main" val="3399048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en-US" b="1" smtClean="0">
                <a:solidFill>
                  <a:srgbClr val="FF0000"/>
                </a:solidFill>
              </a:rPr>
              <a:t>Hybridization of 1 s and 2 p Orbitals – sp</a:t>
            </a:r>
            <a:r>
              <a:rPr lang="en-US" b="1" baseline="30000" smtClean="0">
                <a:solidFill>
                  <a:srgbClr val="FF0000"/>
                </a:solidFill>
              </a:rPr>
              <a:t>2</a:t>
            </a:r>
          </a:p>
        </p:txBody>
      </p:sp>
      <p:pic>
        <p:nvPicPr>
          <p:cNvPr id="41987" name="Picture 5" descr="sp2 hybrid orbitals"/>
          <p:cNvPicPr>
            <a:picLocks noGrp="1" noChangeAspect="1" noChangeArrowheads="1"/>
          </p:cNvPicPr>
          <p:nvPr>
            <p:ph idx="1"/>
          </p:nvPr>
        </p:nvPicPr>
        <p:blipFill>
          <a:blip r:embed="rId2" cstate="print"/>
          <a:srcRect/>
          <a:stretch>
            <a:fillRect/>
          </a:stretch>
        </p:blipFill>
        <p:spPr>
          <a:xfrm>
            <a:off x="762000" y="1828800"/>
            <a:ext cx="7315200" cy="4718050"/>
          </a:xfrm>
          <a:noFill/>
        </p:spPr>
      </p:pic>
    </p:spTree>
    <p:extLst>
      <p:ext uri="{BB962C8B-B14F-4D97-AF65-F5344CB8AC3E}">
        <p14:creationId xmlns:p14="http://schemas.microsoft.com/office/powerpoint/2010/main" val="29499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en-US" b="1">
                <a:solidFill>
                  <a:srgbClr val="FF0000"/>
                </a:solidFill>
              </a:rPr>
              <a:t>2s Orbital Has a Node</a:t>
            </a:r>
          </a:p>
        </p:txBody>
      </p:sp>
      <p:pic>
        <p:nvPicPr>
          <p:cNvPr id="7171" name="Picture 3" descr="C:\My Documents\My Pictures\Chapter 1\2s orbital.bmp"/>
          <p:cNvPicPr>
            <a:picLocks noGrp="1" noChangeAspect="1" noChangeArrowheads="1"/>
          </p:cNvPicPr>
          <p:nvPr>
            <p:ph idx="1"/>
          </p:nvPr>
        </p:nvPicPr>
        <p:blipFill>
          <a:blip r:embed="rId2" cstate="print"/>
          <a:srcRect/>
          <a:stretch>
            <a:fillRect/>
          </a:stretch>
        </p:blipFill>
        <p:spPr>
          <a:xfrm>
            <a:off x="2074863" y="1295400"/>
            <a:ext cx="5062537" cy="5562600"/>
          </a:xfrm>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0113"/>
          <p:cNvSpPr>
            <a:spLocks noGrp="1" noChangeAspect="1" noChangeArrowheads="1"/>
          </p:cNvSpPr>
          <p:nvPr/>
        </p:nvSpPr>
        <p:spPr bwMode="auto">
          <a:xfrm>
            <a:off x="0" y="1535113"/>
            <a:ext cx="9144000" cy="5322887"/>
          </a:xfrm>
          <a:prstGeom prst="rect">
            <a:avLst/>
          </a:prstGeom>
          <a:blipFill dpi="0" rotWithShape="1">
            <a:blip r:embed="rId2" cstate="print"/>
            <a:srcRect/>
            <a:stretch>
              <a:fillRect/>
            </a:stretch>
          </a:blipFill>
          <a:ln w="9525">
            <a:noFill/>
            <a:miter lim="800000"/>
            <a:headEnd/>
            <a:tailEnd/>
          </a:ln>
        </p:spPr>
        <p:txBody>
          <a:bodyPr/>
          <a:lstStyle/>
          <a:p>
            <a:endParaRPr lang="en-US"/>
          </a:p>
        </p:txBody>
      </p:sp>
      <p:sp>
        <p:nvSpPr>
          <p:cNvPr id="43011" name="Rectangle 3"/>
          <p:cNvSpPr>
            <a:spLocks noGrp="1" noChangeArrowheads="1"/>
          </p:cNvSpPr>
          <p:nvPr>
            <p:ph type="title"/>
          </p:nvPr>
        </p:nvSpPr>
        <p:spPr>
          <a:xfrm>
            <a:off x="685800" y="304800"/>
            <a:ext cx="7772400" cy="1143000"/>
          </a:xfrm>
        </p:spPr>
        <p:txBody>
          <a:bodyPr/>
          <a:lstStyle/>
          <a:p>
            <a:pPr eaLnBrk="1" hangingPunct="1"/>
            <a:r>
              <a:rPr lang="en-US" b="1" smtClean="0">
                <a:solidFill>
                  <a:srgbClr val="FF0000"/>
                </a:solidFill>
              </a:rPr>
              <a:t>An sp</a:t>
            </a:r>
            <a:r>
              <a:rPr lang="en-US" b="1" baseline="30000" smtClean="0">
                <a:solidFill>
                  <a:srgbClr val="FF0000"/>
                </a:solidFill>
              </a:rPr>
              <a:t>2</a:t>
            </a:r>
            <a:r>
              <a:rPr lang="en-US" b="1" smtClean="0">
                <a:solidFill>
                  <a:srgbClr val="FF0000"/>
                </a:solidFill>
              </a:rPr>
              <a:t> Hybridized Atom</a:t>
            </a:r>
          </a:p>
        </p:txBody>
      </p:sp>
      <p:sp>
        <p:nvSpPr>
          <p:cNvPr id="43012" name="Rectangle 4"/>
          <p:cNvSpPr>
            <a:spLocks noGrp="1" noChangeArrowheads="1"/>
          </p:cNvSpPr>
          <p:nvPr>
            <p:ph idx="1"/>
          </p:nvPr>
        </p:nvSpPr>
        <p:spPr/>
        <p:txBody>
          <a:bodyPr/>
          <a:lstStyle/>
          <a:p>
            <a:pPr eaLnBrk="1" hangingPunct="1"/>
            <a:endParaRPr lang="en-US" smtClean="0"/>
          </a:p>
        </p:txBody>
      </p:sp>
    </p:spTree>
    <p:extLst>
      <p:ext uri="{BB962C8B-B14F-4D97-AF65-F5344CB8AC3E}">
        <p14:creationId xmlns:p14="http://schemas.microsoft.com/office/powerpoint/2010/main" val="1931968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descr="0114"/>
          <p:cNvSpPr>
            <a:spLocks noGrp="1" noChangeAspect="1" noChangeArrowheads="1"/>
          </p:cNvSpPr>
          <p:nvPr/>
        </p:nvSpPr>
        <p:spPr bwMode="auto">
          <a:xfrm>
            <a:off x="0" y="1600200"/>
            <a:ext cx="9144000" cy="3830638"/>
          </a:xfrm>
          <a:prstGeom prst="rect">
            <a:avLst/>
          </a:prstGeom>
          <a:blipFill dpi="0" rotWithShape="1">
            <a:blip r:embed="rId2" cstate="print"/>
            <a:srcRect/>
            <a:stretch>
              <a:fillRect/>
            </a:stretch>
          </a:blipFill>
          <a:ln w="9525">
            <a:noFill/>
            <a:miter lim="800000"/>
            <a:headEnd/>
            <a:tailEnd/>
          </a:ln>
        </p:spPr>
        <p:txBody>
          <a:bodyPr/>
          <a:lstStyle/>
          <a:p>
            <a:endParaRPr lang="en-US"/>
          </a:p>
        </p:txBody>
      </p:sp>
      <p:sp>
        <p:nvSpPr>
          <p:cNvPr id="45059" name="Rectangle 3"/>
          <p:cNvSpPr>
            <a:spLocks noGrp="1" noChangeArrowheads="1"/>
          </p:cNvSpPr>
          <p:nvPr>
            <p:ph type="title"/>
          </p:nvPr>
        </p:nvSpPr>
        <p:spPr>
          <a:xfrm>
            <a:off x="685800" y="304800"/>
            <a:ext cx="7772400" cy="1143000"/>
          </a:xfrm>
        </p:spPr>
        <p:txBody>
          <a:bodyPr/>
          <a:lstStyle/>
          <a:p>
            <a:pPr eaLnBrk="1" hangingPunct="1"/>
            <a:r>
              <a:rPr lang="en-US" b="1" smtClean="0">
                <a:solidFill>
                  <a:srgbClr val="FF0000"/>
                </a:solidFill>
              </a:rPr>
              <a:t>Ethylene CH</a:t>
            </a:r>
            <a:r>
              <a:rPr lang="en-US" b="1" baseline="-25000" smtClean="0">
                <a:solidFill>
                  <a:srgbClr val="FF0000"/>
                </a:solidFill>
              </a:rPr>
              <a:t>2</a:t>
            </a:r>
            <a:r>
              <a:rPr lang="en-US" b="1" smtClean="0">
                <a:solidFill>
                  <a:srgbClr val="FF0000"/>
                </a:solidFill>
              </a:rPr>
              <a:t>=CH</a:t>
            </a:r>
            <a:r>
              <a:rPr lang="en-US" b="1" baseline="-25000" smtClean="0">
                <a:solidFill>
                  <a:srgbClr val="FF0000"/>
                </a:solidFill>
              </a:rPr>
              <a:t>2</a:t>
            </a:r>
          </a:p>
        </p:txBody>
      </p:sp>
      <p:sp>
        <p:nvSpPr>
          <p:cNvPr id="45060" name="Rectangle 4"/>
          <p:cNvSpPr>
            <a:spLocks noGrp="1" noChangeArrowheads="1"/>
          </p:cNvSpPr>
          <p:nvPr>
            <p:ph idx="1"/>
          </p:nvPr>
        </p:nvSpPr>
        <p:spPr>
          <a:xfrm>
            <a:off x="685800" y="1676400"/>
            <a:ext cx="7772400" cy="4114800"/>
          </a:xfrm>
        </p:spPr>
        <p:txBody>
          <a:bodyPr/>
          <a:lstStyle/>
          <a:p>
            <a:pPr eaLnBrk="1" hangingPunct="1"/>
            <a:endParaRPr lang="en-US" smtClean="0"/>
          </a:p>
        </p:txBody>
      </p:sp>
    </p:spTree>
    <p:extLst>
      <p:ext uri="{BB962C8B-B14F-4D97-AF65-F5344CB8AC3E}">
        <p14:creationId xmlns:p14="http://schemas.microsoft.com/office/powerpoint/2010/main" val="716320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5" name="Picture 3" descr="01_25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8700"/>
            <a:ext cx="9144000" cy="203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682244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b="1" dirty="0" smtClean="0">
                <a:solidFill>
                  <a:srgbClr val="FF0000"/>
                </a:solidFill>
                <a:ea typeface="ＭＳ Ｐゴシック" pitchFamily="-110" charset="-128"/>
              </a:rPr>
              <a:t>Rotation Around Double Bonds?</a:t>
            </a:r>
          </a:p>
        </p:txBody>
      </p:sp>
      <p:sp>
        <p:nvSpPr>
          <p:cNvPr id="19459" name="Rectangle 3"/>
          <p:cNvSpPr>
            <a:spLocks noGrp="1" noChangeArrowheads="1"/>
          </p:cNvSpPr>
          <p:nvPr>
            <p:ph type="body" sz="half" idx="2"/>
          </p:nvPr>
        </p:nvSpPr>
        <p:spPr>
          <a:xfrm>
            <a:off x="990600" y="4191000"/>
            <a:ext cx="7696200" cy="1066800"/>
          </a:xfrm>
        </p:spPr>
        <p:txBody>
          <a:bodyPr>
            <a:normAutofit fontScale="77500" lnSpcReduction="20000"/>
          </a:bodyPr>
          <a:lstStyle/>
          <a:p>
            <a:r>
              <a:rPr lang="en-US" sz="2800" dirty="0" smtClean="0">
                <a:solidFill>
                  <a:srgbClr val="0070C0"/>
                </a:solidFill>
                <a:ea typeface="ＭＳ Ｐゴシック" pitchFamily="-110" charset="-128"/>
              </a:rPr>
              <a:t>Double bonds cannot rotate</a:t>
            </a:r>
            <a:r>
              <a:rPr lang="en-US" sz="2800" dirty="0" smtClean="0">
                <a:ea typeface="ＭＳ Ｐゴシック" pitchFamily="-110" charset="-128"/>
              </a:rPr>
              <a:t>.</a:t>
            </a:r>
          </a:p>
          <a:p>
            <a:r>
              <a:rPr lang="en-US" sz="2800" dirty="0" smtClean="0">
                <a:ea typeface="ＭＳ Ｐゴシック" pitchFamily="-110" charset="-128"/>
              </a:rPr>
              <a:t>Compounds that differ in how their </a:t>
            </a:r>
            <a:r>
              <a:rPr lang="en-US" sz="2800" dirty="0" err="1" smtClean="0">
                <a:ea typeface="ＭＳ Ｐゴシック" pitchFamily="-110" charset="-128"/>
              </a:rPr>
              <a:t>substituents</a:t>
            </a:r>
            <a:r>
              <a:rPr lang="en-US" sz="2800" dirty="0" smtClean="0">
                <a:ea typeface="ＭＳ Ｐゴシック" pitchFamily="-110" charset="-128"/>
              </a:rPr>
              <a:t> are arranged around the double bond can be isolated and separated.</a:t>
            </a:r>
          </a:p>
        </p:txBody>
      </p:sp>
      <p:pic>
        <p:nvPicPr>
          <p:cNvPr id="2" name="Picture 1"/>
          <p:cNvPicPr>
            <a:picLocks noChangeAspect="1"/>
          </p:cNvPicPr>
          <p:nvPr/>
        </p:nvPicPr>
        <p:blipFill>
          <a:blip r:embed="rId3" cstate="print"/>
          <a:srcRect/>
          <a:stretch>
            <a:fillRect/>
          </a:stretch>
        </p:blipFill>
        <p:spPr bwMode="auto">
          <a:xfrm>
            <a:off x="609600" y="1600200"/>
            <a:ext cx="7924800" cy="2349500"/>
          </a:xfrm>
          <a:prstGeom prst="rect">
            <a:avLst/>
          </a:prstGeom>
          <a:noFill/>
          <a:ln w="9525">
            <a:noFill/>
            <a:miter lim="800000"/>
            <a:headEnd/>
            <a:tailEnd/>
          </a:ln>
        </p:spPr>
      </p:pic>
      <p:sp>
        <p:nvSpPr>
          <p:cNvPr id="64517"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64518"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F8ADF2F3-004D-43D4-B557-22E106536424}" type="slidenum">
              <a:rPr lang="en-US" sz="1400">
                <a:solidFill>
                  <a:srgbClr val="000000"/>
                </a:solidFill>
              </a:rPr>
              <a:pPr algn="r" eaLnBrk="1" hangingPunct="1"/>
              <a:t>73</a:t>
            </a:fld>
            <a:endParaRPr lang="en-US" sz="1400">
              <a:solidFill>
                <a:srgbClr val="000000"/>
              </a:solidFill>
            </a:endParaRPr>
          </a:p>
        </p:txBody>
      </p:sp>
    </p:spTree>
    <p:extLst>
      <p:ext uri="{BB962C8B-B14F-4D97-AF65-F5344CB8AC3E}">
        <p14:creationId xmlns:p14="http://schemas.microsoft.com/office/powerpoint/2010/main" val="581278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457200" y="304800"/>
            <a:ext cx="7924800" cy="1143000"/>
          </a:xfrm>
        </p:spPr>
        <p:txBody>
          <a:bodyPr/>
          <a:lstStyle/>
          <a:p>
            <a:r>
              <a:rPr lang="en-US" sz="4000" b="1" dirty="0" smtClean="0">
                <a:solidFill>
                  <a:srgbClr val="FF0000"/>
                </a:solidFill>
                <a:ea typeface="ＭＳ Ｐゴシック" pitchFamily="-110" charset="-128"/>
              </a:rPr>
              <a:t>Geometric Isomers: </a:t>
            </a:r>
            <a:r>
              <a:rPr lang="en-US" sz="4000" i="1" dirty="0" err="1" smtClean="0">
                <a:solidFill>
                  <a:srgbClr val="FF0000"/>
                </a:solidFill>
                <a:ea typeface="ＭＳ Ｐゴシック" pitchFamily="-110" charset="-128"/>
              </a:rPr>
              <a:t>Cis</a:t>
            </a:r>
            <a:r>
              <a:rPr lang="en-US" sz="4000" b="1" dirty="0" smtClean="0">
                <a:solidFill>
                  <a:srgbClr val="FF0000"/>
                </a:solidFill>
                <a:ea typeface="ＭＳ Ｐゴシック" pitchFamily="-110" charset="-128"/>
              </a:rPr>
              <a:t> and </a:t>
            </a:r>
            <a:r>
              <a:rPr lang="en-US" sz="4000" i="1" dirty="0" smtClean="0">
                <a:solidFill>
                  <a:srgbClr val="FF0000"/>
                </a:solidFill>
                <a:ea typeface="ＭＳ Ｐゴシック" pitchFamily="-110" charset="-128"/>
              </a:rPr>
              <a:t>Trans</a:t>
            </a:r>
          </a:p>
        </p:txBody>
      </p:sp>
      <p:sp>
        <p:nvSpPr>
          <p:cNvPr id="83974" name="Rectangle 6"/>
          <p:cNvSpPr>
            <a:spLocks noGrp="1" noChangeArrowheads="1"/>
          </p:cNvSpPr>
          <p:nvPr>
            <p:ph type="body" sz="half" idx="2"/>
          </p:nvPr>
        </p:nvSpPr>
        <p:spPr>
          <a:xfrm>
            <a:off x="685800" y="4114800"/>
            <a:ext cx="7772400" cy="2438400"/>
          </a:xfrm>
        </p:spPr>
        <p:txBody>
          <a:bodyPr/>
          <a:lstStyle/>
          <a:p>
            <a:pPr>
              <a:lnSpc>
                <a:spcPct val="90000"/>
              </a:lnSpc>
            </a:pPr>
            <a:r>
              <a:rPr lang="en-US" sz="2000" dirty="0" err="1" smtClean="0">
                <a:solidFill>
                  <a:srgbClr val="FF0000"/>
                </a:solidFill>
                <a:ea typeface="ＭＳ Ｐゴシック" pitchFamily="-110" charset="-128"/>
              </a:rPr>
              <a:t>Stereoisomers</a:t>
            </a:r>
            <a:r>
              <a:rPr lang="en-US" sz="2000" dirty="0" smtClean="0">
                <a:solidFill>
                  <a:srgbClr val="000000"/>
                </a:solidFill>
                <a:ea typeface="ＭＳ Ｐゴシック" pitchFamily="-110" charset="-128"/>
              </a:rPr>
              <a:t> are compounds with the atoms bonded in the same order, but their atoms have different orientations in space. </a:t>
            </a:r>
          </a:p>
          <a:p>
            <a:pPr>
              <a:lnSpc>
                <a:spcPct val="90000"/>
              </a:lnSpc>
            </a:pPr>
            <a:r>
              <a:rPr lang="en-US" sz="2000" i="1" dirty="0" err="1" smtClean="0">
                <a:solidFill>
                  <a:srgbClr val="FF0000"/>
                </a:solidFill>
                <a:ea typeface="ＭＳ Ｐゴシック" pitchFamily="-110" charset="-128"/>
              </a:rPr>
              <a:t>Cis</a:t>
            </a:r>
            <a:r>
              <a:rPr lang="en-US" sz="2000" dirty="0" smtClean="0">
                <a:solidFill>
                  <a:srgbClr val="000000"/>
                </a:solidFill>
                <a:ea typeface="ＭＳ Ｐゴシック" pitchFamily="-110" charset="-128"/>
              </a:rPr>
              <a:t> and </a:t>
            </a:r>
            <a:r>
              <a:rPr lang="en-US" sz="2000" i="1" dirty="0" smtClean="0">
                <a:solidFill>
                  <a:srgbClr val="FF0000"/>
                </a:solidFill>
                <a:ea typeface="ＭＳ Ｐゴシック" pitchFamily="-110" charset="-128"/>
              </a:rPr>
              <a:t>trans</a:t>
            </a:r>
            <a:r>
              <a:rPr lang="en-US" sz="2000" dirty="0" smtClean="0">
                <a:solidFill>
                  <a:srgbClr val="000000"/>
                </a:solidFill>
                <a:ea typeface="ＭＳ Ｐゴシック" pitchFamily="-110" charset="-128"/>
              </a:rPr>
              <a:t> are examples of geometric </a:t>
            </a:r>
            <a:r>
              <a:rPr lang="en-US" sz="2000" dirty="0" err="1" smtClean="0">
                <a:solidFill>
                  <a:srgbClr val="000000"/>
                </a:solidFill>
                <a:ea typeface="ＭＳ Ｐゴシック" pitchFamily="-110" charset="-128"/>
              </a:rPr>
              <a:t>stereoisomers</a:t>
            </a:r>
            <a:r>
              <a:rPr lang="en-US" sz="2000" dirty="0" smtClean="0">
                <a:solidFill>
                  <a:srgbClr val="000000"/>
                </a:solidFill>
                <a:ea typeface="ＭＳ Ｐゴシック" pitchFamily="-110" charset="-128"/>
              </a:rPr>
              <a:t>; they occur when there is a double bond in the compound.  </a:t>
            </a:r>
          </a:p>
          <a:p>
            <a:pPr>
              <a:lnSpc>
                <a:spcPct val="90000"/>
              </a:lnSpc>
            </a:pPr>
            <a:r>
              <a:rPr lang="en-US" sz="2000" dirty="0" smtClean="0">
                <a:solidFill>
                  <a:srgbClr val="000000"/>
                </a:solidFill>
                <a:ea typeface="ＭＳ Ｐゴシック" pitchFamily="-110" charset="-128"/>
              </a:rPr>
              <a:t>Since there is no free rotation along the carbon</a:t>
            </a:r>
            <a:r>
              <a:rPr lang="en-US" sz="2000" dirty="0" smtClean="0">
                <a:solidFill>
                  <a:srgbClr val="000000"/>
                </a:solidFill>
                <a:ea typeface="ＭＳ Ｐゴシック" pitchFamily="-110" charset="-128"/>
                <a:cs typeface="Arial" charset="0"/>
              </a:rPr>
              <a:t>–</a:t>
            </a:r>
            <a:r>
              <a:rPr lang="en-US" sz="2000" dirty="0" err="1" smtClean="0">
                <a:solidFill>
                  <a:srgbClr val="000000"/>
                </a:solidFill>
                <a:ea typeface="ＭＳ Ｐゴシック" pitchFamily="-110" charset="-128"/>
              </a:rPr>
              <a:t>carbon</a:t>
            </a:r>
            <a:r>
              <a:rPr lang="en-US" sz="2000" dirty="0" smtClean="0">
                <a:solidFill>
                  <a:srgbClr val="000000"/>
                </a:solidFill>
                <a:ea typeface="ＭＳ Ｐゴシック" pitchFamily="-110" charset="-128"/>
              </a:rPr>
              <a:t> double bond, the groups on these carbons can point to different places in space. </a:t>
            </a:r>
            <a:endParaRPr lang="en-US" sz="2000" dirty="0" smtClean="0">
              <a:ea typeface="ＭＳ Ｐゴシック" pitchFamily="-110" charset="-128"/>
            </a:endParaRPr>
          </a:p>
        </p:txBody>
      </p:sp>
      <p:pic>
        <p:nvPicPr>
          <p:cNvPr id="2" name="Picture 1"/>
          <p:cNvPicPr>
            <a:picLocks noChangeAspect="1"/>
          </p:cNvPicPr>
          <p:nvPr/>
        </p:nvPicPr>
        <p:blipFill>
          <a:blip r:embed="rId3" cstate="print"/>
          <a:srcRect/>
          <a:stretch>
            <a:fillRect/>
          </a:stretch>
        </p:blipFill>
        <p:spPr bwMode="auto">
          <a:xfrm>
            <a:off x="1169988" y="1517650"/>
            <a:ext cx="6781800" cy="2368550"/>
          </a:xfrm>
          <a:prstGeom prst="rect">
            <a:avLst/>
          </a:prstGeom>
          <a:noFill/>
          <a:ln w="9525">
            <a:noFill/>
            <a:miter lim="800000"/>
            <a:headEnd/>
            <a:tailEnd/>
          </a:ln>
        </p:spPr>
      </p:pic>
      <p:sp>
        <p:nvSpPr>
          <p:cNvPr id="70661"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70662"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A1D1057C-E1ED-4B9F-A9D8-AF754EBEA923}" type="slidenum">
              <a:rPr lang="en-US" sz="1400">
                <a:solidFill>
                  <a:srgbClr val="000000"/>
                </a:solidFill>
              </a:rPr>
              <a:pPr algn="r" eaLnBrk="1" hangingPunct="1"/>
              <a:t>74</a:t>
            </a:fld>
            <a:endParaRPr lang="en-US" sz="1400">
              <a:solidFill>
                <a:srgbClr val="000000"/>
              </a:solidFill>
            </a:endParaRPr>
          </a:p>
        </p:txBody>
      </p:sp>
    </p:spTree>
    <p:extLst>
      <p:ext uri="{BB962C8B-B14F-4D97-AF65-F5344CB8AC3E}">
        <p14:creationId xmlns:p14="http://schemas.microsoft.com/office/powerpoint/2010/main" val="2945990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01p15"/>
          <p:cNvSpPr>
            <a:spLocks noGrp="1" noChangeAspect="1" noChangeArrowheads="1"/>
          </p:cNvSpPr>
          <p:nvPr/>
        </p:nvSpPr>
        <p:spPr bwMode="auto">
          <a:xfrm>
            <a:off x="0" y="1851025"/>
            <a:ext cx="9144000" cy="3155950"/>
          </a:xfrm>
          <a:prstGeom prst="rect">
            <a:avLst/>
          </a:prstGeom>
          <a:blipFill dpi="0" rotWithShape="1">
            <a:blip r:embed="rId2" cstate="print"/>
            <a:srcRect/>
            <a:stretch>
              <a:fillRect/>
            </a:stretch>
          </a:blipFill>
          <a:ln w="9525">
            <a:noFill/>
            <a:miter lim="800000"/>
            <a:headEnd/>
            <a:tailEnd/>
          </a:ln>
        </p:spPr>
        <p:txBody>
          <a:bodyPr/>
          <a:lstStyle/>
          <a:p>
            <a:endParaRPr lang="en-US"/>
          </a:p>
        </p:txBody>
      </p:sp>
      <p:sp>
        <p:nvSpPr>
          <p:cNvPr id="48131" name="Rectangle 3"/>
          <p:cNvSpPr>
            <a:spLocks noGrp="1" noChangeArrowheads="1"/>
          </p:cNvSpPr>
          <p:nvPr>
            <p:ph type="title"/>
          </p:nvPr>
        </p:nvSpPr>
        <p:spPr/>
        <p:txBody>
          <a:bodyPr>
            <a:normAutofit fontScale="90000"/>
          </a:bodyPr>
          <a:lstStyle/>
          <a:p>
            <a:pPr eaLnBrk="1" hangingPunct="1"/>
            <a:r>
              <a:rPr lang="en-US" b="1" dirty="0" smtClean="0">
                <a:solidFill>
                  <a:srgbClr val="FF0000"/>
                </a:solidFill>
              </a:rPr>
              <a:t>Formaldehyde – C and O </a:t>
            </a:r>
            <a:br>
              <a:rPr lang="en-US" b="1" dirty="0" smtClean="0">
                <a:solidFill>
                  <a:srgbClr val="FF0000"/>
                </a:solidFill>
              </a:rPr>
            </a:br>
            <a:r>
              <a:rPr lang="en-US" b="1" dirty="0" smtClean="0">
                <a:solidFill>
                  <a:srgbClr val="FF0000"/>
                </a:solidFill>
              </a:rPr>
              <a:t>both sp2 hybridized</a:t>
            </a:r>
            <a:endParaRPr lang="en-US" b="1" dirty="0" smtClean="0">
              <a:solidFill>
                <a:srgbClr val="FF0000"/>
              </a:solidFill>
            </a:endParaRPr>
          </a:p>
        </p:txBody>
      </p:sp>
      <p:sp>
        <p:nvSpPr>
          <p:cNvPr id="48132" name="Rectangle 4"/>
          <p:cNvSpPr>
            <a:spLocks noGrp="1" noChangeArrowheads="1"/>
          </p:cNvSpPr>
          <p:nvPr>
            <p:ph idx="1"/>
          </p:nvPr>
        </p:nvSpPr>
        <p:spPr/>
        <p:txBody>
          <a:bodyPr/>
          <a:lstStyle/>
          <a:p>
            <a:pPr eaLnBrk="1" hangingPunct="1"/>
            <a:endParaRPr lang="en-US" smtClean="0"/>
          </a:p>
        </p:txBody>
      </p:sp>
    </p:spTree>
    <p:extLst>
      <p:ext uri="{BB962C8B-B14F-4D97-AF65-F5344CB8AC3E}">
        <p14:creationId xmlns:p14="http://schemas.microsoft.com/office/powerpoint/2010/main" val="2299271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3" descr="01_27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9000"/>
            <a:ext cx="9144000" cy="2312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540426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7772400" cy="1143000"/>
          </a:xfrm>
        </p:spPr>
        <p:txBody>
          <a:bodyPr>
            <a:normAutofit fontScale="90000"/>
          </a:bodyPr>
          <a:lstStyle/>
          <a:p>
            <a:pPr eaLnBrk="1" hangingPunct="1"/>
            <a:r>
              <a:rPr lang="en-US" b="1" dirty="0" smtClean="0">
                <a:solidFill>
                  <a:srgbClr val="FF0000"/>
                </a:solidFill>
              </a:rPr>
              <a:t>sp Hybridization</a:t>
            </a:r>
            <a:r>
              <a:rPr lang="en-US" dirty="0" smtClean="0"/>
              <a:t/>
            </a:r>
            <a:br>
              <a:rPr lang="en-US" dirty="0" smtClean="0"/>
            </a:br>
            <a:r>
              <a:rPr lang="en-US" sz="3600" b="1" dirty="0" smtClean="0">
                <a:solidFill>
                  <a:schemeClr val="accent2"/>
                </a:solidFill>
              </a:rPr>
              <a:t>2 Regions of Electron Density</a:t>
            </a:r>
          </a:p>
        </p:txBody>
      </p:sp>
      <p:pic>
        <p:nvPicPr>
          <p:cNvPr id="49155" name="Picture 4"/>
          <p:cNvPicPr>
            <a:picLocks noGrp="1" noChangeAspect="1" noChangeArrowheads="1"/>
          </p:cNvPicPr>
          <p:nvPr>
            <p:ph idx="1"/>
          </p:nvPr>
        </p:nvPicPr>
        <p:blipFill>
          <a:blip r:embed="rId2" cstate="print"/>
          <a:srcRect/>
          <a:stretch>
            <a:fillRect/>
          </a:stretch>
        </p:blipFill>
        <p:spPr>
          <a:xfrm>
            <a:off x="0" y="1706563"/>
            <a:ext cx="9144000" cy="4664075"/>
          </a:xfrm>
          <a:noFill/>
        </p:spPr>
      </p:pic>
    </p:spTree>
    <p:extLst>
      <p:ext uri="{BB962C8B-B14F-4D97-AF65-F5344CB8AC3E}">
        <p14:creationId xmlns:p14="http://schemas.microsoft.com/office/powerpoint/2010/main" val="3062865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772400" cy="1143000"/>
          </a:xfrm>
        </p:spPr>
        <p:txBody>
          <a:bodyPr/>
          <a:lstStyle/>
          <a:p>
            <a:pPr eaLnBrk="1" hangingPunct="1"/>
            <a:r>
              <a:rPr lang="en-US" b="1" smtClean="0">
                <a:solidFill>
                  <a:srgbClr val="FF0000"/>
                </a:solidFill>
              </a:rPr>
              <a:t>The sp Orbital</a:t>
            </a:r>
          </a:p>
        </p:txBody>
      </p:sp>
      <p:pic>
        <p:nvPicPr>
          <p:cNvPr id="50179" name="Picture 5" descr="sp hybrid orbitals"/>
          <p:cNvPicPr>
            <a:picLocks noGrp="1" noChangeAspect="1" noChangeArrowheads="1"/>
          </p:cNvPicPr>
          <p:nvPr>
            <p:ph idx="1"/>
          </p:nvPr>
        </p:nvPicPr>
        <p:blipFill>
          <a:blip r:embed="rId2" cstate="print"/>
          <a:srcRect/>
          <a:stretch>
            <a:fillRect/>
          </a:stretch>
        </p:blipFill>
        <p:spPr>
          <a:xfrm>
            <a:off x="1371600" y="1206500"/>
            <a:ext cx="6324600" cy="5597525"/>
          </a:xfrm>
          <a:noFill/>
        </p:spPr>
      </p:pic>
    </p:spTree>
    <p:extLst>
      <p:ext uri="{BB962C8B-B14F-4D97-AF65-F5344CB8AC3E}">
        <p14:creationId xmlns:p14="http://schemas.microsoft.com/office/powerpoint/2010/main" val="24827528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r>
              <a:rPr lang="en-US" b="1" smtClean="0">
                <a:solidFill>
                  <a:srgbClr val="FF0000"/>
                </a:solidFill>
              </a:rPr>
              <a:t>Acetylene, C</a:t>
            </a:r>
            <a:r>
              <a:rPr lang="en-US" b="1" baseline="-25000" smtClean="0">
                <a:solidFill>
                  <a:srgbClr val="FF0000"/>
                </a:solidFill>
              </a:rPr>
              <a:t>2</a:t>
            </a:r>
            <a:r>
              <a:rPr lang="en-US" b="1" smtClean="0">
                <a:solidFill>
                  <a:srgbClr val="FF0000"/>
                </a:solidFill>
              </a:rPr>
              <a:t>H</a:t>
            </a:r>
            <a:r>
              <a:rPr lang="en-US" b="1" baseline="-25000" smtClean="0">
                <a:solidFill>
                  <a:srgbClr val="FF0000"/>
                </a:solidFill>
              </a:rPr>
              <a:t>2</a:t>
            </a:r>
            <a:r>
              <a:rPr lang="en-US" b="1" smtClean="0">
                <a:solidFill>
                  <a:srgbClr val="FF0000"/>
                </a:solidFill>
              </a:rPr>
              <a:t>, </a:t>
            </a:r>
            <a:br>
              <a:rPr lang="en-US" b="1" smtClean="0">
                <a:solidFill>
                  <a:srgbClr val="FF0000"/>
                </a:solidFill>
              </a:rPr>
            </a:br>
            <a:r>
              <a:rPr lang="en-US" b="1" smtClean="0">
                <a:solidFill>
                  <a:srgbClr val="FF0000"/>
                </a:solidFill>
              </a:rPr>
              <a:t> </a:t>
            </a:r>
            <a:r>
              <a:rPr lang="en-US" sz="3600" b="1" smtClean="0">
                <a:solidFill>
                  <a:schemeClr val="accent2"/>
                </a:solidFill>
              </a:rPr>
              <a:t>1 </a:t>
            </a:r>
            <a:r>
              <a:rPr lang="en-US" sz="3600" b="1" smtClean="0">
                <a:solidFill>
                  <a:schemeClr val="accent2"/>
                </a:solidFill>
                <a:latin typeface="Symbol" pitchFamily="18" charset="2"/>
              </a:rPr>
              <a:t>s </a:t>
            </a:r>
            <a:r>
              <a:rPr lang="en-US" sz="3600" b="1" smtClean="0">
                <a:solidFill>
                  <a:schemeClr val="accent2"/>
                </a:solidFill>
              </a:rPr>
              <a:t>bond</a:t>
            </a:r>
            <a:r>
              <a:rPr lang="en-US" sz="3600" b="1" smtClean="0">
                <a:solidFill>
                  <a:srgbClr val="FF0000"/>
                </a:solidFill>
                <a:latin typeface="Symbol" pitchFamily="18" charset="2"/>
              </a:rPr>
              <a:t> </a:t>
            </a:r>
            <a:r>
              <a:rPr lang="en-US" sz="3600" b="1" smtClean="0">
                <a:solidFill>
                  <a:srgbClr val="FF0000"/>
                </a:solidFill>
              </a:rPr>
              <a:t> </a:t>
            </a:r>
            <a:br>
              <a:rPr lang="en-US" sz="3600" b="1" smtClean="0">
                <a:solidFill>
                  <a:srgbClr val="FF0000"/>
                </a:solidFill>
              </a:rPr>
            </a:br>
            <a:r>
              <a:rPr lang="en-US" sz="3600" b="1" smtClean="0">
                <a:solidFill>
                  <a:schemeClr val="accent2"/>
                </a:solidFill>
              </a:rPr>
              <a:t>2 perpendicular </a:t>
            </a:r>
            <a:r>
              <a:rPr lang="en-US" sz="3600" b="1" smtClean="0">
                <a:solidFill>
                  <a:schemeClr val="accent2"/>
                </a:solidFill>
                <a:latin typeface="Symbol" pitchFamily="18" charset="2"/>
              </a:rPr>
              <a:t>p</a:t>
            </a:r>
            <a:r>
              <a:rPr lang="en-US" sz="3600" b="1" smtClean="0">
                <a:solidFill>
                  <a:schemeClr val="accent2"/>
                </a:solidFill>
              </a:rPr>
              <a:t> bonds</a:t>
            </a:r>
          </a:p>
        </p:txBody>
      </p:sp>
      <p:pic>
        <p:nvPicPr>
          <p:cNvPr id="51203" name="Picture 5" descr="acetylene"/>
          <p:cNvPicPr>
            <a:picLocks noGrp="1" noChangeAspect="1" noChangeArrowheads="1"/>
          </p:cNvPicPr>
          <p:nvPr>
            <p:ph idx="1"/>
          </p:nvPr>
        </p:nvPicPr>
        <p:blipFill>
          <a:blip r:embed="rId2" cstate="print"/>
          <a:srcRect/>
          <a:stretch>
            <a:fillRect/>
          </a:stretch>
        </p:blipFill>
        <p:spPr>
          <a:xfrm>
            <a:off x="0" y="2324100"/>
            <a:ext cx="9144000" cy="3429000"/>
          </a:xfrm>
          <a:noFill/>
        </p:spPr>
      </p:pic>
    </p:spTree>
    <p:extLst>
      <p:ext uri="{BB962C8B-B14F-4D97-AF65-F5344CB8AC3E}">
        <p14:creationId xmlns:p14="http://schemas.microsoft.com/office/powerpoint/2010/main" val="109959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187" name="Picture 3" descr="01_04_Figur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0"/>
            <a:ext cx="7140575" cy="662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753881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dirty="0" smtClean="0">
                <a:solidFill>
                  <a:srgbClr val="FF0000"/>
                </a:solidFill>
                <a:ea typeface="ＭＳ Ｐゴシック" pitchFamily="-110" charset="-128"/>
              </a:rPr>
              <a:t>Molecular Shapes</a:t>
            </a:r>
          </a:p>
        </p:txBody>
      </p:sp>
      <p:sp>
        <p:nvSpPr>
          <p:cNvPr id="2" name="Rectangle 3"/>
          <p:cNvSpPr>
            <a:spLocks noGrp="1" noChangeArrowheads="1"/>
          </p:cNvSpPr>
          <p:nvPr>
            <p:ph type="body" sz="half" idx="2"/>
          </p:nvPr>
        </p:nvSpPr>
        <p:spPr>
          <a:xfrm>
            <a:off x="685800" y="4114800"/>
            <a:ext cx="7772400" cy="2209800"/>
          </a:xfrm>
        </p:spPr>
        <p:txBody>
          <a:bodyPr>
            <a:normAutofit lnSpcReduction="10000"/>
          </a:bodyPr>
          <a:lstStyle/>
          <a:p>
            <a:pPr>
              <a:lnSpc>
                <a:spcPct val="90000"/>
              </a:lnSpc>
            </a:pPr>
            <a:r>
              <a:rPr lang="en-US" sz="2400" dirty="0" smtClean="0">
                <a:ea typeface="ＭＳ Ｐゴシック" pitchFamily="-110" charset="-128"/>
              </a:rPr>
              <a:t>Bond angles cannot be explained with simple </a:t>
            </a:r>
            <a:r>
              <a:rPr lang="en-US" sz="2400" i="1" dirty="0" smtClean="0">
                <a:ea typeface="ＭＳ Ｐゴシック" pitchFamily="-110" charset="-128"/>
              </a:rPr>
              <a:t>s</a:t>
            </a:r>
            <a:r>
              <a:rPr lang="en-US" sz="2400" dirty="0" smtClean="0">
                <a:ea typeface="ＭＳ Ｐゴシック" pitchFamily="-110" charset="-128"/>
              </a:rPr>
              <a:t> and </a:t>
            </a:r>
            <a:r>
              <a:rPr lang="en-US" sz="2400" i="1" dirty="0" smtClean="0">
                <a:ea typeface="ＭＳ Ｐゴシック" pitchFamily="-110" charset="-128"/>
              </a:rPr>
              <a:t>p</a:t>
            </a:r>
            <a:r>
              <a:rPr lang="en-US" sz="2400" dirty="0" smtClean="0">
                <a:ea typeface="ＭＳ Ｐゴシック" pitchFamily="-110" charset="-128"/>
              </a:rPr>
              <a:t> </a:t>
            </a:r>
            <a:r>
              <a:rPr lang="en-US" sz="2400" dirty="0" err="1" smtClean="0">
                <a:ea typeface="ＭＳ Ｐゴシック" pitchFamily="-110" charset="-128"/>
              </a:rPr>
              <a:t>orbitals</a:t>
            </a:r>
            <a:r>
              <a:rPr lang="en-US" sz="2400" dirty="0" smtClean="0">
                <a:ea typeface="ＭＳ Ｐゴシック" pitchFamily="-110" charset="-128"/>
              </a:rPr>
              <a:t>.  </a:t>
            </a:r>
          </a:p>
          <a:p>
            <a:pPr>
              <a:lnSpc>
                <a:spcPct val="90000"/>
              </a:lnSpc>
            </a:pPr>
            <a:r>
              <a:rPr lang="en-US" sz="2400" dirty="0" smtClean="0">
                <a:ea typeface="ＭＳ Ｐゴシック" pitchFamily="-110" charset="-128"/>
              </a:rPr>
              <a:t>Valence-shell electron-pair repulsion theory (</a:t>
            </a:r>
            <a:r>
              <a:rPr lang="en-US" sz="2400" dirty="0" smtClean="0">
                <a:solidFill>
                  <a:srgbClr val="0070C0"/>
                </a:solidFill>
                <a:ea typeface="ＭＳ Ｐゴシック" pitchFamily="-110" charset="-128"/>
              </a:rPr>
              <a:t>VSEPR</a:t>
            </a:r>
            <a:r>
              <a:rPr lang="en-US" sz="2400" dirty="0" smtClean="0">
                <a:ea typeface="ＭＳ Ｐゴシック" pitchFamily="-110" charset="-128"/>
              </a:rPr>
              <a:t>) is used to explain the molecular shape of molecules.</a:t>
            </a:r>
          </a:p>
          <a:p>
            <a:pPr>
              <a:lnSpc>
                <a:spcPct val="90000"/>
              </a:lnSpc>
            </a:pPr>
            <a:r>
              <a:rPr lang="en-US" sz="2400" dirty="0" smtClean="0">
                <a:ea typeface="ＭＳ Ｐゴシック" pitchFamily="-110" charset="-128"/>
              </a:rPr>
              <a:t>Hybridized </a:t>
            </a:r>
            <a:r>
              <a:rPr lang="en-US" sz="2400" dirty="0" err="1" smtClean="0">
                <a:ea typeface="ＭＳ Ｐゴシック" pitchFamily="-110" charset="-128"/>
              </a:rPr>
              <a:t>orbitals</a:t>
            </a:r>
            <a:r>
              <a:rPr lang="en-US" sz="2400" dirty="0" smtClean="0">
                <a:ea typeface="ＭＳ Ｐゴシック" pitchFamily="-110" charset="-128"/>
              </a:rPr>
              <a:t> are lower in energy because electron pairs are farther apart.</a:t>
            </a:r>
          </a:p>
        </p:txBody>
      </p:sp>
      <p:pic>
        <p:nvPicPr>
          <p:cNvPr id="3" name="Picture 2"/>
          <p:cNvPicPr>
            <a:picLocks noChangeAspect="1"/>
          </p:cNvPicPr>
          <p:nvPr/>
        </p:nvPicPr>
        <p:blipFill>
          <a:blip r:embed="rId3" cstate="print"/>
          <a:srcRect/>
          <a:stretch>
            <a:fillRect/>
          </a:stretch>
        </p:blipFill>
        <p:spPr bwMode="auto">
          <a:xfrm>
            <a:off x="941388" y="1571625"/>
            <a:ext cx="7239000" cy="2290763"/>
          </a:xfrm>
          <a:prstGeom prst="rect">
            <a:avLst/>
          </a:prstGeom>
          <a:noFill/>
          <a:ln w="9525">
            <a:noFill/>
            <a:miter lim="800000"/>
            <a:headEnd/>
            <a:tailEnd/>
          </a:ln>
        </p:spPr>
      </p:pic>
      <p:sp>
        <p:nvSpPr>
          <p:cNvPr id="41989"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41990"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F13DBB23-F47E-4540-BFE0-DB382EDDBE19}" type="slidenum">
              <a:rPr lang="en-US" sz="1400">
                <a:solidFill>
                  <a:srgbClr val="000000"/>
                </a:solidFill>
              </a:rPr>
              <a:pPr algn="r" eaLnBrk="1" hangingPunct="1"/>
              <a:t>80</a:t>
            </a:fld>
            <a:endParaRPr lang="en-US" sz="1400">
              <a:solidFill>
                <a:srgbClr val="000000"/>
              </a:solidFill>
            </a:endParaRPr>
          </a:p>
        </p:txBody>
      </p:sp>
    </p:spTree>
    <p:extLst>
      <p:ext uri="{BB962C8B-B14F-4D97-AF65-F5344CB8AC3E}">
        <p14:creationId xmlns:p14="http://schemas.microsoft.com/office/powerpoint/2010/main" val="182535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b="1" dirty="0" smtClean="0">
                <a:solidFill>
                  <a:srgbClr val="FF0000"/>
                </a:solidFill>
                <a:ea typeface="ＭＳ Ｐゴシック" pitchFamily="-110" charset="-128"/>
              </a:rPr>
              <a:t>Summary of Hybridization and Geometry</a:t>
            </a:r>
          </a:p>
        </p:txBody>
      </p:sp>
      <p:graphicFrame>
        <p:nvGraphicFramePr>
          <p:cNvPr id="2" name="Table 1"/>
          <p:cNvGraphicFramePr>
            <a:graphicFrameLocks noGrp="1"/>
          </p:cNvGraphicFramePr>
          <p:nvPr/>
        </p:nvGraphicFramePr>
        <p:xfrm>
          <a:off x="838200" y="1981200"/>
          <a:ext cx="7772400" cy="2590800"/>
        </p:xfrm>
        <a:graphic>
          <a:graphicData uri="http://schemas.openxmlformats.org/drawingml/2006/table">
            <a:tbl>
              <a:tblPr/>
              <a:tblGrid>
                <a:gridCol w="1755058"/>
                <a:gridCol w="2256503"/>
                <a:gridCol w="1817739"/>
                <a:gridCol w="1943100"/>
              </a:tblGrid>
              <a:tr h="886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pitchFamily="-110" charset="-128"/>
                        </a:rPr>
                        <a:t>Hybrid </a:t>
                      </a:r>
                      <a:r>
                        <a:rPr kumimoji="0" lang="en-US" sz="1600" b="1" i="0" u="none" strike="noStrike" cap="none" normalizeH="0" baseline="0" dirty="0" err="1" smtClean="0">
                          <a:ln>
                            <a:noFill/>
                          </a:ln>
                          <a:solidFill>
                            <a:srgbClr val="FFFFFF"/>
                          </a:solidFill>
                          <a:effectLst/>
                          <a:latin typeface="Arial" charset="0"/>
                          <a:ea typeface="ＭＳ Ｐゴシック" pitchFamily="-110" charset="-128"/>
                        </a:rPr>
                        <a:t>Orbitals</a:t>
                      </a:r>
                      <a:endParaRPr kumimoji="0" lang="en-US" sz="1600" b="1" i="0" u="none" strike="noStrike" cap="none" normalizeH="0" baseline="0" dirty="0" smtClean="0">
                        <a:ln>
                          <a:noFill/>
                        </a:ln>
                        <a:solidFill>
                          <a:srgbClr val="FFFFFF"/>
                        </a:solidFill>
                        <a:effectLst/>
                        <a:latin typeface="Arial" charset="0"/>
                        <a:ea typeface="ＭＳ Ｐゴシック" pitchFamily="-11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pitchFamily="-110" charset="-128"/>
                        </a:rPr>
                        <a:t>(# of </a:t>
                      </a:r>
                      <a:r>
                        <a:rPr kumimoji="0" lang="en-US" sz="1600" b="1" i="0" u="none" strike="noStrike" cap="none" normalizeH="0" baseline="0" dirty="0" smtClean="0">
                          <a:ln>
                            <a:noFill/>
                          </a:ln>
                          <a:solidFill>
                            <a:srgbClr val="FFFFFF"/>
                          </a:solidFill>
                          <a:effectLst/>
                          <a:latin typeface="Symbol" pitchFamily="18" charset="2"/>
                          <a:ea typeface="ＭＳ Ｐゴシック" pitchFamily="-110" charset="-128"/>
                        </a:rPr>
                        <a:t>s</a:t>
                      </a:r>
                      <a:r>
                        <a:rPr kumimoji="0" lang="en-US" sz="1600" b="1" i="0" u="none" strike="noStrike" cap="none" normalizeH="0" baseline="0" dirty="0" smtClean="0">
                          <a:ln>
                            <a:noFill/>
                          </a:ln>
                          <a:solidFill>
                            <a:srgbClr val="FFFFFF"/>
                          </a:solidFill>
                          <a:effectLst/>
                          <a:latin typeface="Arial" charset="0"/>
                          <a:ea typeface="ＭＳ Ｐゴシック" pitchFamily="-110" charset="-128"/>
                        </a:rPr>
                        <a:t> bonds)</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pitchFamily="-110" charset="-128"/>
                        </a:rPr>
                        <a:t>Hybridization</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pitchFamily="-110" charset="-128"/>
                        </a:rPr>
                        <a:t>Geometry</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pitchFamily="-110" charset="-128"/>
                        </a:rPr>
                        <a:t>Approximate Bond Angle</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68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10" charset="-128"/>
                        </a:rPr>
                        <a:t>2</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Arial" charset="0"/>
                          <a:ea typeface="ＭＳ Ｐゴシック" pitchFamily="-110" charset="-128"/>
                        </a:rPr>
                        <a:t>s</a:t>
                      </a:r>
                      <a:r>
                        <a:rPr kumimoji="0" lang="en-US" sz="1800" b="0" i="0" u="none" strike="noStrike" cap="none" normalizeH="0" baseline="0" dirty="0" smtClean="0">
                          <a:ln>
                            <a:noFill/>
                          </a:ln>
                          <a:solidFill>
                            <a:srgbClr val="000000"/>
                          </a:solidFill>
                          <a:effectLst/>
                          <a:latin typeface="Arial" charset="0"/>
                          <a:ea typeface="ＭＳ Ｐゴシック" pitchFamily="-110" charset="-128"/>
                        </a:rPr>
                        <a:t> + </a:t>
                      </a:r>
                      <a:r>
                        <a:rPr kumimoji="0" lang="en-US" sz="1800" b="0" i="1" u="none" strike="noStrike" cap="none" normalizeH="0" baseline="0" dirty="0" smtClean="0">
                          <a:ln>
                            <a:noFill/>
                          </a:ln>
                          <a:solidFill>
                            <a:srgbClr val="000000"/>
                          </a:solidFill>
                          <a:effectLst/>
                          <a:latin typeface="Arial" charset="0"/>
                          <a:ea typeface="ＭＳ Ｐゴシック" pitchFamily="-110" charset="-128"/>
                        </a:rPr>
                        <a:t>p</a:t>
                      </a:r>
                      <a:r>
                        <a:rPr kumimoji="0" lang="en-US" sz="1800" b="0" i="0" u="none" strike="noStrike" cap="none" normalizeH="0" baseline="0" dirty="0" smtClean="0">
                          <a:ln>
                            <a:noFill/>
                          </a:ln>
                          <a:solidFill>
                            <a:srgbClr val="000000"/>
                          </a:solidFill>
                          <a:effectLst/>
                          <a:latin typeface="Arial" charset="0"/>
                          <a:ea typeface="ＭＳ Ｐゴシック" pitchFamily="-110" charset="-128"/>
                        </a:rPr>
                        <a:t> = </a:t>
                      </a:r>
                      <a:r>
                        <a:rPr kumimoji="0" lang="en-US" sz="1800" b="0" i="1" u="none" strike="noStrike" cap="none" normalizeH="0" baseline="0" dirty="0" smtClean="0">
                          <a:ln>
                            <a:noFill/>
                          </a:ln>
                          <a:solidFill>
                            <a:srgbClr val="000000"/>
                          </a:solidFill>
                          <a:effectLst/>
                          <a:latin typeface="Arial" charset="0"/>
                          <a:ea typeface="ＭＳ Ｐゴシック" pitchFamily="-110" charset="-128"/>
                        </a:rPr>
                        <a:t>sp</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0" charset="-128"/>
                        </a:rPr>
                        <a:t>linear</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0" charset="-128"/>
                        </a:rPr>
                        <a:t>180</a:t>
                      </a:r>
                      <a:r>
                        <a:rPr kumimoji="0" lang="en-US" sz="1800" b="0" i="0" u="none" strike="noStrike" cap="none" normalizeH="0" baseline="0" smtClean="0">
                          <a:ln>
                            <a:noFill/>
                          </a:ln>
                          <a:solidFill>
                            <a:srgbClr val="000000"/>
                          </a:solidFill>
                          <a:effectLst/>
                          <a:latin typeface="Calibri" pitchFamily="34" charset="0"/>
                          <a:ea typeface="ＭＳ Ｐゴシック" pitchFamily="-110" charset="-128"/>
                        </a:rPr>
                        <a:t>⁰</a:t>
                      </a:r>
                      <a:endParaRPr kumimoji="0" lang="en-US" sz="1800" b="0" i="0" u="none" strike="noStrike" cap="none" normalizeH="0" baseline="0" smtClean="0">
                        <a:ln>
                          <a:noFill/>
                        </a:ln>
                        <a:solidFill>
                          <a:srgbClr val="000000"/>
                        </a:solidFill>
                        <a:effectLst/>
                        <a:latin typeface="Arial" charset="0"/>
                        <a:ea typeface="ＭＳ Ｐゴシック" pitchFamily="-110" charset="-128"/>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68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0" charset="-128"/>
                        </a:rPr>
                        <a:t>3</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ea typeface="ＭＳ Ｐゴシック" pitchFamily="-110" charset="-128"/>
                        </a:rPr>
                        <a:t>s</a:t>
                      </a:r>
                      <a:r>
                        <a:rPr kumimoji="0" lang="en-US" sz="1800" b="0" i="0" u="none" strike="noStrike" cap="none" normalizeH="0" baseline="0" smtClean="0">
                          <a:ln>
                            <a:noFill/>
                          </a:ln>
                          <a:solidFill>
                            <a:srgbClr val="000000"/>
                          </a:solidFill>
                          <a:effectLst/>
                          <a:latin typeface="Arial" charset="0"/>
                          <a:ea typeface="ＭＳ Ｐゴシック" pitchFamily="-110" charset="-128"/>
                        </a:rPr>
                        <a:t> + </a:t>
                      </a:r>
                      <a:r>
                        <a:rPr kumimoji="0" lang="en-US" sz="1800" b="0" i="1" u="none" strike="noStrike" cap="none" normalizeH="0" baseline="0" smtClean="0">
                          <a:ln>
                            <a:noFill/>
                          </a:ln>
                          <a:solidFill>
                            <a:srgbClr val="000000"/>
                          </a:solidFill>
                          <a:effectLst/>
                          <a:latin typeface="Arial" charset="0"/>
                          <a:ea typeface="ＭＳ Ｐゴシック" pitchFamily="-110" charset="-128"/>
                        </a:rPr>
                        <a:t>p</a:t>
                      </a:r>
                      <a:r>
                        <a:rPr kumimoji="0" lang="en-US" sz="1800" b="0" i="0" u="none" strike="noStrike" cap="none" normalizeH="0" baseline="0" smtClean="0">
                          <a:ln>
                            <a:noFill/>
                          </a:ln>
                          <a:solidFill>
                            <a:srgbClr val="000000"/>
                          </a:solidFill>
                          <a:effectLst/>
                          <a:latin typeface="Arial" charset="0"/>
                          <a:ea typeface="ＭＳ Ｐゴシック" pitchFamily="-110" charset="-128"/>
                        </a:rPr>
                        <a:t> + </a:t>
                      </a:r>
                      <a:r>
                        <a:rPr kumimoji="0" lang="en-US" sz="1800" b="0" i="1" u="none" strike="noStrike" cap="none" normalizeH="0" baseline="0" smtClean="0">
                          <a:ln>
                            <a:noFill/>
                          </a:ln>
                          <a:solidFill>
                            <a:srgbClr val="000000"/>
                          </a:solidFill>
                          <a:effectLst/>
                          <a:latin typeface="Arial" charset="0"/>
                          <a:ea typeface="ＭＳ Ｐゴシック" pitchFamily="-110" charset="-128"/>
                        </a:rPr>
                        <a:t>p</a:t>
                      </a:r>
                      <a:r>
                        <a:rPr kumimoji="0" lang="en-US" sz="1800" b="0" i="0" u="none" strike="noStrike" cap="none" normalizeH="0" baseline="0" smtClean="0">
                          <a:ln>
                            <a:noFill/>
                          </a:ln>
                          <a:solidFill>
                            <a:srgbClr val="000000"/>
                          </a:solidFill>
                          <a:effectLst/>
                          <a:latin typeface="Arial" charset="0"/>
                          <a:ea typeface="ＭＳ Ｐゴシック" pitchFamily="-110" charset="-128"/>
                        </a:rPr>
                        <a:t> = </a:t>
                      </a:r>
                      <a:r>
                        <a:rPr kumimoji="0" lang="en-US" sz="1800" b="0" i="1" u="none" strike="noStrike" cap="none" normalizeH="0" baseline="0" smtClean="0">
                          <a:ln>
                            <a:noFill/>
                          </a:ln>
                          <a:solidFill>
                            <a:srgbClr val="000000"/>
                          </a:solidFill>
                          <a:effectLst/>
                          <a:latin typeface="Arial" charset="0"/>
                          <a:ea typeface="ＭＳ Ｐゴシック" pitchFamily="-110" charset="-128"/>
                        </a:rPr>
                        <a:t>sp</a:t>
                      </a:r>
                      <a:r>
                        <a:rPr kumimoji="0" lang="en-US" sz="1800" b="0" i="0" u="none" strike="noStrike" cap="none" normalizeH="0" baseline="30000" smtClean="0">
                          <a:ln>
                            <a:noFill/>
                          </a:ln>
                          <a:solidFill>
                            <a:srgbClr val="000000"/>
                          </a:solidFill>
                          <a:effectLst/>
                          <a:latin typeface="Arial" charset="0"/>
                          <a:ea typeface="ＭＳ Ｐゴシック" pitchFamily="-110" charset="-128"/>
                        </a:rPr>
                        <a:t>2</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0" charset="-128"/>
                        </a:rPr>
                        <a:t>trigonal</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0" charset="-128"/>
                        </a:rPr>
                        <a:t>120</a:t>
                      </a:r>
                      <a:r>
                        <a:rPr kumimoji="0" lang="en-US" sz="1800" b="0" i="0" u="none" strike="noStrike" cap="none" normalizeH="0" baseline="0" smtClean="0">
                          <a:ln>
                            <a:noFill/>
                          </a:ln>
                          <a:solidFill>
                            <a:srgbClr val="000000"/>
                          </a:solidFill>
                          <a:effectLst/>
                          <a:latin typeface="Calibri" pitchFamily="34" charset="0"/>
                          <a:ea typeface="ＭＳ Ｐゴシック" pitchFamily="-110" charset="-128"/>
                        </a:rPr>
                        <a:t>⁰</a:t>
                      </a:r>
                      <a:endParaRPr kumimoji="0" lang="en-US" sz="1800" b="0" i="0" u="none" strike="noStrike" cap="none" normalizeH="0" baseline="0" smtClean="0">
                        <a:ln>
                          <a:noFill/>
                        </a:ln>
                        <a:solidFill>
                          <a:srgbClr val="000000"/>
                        </a:solidFill>
                        <a:effectLst/>
                        <a:latin typeface="Arial" charset="0"/>
                        <a:ea typeface="ＭＳ Ｐゴシック" pitchFamily="-110" charset="-128"/>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68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0" charset="-128"/>
                        </a:rPr>
                        <a:t>4</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ea typeface="ＭＳ Ｐゴシック" pitchFamily="-110" charset="-128"/>
                        </a:rPr>
                        <a:t>s</a:t>
                      </a:r>
                      <a:r>
                        <a:rPr kumimoji="0" lang="en-US" sz="1800" b="0" i="0" u="none" strike="noStrike" cap="none" normalizeH="0" baseline="0" smtClean="0">
                          <a:ln>
                            <a:noFill/>
                          </a:ln>
                          <a:solidFill>
                            <a:srgbClr val="000000"/>
                          </a:solidFill>
                          <a:effectLst/>
                          <a:latin typeface="Arial" charset="0"/>
                          <a:ea typeface="ＭＳ Ｐゴシック" pitchFamily="-110" charset="-128"/>
                        </a:rPr>
                        <a:t> + </a:t>
                      </a:r>
                      <a:r>
                        <a:rPr kumimoji="0" lang="en-US" sz="1800" b="0" i="1" u="none" strike="noStrike" cap="none" normalizeH="0" baseline="0" smtClean="0">
                          <a:ln>
                            <a:noFill/>
                          </a:ln>
                          <a:solidFill>
                            <a:srgbClr val="000000"/>
                          </a:solidFill>
                          <a:effectLst/>
                          <a:latin typeface="Arial" charset="0"/>
                          <a:ea typeface="ＭＳ Ｐゴシック" pitchFamily="-110" charset="-128"/>
                        </a:rPr>
                        <a:t>p</a:t>
                      </a:r>
                      <a:r>
                        <a:rPr kumimoji="0" lang="en-US" sz="1800" b="0" i="0" u="none" strike="noStrike" cap="none" normalizeH="0" baseline="0" smtClean="0">
                          <a:ln>
                            <a:noFill/>
                          </a:ln>
                          <a:solidFill>
                            <a:srgbClr val="000000"/>
                          </a:solidFill>
                          <a:effectLst/>
                          <a:latin typeface="Arial" charset="0"/>
                          <a:ea typeface="ＭＳ Ｐゴシック" pitchFamily="-110" charset="-128"/>
                        </a:rPr>
                        <a:t> + </a:t>
                      </a:r>
                      <a:r>
                        <a:rPr kumimoji="0" lang="en-US" sz="1800" b="0" i="1" u="none" strike="noStrike" cap="none" normalizeH="0" baseline="0" smtClean="0">
                          <a:ln>
                            <a:noFill/>
                          </a:ln>
                          <a:solidFill>
                            <a:srgbClr val="000000"/>
                          </a:solidFill>
                          <a:effectLst/>
                          <a:latin typeface="Arial" charset="0"/>
                          <a:ea typeface="ＭＳ Ｐゴシック" pitchFamily="-110" charset="-128"/>
                        </a:rPr>
                        <a:t>p</a:t>
                      </a:r>
                      <a:r>
                        <a:rPr kumimoji="0" lang="en-US" sz="1800" b="0" i="0" u="none" strike="noStrike" cap="none" normalizeH="0" baseline="0" smtClean="0">
                          <a:ln>
                            <a:noFill/>
                          </a:ln>
                          <a:solidFill>
                            <a:srgbClr val="000000"/>
                          </a:solidFill>
                          <a:effectLst/>
                          <a:latin typeface="Arial" charset="0"/>
                          <a:ea typeface="ＭＳ Ｐゴシック" pitchFamily="-110" charset="-128"/>
                        </a:rPr>
                        <a:t> + </a:t>
                      </a:r>
                      <a:r>
                        <a:rPr kumimoji="0" lang="en-US" sz="1800" b="0" i="1" u="none" strike="noStrike" cap="none" normalizeH="0" baseline="0" smtClean="0">
                          <a:ln>
                            <a:noFill/>
                          </a:ln>
                          <a:solidFill>
                            <a:srgbClr val="000000"/>
                          </a:solidFill>
                          <a:effectLst/>
                          <a:latin typeface="Arial" charset="0"/>
                          <a:ea typeface="ＭＳ Ｐゴシック" pitchFamily="-110" charset="-128"/>
                        </a:rPr>
                        <a:t>p</a:t>
                      </a:r>
                      <a:r>
                        <a:rPr kumimoji="0" lang="en-US" sz="1800" b="0" i="0" u="none" strike="noStrike" cap="none" normalizeH="0" baseline="0" smtClean="0">
                          <a:ln>
                            <a:noFill/>
                          </a:ln>
                          <a:solidFill>
                            <a:srgbClr val="000000"/>
                          </a:solidFill>
                          <a:effectLst/>
                          <a:latin typeface="Arial" charset="0"/>
                          <a:ea typeface="ＭＳ Ｐゴシック" pitchFamily="-110" charset="-128"/>
                        </a:rPr>
                        <a:t> = </a:t>
                      </a:r>
                      <a:r>
                        <a:rPr kumimoji="0" lang="en-US" sz="1800" b="0" i="1" u="none" strike="noStrike" cap="none" normalizeH="0" baseline="0" smtClean="0">
                          <a:ln>
                            <a:noFill/>
                          </a:ln>
                          <a:solidFill>
                            <a:srgbClr val="000000"/>
                          </a:solidFill>
                          <a:effectLst/>
                          <a:latin typeface="Arial" charset="0"/>
                          <a:ea typeface="ＭＳ Ｐゴシック" pitchFamily="-110" charset="-128"/>
                        </a:rPr>
                        <a:t>sp</a:t>
                      </a:r>
                      <a:r>
                        <a:rPr kumimoji="0" lang="en-US" sz="1800" b="0" i="0" u="none" strike="noStrike" cap="none" normalizeH="0" baseline="30000" smtClean="0">
                          <a:ln>
                            <a:noFill/>
                          </a:ln>
                          <a:solidFill>
                            <a:srgbClr val="000000"/>
                          </a:solidFill>
                          <a:effectLst/>
                          <a:latin typeface="Arial" charset="0"/>
                          <a:ea typeface="ＭＳ Ｐゴシック" pitchFamily="-110" charset="-128"/>
                        </a:rPr>
                        <a:t>3</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pitchFamily="-110" charset="-128"/>
                        </a:rPr>
                        <a:t>tetrahedral </a:t>
                      </a: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110" charset="-128"/>
                        </a:rPr>
                        <a:t>109.5</a:t>
                      </a:r>
                      <a:r>
                        <a:rPr kumimoji="0" lang="en-US" sz="1800" b="0" i="0" u="none" strike="noStrike" cap="none" normalizeH="0" baseline="0" dirty="0" smtClean="0">
                          <a:ln>
                            <a:noFill/>
                          </a:ln>
                          <a:solidFill>
                            <a:srgbClr val="000000"/>
                          </a:solidFill>
                          <a:effectLst/>
                          <a:latin typeface="Calibri" pitchFamily="34" charset="0"/>
                          <a:ea typeface="ＭＳ Ｐゴシック" pitchFamily="-110" charset="-128"/>
                        </a:rPr>
                        <a:t>⁰</a:t>
                      </a:r>
                      <a:endParaRPr kumimoji="0" lang="en-US" sz="1800" b="0" i="0" u="none" strike="noStrike" cap="none" normalizeH="0" baseline="0" dirty="0" smtClean="0">
                        <a:ln>
                          <a:noFill/>
                        </a:ln>
                        <a:solidFill>
                          <a:srgbClr val="000000"/>
                        </a:solidFill>
                        <a:effectLst/>
                        <a:latin typeface="Arial" charset="0"/>
                        <a:ea typeface="ＭＳ Ｐゴシック" pitchFamily="-110" charset="-128"/>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56350"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56351"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87CEA69C-5500-465E-84ED-FEFE3B455103}" type="slidenum">
              <a:rPr lang="en-US" sz="1400">
                <a:solidFill>
                  <a:srgbClr val="000000"/>
                </a:solidFill>
              </a:rPr>
              <a:pPr algn="r" eaLnBrk="1" hangingPunct="1"/>
              <a:t>81</a:t>
            </a:fld>
            <a:endParaRPr lang="en-US" sz="1400">
              <a:solidFill>
                <a:srgbClr val="000000"/>
              </a:solidFill>
            </a:endParaRPr>
          </a:p>
        </p:txBody>
      </p:sp>
    </p:spTree>
    <p:extLst>
      <p:ext uri="{BB962C8B-B14F-4D97-AF65-F5344CB8AC3E}">
        <p14:creationId xmlns:p14="http://schemas.microsoft.com/office/powerpoint/2010/main" val="9188452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381000" y="1143000"/>
            <a:ext cx="8610600" cy="1631216"/>
          </a:xfrm>
          <a:prstGeom prst="rect">
            <a:avLst/>
          </a:prstGeom>
          <a:noFill/>
          <a:ln w="9525">
            <a:noFill/>
            <a:miter lim="800000"/>
            <a:headEnd/>
            <a:tailEnd/>
          </a:ln>
        </p:spPr>
        <p:txBody>
          <a:bodyPr>
            <a:spAutoFit/>
          </a:bodyPr>
          <a:lstStyle/>
          <a:p>
            <a:pPr>
              <a:tabLst>
                <a:tab pos="571500" algn="l"/>
              </a:tabLst>
            </a:pPr>
            <a:r>
              <a:rPr lang="en-US" sz="2000" dirty="0" err="1">
                <a:solidFill>
                  <a:srgbClr val="0070C0"/>
                </a:solidFill>
                <a:latin typeface="Times" pitchFamily="-110" charset="0"/>
              </a:rPr>
              <a:t>Borane</a:t>
            </a:r>
            <a:r>
              <a:rPr lang="en-US" sz="2000" dirty="0">
                <a:solidFill>
                  <a:srgbClr val="0070C0"/>
                </a:solidFill>
                <a:latin typeface="Times" pitchFamily="-110" charset="0"/>
              </a:rPr>
              <a:t> (BH</a:t>
            </a:r>
            <a:r>
              <a:rPr lang="en-US" sz="2000" baseline="-25000" dirty="0">
                <a:solidFill>
                  <a:srgbClr val="0070C0"/>
                </a:solidFill>
                <a:latin typeface="Times" pitchFamily="-110" charset="0"/>
              </a:rPr>
              <a:t>3</a:t>
            </a:r>
            <a:r>
              <a:rPr lang="en-US" sz="2000" dirty="0">
                <a:solidFill>
                  <a:srgbClr val="0070C0"/>
                </a:solidFill>
                <a:latin typeface="Times" pitchFamily="-110" charset="0"/>
              </a:rPr>
              <a:t>) is not stable under normal conditions, but it has been detected at low pressure.</a:t>
            </a:r>
          </a:p>
          <a:p>
            <a:pPr>
              <a:tabLst>
                <a:tab pos="571500" algn="l"/>
              </a:tabLst>
            </a:pPr>
            <a:r>
              <a:rPr lang="en-US" sz="2000" dirty="0">
                <a:solidFill>
                  <a:srgbClr val="0070C0"/>
                </a:solidFill>
                <a:latin typeface="Times" pitchFamily="-110" charset="0"/>
              </a:rPr>
              <a:t>(a) Draw the Lewis structure for </a:t>
            </a:r>
            <a:r>
              <a:rPr lang="en-US" sz="2000" dirty="0" err="1">
                <a:solidFill>
                  <a:srgbClr val="0070C0"/>
                </a:solidFill>
                <a:latin typeface="Times" pitchFamily="-110" charset="0"/>
              </a:rPr>
              <a:t>borane</a:t>
            </a:r>
            <a:r>
              <a:rPr lang="en-US" sz="2000" dirty="0">
                <a:solidFill>
                  <a:srgbClr val="0070C0"/>
                </a:solidFill>
                <a:latin typeface="Times" pitchFamily="-110" charset="0"/>
              </a:rPr>
              <a:t>. (b) Draw a diagram of the bonding in this molecule, and label the hybridization of each orbital. (c) Predict the H–B–H bond angle.</a:t>
            </a:r>
          </a:p>
        </p:txBody>
      </p:sp>
      <p:sp>
        <p:nvSpPr>
          <p:cNvPr id="97287" name="Text Box 7"/>
          <p:cNvSpPr txBox="1">
            <a:spLocks noChangeArrowheads="1"/>
          </p:cNvSpPr>
          <p:nvPr/>
        </p:nvSpPr>
        <p:spPr bwMode="auto">
          <a:xfrm>
            <a:off x="304800" y="2743200"/>
            <a:ext cx="8610600" cy="581025"/>
          </a:xfrm>
          <a:prstGeom prst="rect">
            <a:avLst/>
          </a:prstGeom>
          <a:noFill/>
          <a:ln w="9525">
            <a:noFill/>
            <a:miter lim="800000"/>
            <a:headEnd/>
            <a:tailEnd/>
          </a:ln>
        </p:spPr>
        <p:txBody>
          <a:bodyPr>
            <a:spAutoFit/>
          </a:bodyPr>
          <a:lstStyle/>
          <a:p>
            <a:r>
              <a:rPr lang="en-US" sz="1600" dirty="0">
                <a:latin typeface="Times" pitchFamily="-110" charset="0"/>
              </a:rPr>
              <a:t>There are only </a:t>
            </a:r>
            <a:r>
              <a:rPr lang="en-US" sz="1600" dirty="0">
                <a:solidFill>
                  <a:srgbClr val="FF0000"/>
                </a:solidFill>
                <a:latin typeface="Times" pitchFamily="-110" charset="0"/>
              </a:rPr>
              <a:t>six valence electrons in </a:t>
            </a:r>
            <a:r>
              <a:rPr lang="en-US" sz="1600" dirty="0" err="1">
                <a:solidFill>
                  <a:srgbClr val="FF0000"/>
                </a:solidFill>
                <a:latin typeface="Times" pitchFamily="-110" charset="0"/>
              </a:rPr>
              <a:t>borane</a:t>
            </a:r>
            <a:r>
              <a:rPr lang="en-US" sz="1600" dirty="0">
                <a:latin typeface="Times" pitchFamily="-110" charset="0"/>
              </a:rPr>
              <a:t>. Boron has a single bond to each of the three hydrogen atoms.</a:t>
            </a:r>
            <a:endParaRPr lang="en-US" dirty="0">
              <a:latin typeface="Times" pitchFamily="-110" charset="0"/>
            </a:endParaRPr>
          </a:p>
        </p:txBody>
      </p:sp>
      <p:sp>
        <p:nvSpPr>
          <p:cNvPr id="97289" name="Text Box 9"/>
          <p:cNvSpPr txBox="1">
            <a:spLocks noChangeArrowheads="1"/>
          </p:cNvSpPr>
          <p:nvPr/>
        </p:nvSpPr>
        <p:spPr bwMode="auto">
          <a:xfrm>
            <a:off x="304800" y="3505200"/>
            <a:ext cx="4191000" cy="3139321"/>
          </a:xfrm>
          <a:prstGeom prst="rect">
            <a:avLst/>
          </a:prstGeom>
          <a:noFill/>
          <a:ln w="9525">
            <a:noFill/>
            <a:miter lim="800000"/>
            <a:headEnd/>
            <a:tailEnd/>
          </a:ln>
        </p:spPr>
        <p:txBody>
          <a:bodyPr>
            <a:spAutoFit/>
          </a:bodyPr>
          <a:lstStyle/>
          <a:p>
            <a:r>
              <a:rPr lang="en-US" dirty="0">
                <a:latin typeface="Times" pitchFamily="-110" charset="0"/>
              </a:rPr>
              <a:t>The best bonding </a:t>
            </a:r>
            <a:r>
              <a:rPr lang="en-US" dirty="0" err="1">
                <a:latin typeface="Times" pitchFamily="-110" charset="0"/>
              </a:rPr>
              <a:t>orbitals</a:t>
            </a:r>
            <a:r>
              <a:rPr lang="en-US" dirty="0">
                <a:latin typeface="Times" pitchFamily="-110" charset="0"/>
              </a:rPr>
              <a:t> are those that provide the greatest electron density in the bonding region while keeping the three pairs of bonding electrons as far apart as possible. Hybridization of an </a:t>
            </a:r>
            <a:r>
              <a:rPr lang="en-US" i="1" dirty="0">
                <a:latin typeface="Times" pitchFamily="-110" charset="0"/>
              </a:rPr>
              <a:t>s</a:t>
            </a:r>
            <a:r>
              <a:rPr lang="en-US" dirty="0">
                <a:latin typeface="Times" pitchFamily="-110" charset="0"/>
              </a:rPr>
              <a:t> orbital with two </a:t>
            </a:r>
            <a:r>
              <a:rPr lang="en-US" i="1" dirty="0">
                <a:latin typeface="Times" pitchFamily="-110" charset="0"/>
              </a:rPr>
              <a:t>p</a:t>
            </a:r>
            <a:r>
              <a:rPr lang="en-US" dirty="0">
                <a:latin typeface="Times" pitchFamily="-110" charset="0"/>
              </a:rPr>
              <a:t> </a:t>
            </a:r>
            <a:r>
              <a:rPr lang="en-US" dirty="0" err="1">
                <a:latin typeface="Times" pitchFamily="-110" charset="0"/>
              </a:rPr>
              <a:t>orbitals</a:t>
            </a:r>
            <a:r>
              <a:rPr lang="en-US" dirty="0">
                <a:latin typeface="Times" pitchFamily="-110" charset="0"/>
              </a:rPr>
              <a:t> gives three </a:t>
            </a:r>
            <a:r>
              <a:rPr lang="en-US" i="1" dirty="0">
                <a:latin typeface="Times" pitchFamily="-110" charset="0"/>
              </a:rPr>
              <a:t>sp</a:t>
            </a:r>
            <a:r>
              <a:rPr lang="en-US" baseline="30000" dirty="0">
                <a:latin typeface="Times" pitchFamily="-110" charset="0"/>
              </a:rPr>
              <a:t>2</a:t>
            </a:r>
            <a:r>
              <a:rPr lang="en-US" dirty="0">
                <a:latin typeface="Times" pitchFamily="-110" charset="0"/>
              </a:rPr>
              <a:t> hybrid </a:t>
            </a:r>
            <a:r>
              <a:rPr lang="en-US" dirty="0" err="1">
                <a:latin typeface="Times" pitchFamily="-110" charset="0"/>
              </a:rPr>
              <a:t>orbitals</a:t>
            </a:r>
            <a:r>
              <a:rPr lang="en-US" dirty="0">
                <a:latin typeface="Times" pitchFamily="-110" charset="0"/>
              </a:rPr>
              <a:t> directed 120° apart. Overlap of these </a:t>
            </a:r>
            <a:r>
              <a:rPr lang="en-US" dirty="0" err="1">
                <a:latin typeface="Times" pitchFamily="-110" charset="0"/>
              </a:rPr>
              <a:t>orbitals</a:t>
            </a:r>
            <a:r>
              <a:rPr lang="en-US" dirty="0">
                <a:latin typeface="Times" pitchFamily="-110" charset="0"/>
              </a:rPr>
              <a:t> with the hydrogen 1</a:t>
            </a:r>
            <a:r>
              <a:rPr lang="en-US" i="1" dirty="0">
                <a:latin typeface="Times" pitchFamily="-110" charset="0"/>
              </a:rPr>
              <a:t>s</a:t>
            </a:r>
            <a:r>
              <a:rPr lang="en-US" dirty="0">
                <a:latin typeface="Times" pitchFamily="-110" charset="0"/>
              </a:rPr>
              <a:t> </a:t>
            </a:r>
            <a:r>
              <a:rPr lang="en-US" dirty="0" err="1">
                <a:latin typeface="Times" pitchFamily="-110" charset="0"/>
              </a:rPr>
              <a:t>orbitals</a:t>
            </a:r>
            <a:r>
              <a:rPr lang="en-US" dirty="0">
                <a:latin typeface="Times" pitchFamily="-110" charset="0"/>
              </a:rPr>
              <a:t> gives a planar, </a:t>
            </a:r>
            <a:r>
              <a:rPr lang="en-US" dirty="0" err="1">
                <a:latin typeface="Times" pitchFamily="-110" charset="0"/>
              </a:rPr>
              <a:t>trigonal</a:t>
            </a:r>
            <a:r>
              <a:rPr lang="en-US" dirty="0">
                <a:latin typeface="Times" pitchFamily="-110" charset="0"/>
              </a:rPr>
              <a:t> molecule. (Note that the small back lobes of the hybrid </a:t>
            </a:r>
            <a:r>
              <a:rPr lang="en-US" dirty="0" err="1">
                <a:latin typeface="Times" pitchFamily="-110" charset="0"/>
              </a:rPr>
              <a:t>orbitals</a:t>
            </a:r>
            <a:r>
              <a:rPr lang="en-US" dirty="0">
                <a:latin typeface="Times" pitchFamily="-110" charset="0"/>
              </a:rPr>
              <a:t> have been omitted.)</a:t>
            </a:r>
          </a:p>
        </p:txBody>
      </p:sp>
      <p:sp>
        <p:nvSpPr>
          <p:cNvPr id="52229" name="Title 11"/>
          <p:cNvSpPr txBox="1">
            <a:spLocks/>
          </p:cNvSpPr>
          <p:nvPr/>
        </p:nvSpPr>
        <p:spPr bwMode="auto">
          <a:xfrm>
            <a:off x="457200" y="304800"/>
            <a:ext cx="8229600" cy="1143000"/>
          </a:xfrm>
          <a:prstGeom prst="rect">
            <a:avLst/>
          </a:prstGeom>
          <a:noFill/>
          <a:ln w="9525">
            <a:noFill/>
            <a:miter lim="800000"/>
            <a:headEnd/>
            <a:tailEnd/>
          </a:ln>
        </p:spPr>
        <p:txBody>
          <a:bodyPr/>
          <a:lstStyle/>
          <a:p>
            <a:pPr algn="ctr"/>
            <a:r>
              <a:rPr lang="en-US" sz="4400" b="1" dirty="0">
                <a:solidFill>
                  <a:srgbClr val="FF0000"/>
                </a:solidFill>
                <a:cs typeface="Arial" charset="0"/>
              </a:rPr>
              <a:t>Solved Problem 2</a:t>
            </a:r>
          </a:p>
        </p:txBody>
      </p:sp>
      <p:sp>
        <p:nvSpPr>
          <p:cNvPr id="18443" name="TextBox 14"/>
          <p:cNvSpPr txBox="1">
            <a:spLocks noChangeArrowheads="1"/>
          </p:cNvSpPr>
          <p:nvPr/>
        </p:nvSpPr>
        <p:spPr bwMode="auto">
          <a:xfrm>
            <a:off x="1447800" y="2438400"/>
            <a:ext cx="960519" cy="369332"/>
          </a:xfrm>
          <a:prstGeom prst="rect">
            <a:avLst/>
          </a:prstGeom>
          <a:noFill/>
          <a:ln w="9525">
            <a:noFill/>
            <a:miter lim="800000"/>
            <a:headEnd/>
            <a:tailEnd/>
          </a:ln>
        </p:spPr>
        <p:txBody>
          <a:bodyPr wrap="none">
            <a:spAutoFit/>
          </a:bodyPr>
          <a:lstStyle/>
          <a:p>
            <a:r>
              <a:rPr lang="en-US" dirty="0">
                <a:solidFill>
                  <a:srgbClr val="FF0000"/>
                </a:solidFill>
                <a:cs typeface="Arial" charset="0"/>
              </a:rPr>
              <a:t>Solution</a:t>
            </a:r>
          </a:p>
        </p:txBody>
      </p:sp>
      <p:pic>
        <p:nvPicPr>
          <p:cNvPr id="2" name="Picture 1"/>
          <p:cNvPicPr>
            <a:picLocks noChangeAspect="1"/>
          </p:cNvPicPr>
          <p:nvPr/>
        </p:nvPicPr>
        <p:blipFill>
          <a:blip r:embed="rId3" cstate="print"/>
          <a:srcRect/>
          <a:stretch>
            <a:fillRect/>
          </a:stretch>
        </p:blipFill>
        <p:spPr bwMode="auto">
          <a:xfrm>
            <a:off x="4648200" y="3276600"/>
            <a:ext cx="514350" cy="546100"/>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5562600" y="3948113"/>
            <a:ext cx="2284413" cy="2147887"/>
          </a:xfrm>
          <a:prstGeom prst="rect">
            <a:avLst/>
          </a:prstGeom>
          <a:noFill/>
          <a:ln w="9525">
            <a:noFill/>
            <a:miter lim="800000"/>
            <a:headEnd/>
            <a:tailEnd/>
          </a:ln>
        </p:spPr>
      </p:pic>
      <p:sp>
        <p:nvSpPr>
          <p:cNvPr id="52233" name="Footer Placeholder 6"/>
          <p:cNvSpPr txBox="1">
            <a:spLocks/>
          </p:cNvSpPr>
          <p:nvPr/>
        </p:nvSpPr>
        <p:spPr bwMode="auto">
          <a:xfrm>
            <a:off x="3124200" y="6473825"/>
            <a:ext cx="2895600" cy="476250"/>
          </a:xfrm>
          <a:prstGeom prst="rect">
            <a:avLst/>
          </a:prstGeom>
          <a:noFill/>
          <a:ln w="9525">
            <a:noFill/>
            <a:miter lim="800000"/>
            <a:headEnd/>
            <a:tailEnd/>
          </a:ln>
        </p:spPr>
        <p:txBody>
          <a:bodyPr/>
          <a:lstStyle/>
          <a:p>
            <a:pPr algn="ctr" eaLnBrk="1" hangingPunct="1"/>
            <a:r>
              <a:rPr lang="en-US" sz="1400">
                <a:solidFill>
                  <a:srgbClr val="000000"/>
                </a:solidFill>
              </a:rPr>
              <a:t>Chapter 2</a:t>
            </a:r>
          </a:p>
        </p:txBody>
      </p:sp>
      <p:sp>
        <p:nvSpPr>
          <p:cNvPr id="52234" name="Slide Number Placeholder 7"/>
          <p:cNvSpPr txBox="1">
            <a:spLocks/>
          </p:cNvSpPr>
          <p:nvPr/>
        </p:nvSpPr>
        <p:spPr bwMode="auto">
          <a:xfrm>
            <a:off x="6553200" y="6473825"/>
            <a:ext cx="2133600" cy="476250"/>
          </a:xfrm>
          <a:prstGeom prst="rect">
            <a:avLst/>
          </a:prstGeom>
          <a:noFill/>
          <a:ln w="9525">
            <a:noFill/>
            <a:miter lim="800000"/>
            <a:headEnd/>
            <a:tailEnd/>
          </a:ln>
        </p:spPr>
        <p:txBody>
          <a:bodyPr/>
          <a:lstStyle/>
          <a:p>
            <a:pPr algn="r" eaLnBrk="1" hangingPunct="1"/>
            <a:fld id="{E2AE40F4-F022-4386-8D3E-5EF920C91365}" type="slidenum">
              <a:rPr lang="en-US" sz="1400">
                <a:solidFill>
                  <a:srgbClr val="000000"/>
                </a:solidFill>
              </a:rPr>
              <a:pPr algn="r" eaLnBrk="1" hangingPunct="1"/>
              <a:t>82</a:t>
            </a:fld>
            <a:endParaRPr lang="en-US" sz="1400">
              <a:solidFill>
                <a:srgbClr val="000000"/>
              </a:solidFill>
            </a:endParaRPr>
          </a:p>
        </p:txBody>
      </p:sp>
    </p:spTree>
    <p:extLst>
      <p:ext uri="{BB962C8B-B14F-4D97-AF65-F5344CB8AC3E}">
        <p14:creationId xmlns:p14="http://schemas.microsoft.com/office/powerpoint/2010/main" val="2405825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p:bldP spid="97289" grpId="0"/>
      <p:bldP spid="184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8"/>
          <p:cNvSpPr>
            <a:spLocks noGrp="1" noChangeArrowheads="1"/>
          </p:cNvSpPr>
          <p:nvPr>
            <p:ph type="title"/>
          </p:nvPr>
        </p:nvSpPr>
        <p:spPr/>
        <p:txBody>
          <a:bodyPr/>
          <a:lstStyle/>
          <a:p>
            <a:pPr eaLnBrk="1" hangingPunct="1"/>
            <a:r>
              <a:rPr lang="en-US" dirty="0" smtClean="0">
                <a:solidFill>
                  <a:srgbClr val="FF0000"/>
                </a:solidFill>
                <a:ea typeface="ＭＳ Ｐゴシック" pitchFamily="-110" charset="-128"/>
              </a:rPr>
              <a:t>The 2</a:t>
            </a:r>
            <a:r>
              <a:rPr lang="en-US" i="1" dirty="0" smtClean="0">
                <a:solidFill>
                  <a:srgbClr val="FF0000"/>
                </a:solidFill>
                <a:ea typeface="ＭＳ Ｐゴシック" pitchFamily="-110" charset="-128"/>
              </a:rPr>
              <a:t>p </a:t>
            </a:r>
            <a:r>
              <a:rPr lang="en-US" dirty="0" err="1" smtClean="0">
                <a:solidFill>
                  <a:srgbClr val="FF0000"/>
                </a:solidFill>
                <a:ea typeface="ＭＳ Ｐゴシック" pitchFamily="-110" charset="-128"/>
              </a:rPr>
              <a:t>Orbitals</a:t>
            </a:r>
            <a:endParaRPr lang="en-US" dirty="0" smtClean="0">
              <a:solidFill>
                <a:srgbClr val="FF0000"/>
              </a:solidFill>
              <a:ea typeface="ＭＳ Ｐゴシック" pitchFamily="-110" charset="-128"/>
            </a:endParaRPr>
          </a:p>
        </p:txBody>
      </p:sp>
      <p:sp>
        <p:nvSpPr>
          <p:cNvPr id="69639" name="Rectangle 1031"/>
          <p:cNvSpPr>
            <a:spLocks noGrp="1" noChangeArrowheads="1"/>
          </p:cNvSpPr>
          <p:nvPr>
            <p:ph type="body" sz="half" idx="1"/>
          </p:nvPr>
        </p:nvSpPr>
        <p:spPr/>
        <p:txBody>
          <a:bodyPr/>
          <a:lstStyle/>
          <a:p>
            <a:pPr eaLnBrk="1" hangingPunct="1">
              <a:lnSpc>
                <a:spcPct val="90000"/>
              </a:lnSpc>
            </a:pPr>
            <a:r>
              <a:rPr lang="en-US" sz="2800" dirty="0" smtClean="0">
                <a:solidFill>
                  <a:srgbClr val="000000"/>
                </a:solidFill>
                <a:ea typeface="ＭＳ Ｐゴシック" pitchFamily="-110" charset="-128"/>
              </a:rPr>
              <a:t>There are three 2</a:t>
            </a:r>
            <a:r>
              <a:rPr lang="en-US" sz="2800" i="1" dirty="0" smtClean="0">
                <a:solidFill>
                  <a:srgbClr val="000000"/>
                </a:solidFill>
                <a:ea typeface="ＭＳ Ｐゴシック" pitchFamily="-110" charset="-128"/>
              </a:rPr>
              <a:t>p </a:t>
            </a:r>
            <a:r>
              <a:rPr lang="en-US" sz="2800" dirty="0" err="1" smtClean="0">
                <a:solidFill>
                  <a:srgbClr val="000000"/>
                </a:solidFill>
                <a:ea typeface="ＭＳ Ｐゴシック" pitchFamily="-110" charset="-128"/>
              </a:rPr>
              <a:t>orbitals</a:t>
            </a:r>
            <a:r>
              <a:rPr lang="en-US" sz="2800" dirty="0" smtClean="0">
                <a:solidFill>
                  <a:srgbClr val="000000"/>
                </a:solidFill>
                <a:ea typeface="ＭＳ Ｐゴシック" pitchFamily="-110" charset="-128"/>
              </a:rPr>
              <a:t>, oriented at right angles to each other. </a:t>
            </a:r>
          </a:p>
          <a:p>
            <a:pPr eaLnBrk="1" hangingPunct="1">
              <a:lnSpc>
                <a:spcPct val="90000"/>
              </a:lnSpc>
            </a:pPr>
            <a:r>
              <a:rPr lang="en-US" sz="2800" dirty="0" smtClean="0">
                <a:solidFill>
                  <a:srgbClr val="000000"/>
                </a:solidFill>
                <a:ea typeface="ＭＳ Ｐゴシック" pitchFamily="-110" charset="-128"/>
              </a:rPr>
              <a:t>Each </a:t>
            </a:r>
            <a:r>
              <a:rPr lang="en-US" sz="2800" i="1" dirty="0" smtClean="0">
                <a:solidFill>
                  <a:srgbClr val="000000"/>
                </a:solidFill>
                <a:ea typeface="ＭＳ Ｐゴシック" pitchFamily="-110" charset="-128"/>
              </a:rPr>
              <a:t>p</a:t>
            </a:r>
            <a:r>
              <a:rPr lang="en-US" sz="2800" dirty="0" smtClean="0">
                <a:solidFill>
                  <a:srgbClr val="000000"/>
                </a:solidFill>
                <a:ea typeface="ＭＳ Ｐゴシック" pitchFamily="-110" charset="-128"/>
              </a:rPr>
              <a:t> orbital consists of two lobes.</a:t>
            </a:r>
          </a:p>
          <a:p>
            <a:pPr eaLnBrk="1" hangingPunct="1">
              <a:lnSpc>
                <a:spcPct val="90000"/>
              </a:lnSpc>
            </a:pPr>
            <a:r>
              <a:rPr lang="en-US" sz="2800" dirty="0" smtClean="0">
                <a:solidFill>
                  <a:srgbClr val="000000"/>
                </a:solidFill>
                <a:ea typeface="ＭＳ Ｐゴシック" pitchFamily="-110" charset="-128"/>
              </a:rPr>
              <a:t>Each is labeled according to its orientation along the </a:t>
            </a:r>
            <a:r>
              <a:rPr lang="en-US" sz="2800" i="1" dirty="0" smtClean="0">
                <a:solidFill>
                  <a:srgbClr val="000000"/>
                </a:solidFill>
                <a:ea typeface="ＭＳ Ｐゴシック" pitchFamily="-110" charset="-128"/>
              </a:rPr>
              <a:t>x</a:t>
            </a:r>
            <a:r>
              <a:rPr lang="en-US" sz="2800" dirty="0" smtClean="0">
                <a:solidFill>
                  <a:srgbClr val="000000"/>
                </a:solidFill>
                <a:ea typeface="ＭＳ Ｐゴシック" pitchFamily="-110" charset="-128"/>
              </a:rPr>
              <a:t>, </a:t>
            </a:r>
            <a:r>
              <a:rPr lang="en-US" sz="2800" i="1" dirty="0" smtClean="0">
                <a:solidFill>
                  <a:srgbClr val="000000"/>
                </a:solidFill>
                <a:ea typeface="ＭＳ Ｐゴシック" pitchFamily="-110" charset="-128"/>
              </a:rPr>
              <a:t>y</a:t>
            </a:r>
            <a:r>
              <a:rPr lang="en-US" sz="2800" dirty="0" smtClean="0">
                <a:solidFill>
                  <a:srgbClr val="000000"/>
                </a:solidFill>
                <a:ea typeface="ＭＳ Ｐゴシック" pitchFamily="-110" charset="-128"/>
              </a:rPr>
              <a:t>, or </a:t>
            </a:r>
            <a:r>
              <a:rPr lang="en-US" sz="2800" i="1" dirty="0" smtClean="0">
                <a:solidFill>
                  <a:srgbClr val="000000"/>
                </a:solidFill>
                <a:ea typeface="ＭＳ Ｐゴシック" pitchFamily="-110" charset="-128"/>
              </a:rPr>
              <a:t>z</a:t>
            </a:r>
            <a:r>
              <a:rPr lang="en-US" sz="2800" dirty="0" smtClean="0">
                <a:solidFill>
                  <a:srgbClr val="000000"/>
                </a:solidFill>
                <a:ea typeface="ＭＳ Ｐゴシック" pitchFamily="-110" charset="-128"/>
              </a:rPr>
              <a:t> axis.</a:t>
            </a:r>
          </a:p>
        </p:txBody>
      </p:sp>
      <p:pic>
        <p:nvPicPr>
          <p:cNvPr id="5126" name="Picture 1"/>
          <p:cNvPicPr>
            <a:picLocks noChangeAspect="1"/>
          </p:cNvPicPr>
          <p:nvPr/>
        </p:nvPicPr>
        <p:blipFill>
          <a:blip r:embed="rId3" cstate="print"/>
          <a:srcRect/>
          <a:stretch>
            <a:fillRect/>
          </a:stretch>
        </p:blipFill>
        <p:spPr bwMode="auto">
          <a:xfrm>
            <a:off x="4572000" y="1752600"/>
            <a:ext cx="4038600" cy="3810000"/>
          </a:xfrm>
          <a:prstGeom prst="rect">
            <a:avLst/>
          </a:prstGeom>
          <a:noFill/>
          <a:ln w="9525">
            <a:noFill/>
            <a:miter lim="800000"/>
            <a:headEnd/>
            <a:tailEnd/>
          </a:ln>
        </p:spPr>
      </p:pic>
      <p:sp>
        <p:nvSpPr>
          <p:cNvPr id="46085" name="Footer Placeholder 6"/>
          <p:cNvSpPr>
            <a:spLocks noGrp="1"/>
          </p:cNvSpPr>
          <p:nvPr>
            <p:ph type="ftr" sz="quarter" idx="11"/>
          </p:nvPr>
        </p:nvSpPr>
        <p:spPr>
          <a:xfrm>
            <a:off x="3124200" y="6442075"/>
            <a:ext cx="2895600" cy="476250"/>
          </a:xfrm>
          <a:noFill/>
        </p:spPr>
        <p:txBody>
          <a:bodyPr/>
          <a:lstStyle/>
          <a:p>
            <a:r>
              <a:rPr lang="en-US"/>
              <a:t>Chapter 1</a:t>
            </a:r>
          </a:p>
        </p:txBody>
      </p:sp>
      <p:sp>
        <p:nvSpPr>
          <p:cNvPr id="46086" name="Slide Number Placeholder 7"/>
          <p:cNvSpPr>
            <a:spLocks noGrp="1"/>
          </p:cNvSpPr>
          <p:nvPr>
            <p:ph type="sldNum" sz="quarter" idx="12"/>
          </p:nvPr>
        </p:nvSpPr>
        <p:spPr>
          <a:xfrm>
            <a:off x="6553200" y="6442075"/>
            <a:ext cx="2133600" cy="476250"/>
          </a:xfrm>
          <a:noFill/>
        </p:spPr>
        <p:txBody>
          <a:bodyPr/>
          <a:lstStyle/>
          <a:p>
            <a:fld id="{D3DF280C-CD6A-4160-A094-4B60EED0DB88}" type="slidenum">
              <a:rPr lang="en-US"/>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4327</TotalTime>
  <Words>1987</Words>
  <Application>Microsoft Office PowerPoint</Application>
  <PresentationFormat>On-screen Show (4:3)</PresentationFormat>
  <Paragraphs>381</Paragraphs>
  <Slides>82</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0" baseType="lpstr">
      <vt:lpstr>ＭＳ Ｐゴシック</vt:lpstr>
      <vt:lpstr>Arial</vt:lpstr>
      <vt:lpstr>Calibri</vt:lpstr>
      <vt:lpstr>Symbol</vt:lpstr>
      <vt:lpstr>Times</vt:lpstr>
      <vt:lpstr>Times New Roman</vt:lpstr>
      <vt:lpstr>Office Theme</vt:lpstr>
      <vt:lpstr>Document</vt:lpstr>
      <vt:lpstr>Organic Chemistry I CHM 201</vt:lpstr>
      <vt:lpstr>Structure and Bonding</vt:lpstr>
      <vt:lpstr>PowerPoint Presentation</vt:lpstr>
      <vt:lpstr>PowerPoint Presentation</vt:lpstr>
      <vt:lpstr>Electronic Structure of the Atom</vt:lpstr>
      <vt:lpstr>Orbitals are Probabilities</vt:lpstr>
      <vt:lpstr>2s Orbital Has a Node</vt:lpstr>
      <vt:lpstr>PowerPoint Presentation</vt:lpstr>
      <vt:lpstr>The 2p Orbitals</vt:lpstr>
      <vt:lpstr>px, py, pz</vt:lpstr>
      <vt:lpstr>Electronic Configurations</vt:lpstr>
      <vt:lpstr>Electronic Configurations of Atoms</vt:lpstr>
      <vt:lpstr>Covalent Bonding</vt:lpstr>
      <vt:lpstr>Bonding in H2 The Sigma (s) Bond</vt:lpstr>
      <vt:lpstr>Sigma Bonding</vt:lpstr>
      <vt:lpstr>s and s* of H2</vt:lpstr>
      <vt:lpstr>Molecular Orbitals Mathematical Combination of Atomic Orbitals</vt:lpstr>
      <vt:lpstr>Antibonding Molecular Orbital Destructive Overlap Creates Node </vt:lpstr>
      <vt:lpstr>Lewis Dot Structure of Methane</vt:lpstr>
      <vt:lpstr>Tetrahderal Geometry</vt:lpstr>
      <vt:lpstr>Lewis Structures</vt:lpstr>
      <vt:lpstr>Bonding Patterns</vt:lpstr>
      <vt:lpstr>PowerPoint Presentation</vt:lpstr>
      <vt:lpstr>Bonding Characteristics of Period 2 Elements</vt:lpstr>
      <vt:lpstr>PowerPoint Presentation</vt:lpstr>
      <vt:lpstr>Multiple Bonding</vt:lpstr>
      <vt:lpstr>PowerPoint Presentation</vt:lpstr>
      <vt:lpstr>Convert Formula into Lewis Structure</vt:lpstr>
      <vt:lpstr>Formal Charges</vt:lpstr>
      <vt:lpstr>Common Bonding Patterns</vt:lpstr>
      <vt:lpstr>PowerPoint Presentation</vt:lpstr>
      <vt:lpstr>Nitromethane has 2 Formal Charges</vt:lpstr>
      <vt:lpstr>Both Resonance Structures Contribute to the Actual Structure</vt:lpstr>
      <vt:lpstr>Dipole Moment reflects Both Resonance Structures</vt:lpstr>
      <vt:lpstr>Resonance Rules</vt:lpstr>
      <vt:lpstr>Curved Arrow Formalism  Shows flow of electrons</vt:lpstr>
      <vt:lpstr>Resonance Forms</vt:lpstr>
      <vt:lpstr>Resonance Forms</vt:lpstr>
      <vt:lpstr>Two Nonequivalent Resonance Structures in Formaldehyde</vt:lpstr>
      <vt:lpstr>Major and Minor Contributors</vt:lpstr>
      <vt:lpstr>Resonance Stabilization of Ions Pos. charge is “delocalized”</vt:lpstr>
      <vt:lpstr>Solved Problem 2</vt:lpstr>
      <vt:lpstr>Solved Problem 3</vt:lpstr>
      <vt:lpstr>Resonance Forms for the  Acetate Ion</vt:lpstr>
      <vt:lpstr>Condensed Structural Formulas</vt:lpstr>
      <vt:lpstr>Drawing Structures</vt:lpstr>
      <vt:lpstr>Octane Representations</vt:lpstr>
      <vt:lpstr>Line-Angle Structures are Often Used as a Short-hand</vt:lpstr>
      <vt:lpstr>Line-Angle Structures</vt:lpstr>
      <vt:lpstr>PowerPoint Presentation</vt:lpstr>
      <vt:lpstr>Line-Angle structure Superimposed on Lewis Structure</vt:lpstr>
      <vt:lpstr>Line-Angle Drawings</vt:lpstr>
      <vt:lpstr>PowerPoint Presentation</vt:lpstr>
      <vt:lpstr>For Cyclic Structures, Draw the Corresponding Polygon</vt:lpstr>
      <vt:lpstr>Drawing Clear Structures</vt:lpstr>
      <vt:lpstr>Some Steroids</vt:lpstr>
      <vt:lpstr>For CARBON, In the Ground State 2 bonding sites, 1 lone pair</vt:lpstr>
      <vt:lpstr>sp3 Hybridization       4 Regions of electron Density   link</vt:lpstr>
      <vt:lpstr>Hybridization of 1 s and 3 p Orbitals gives 4 sp3 Orbitals</vt:lpstr>
      <vt:lpstr>sp3 is Tetrahedral Geometry Methane</vt:lpstr>
      <vt:lpstr>Methane Representations</vt:lpstr>
      <vt:lpstr>Ammonia  Tetrahedral Geometry Pyramidal Shape</vt:lpstr>
      <vt:lpstr>All Have the Same Geometry All Have 4 Regions of Electron Density All are sp3 Hybridized</vt:lpstr>
      <vt:lpstr>Orbital Depiction of Ethane, C2H6  , the s bond</vt:lpstr>
      <vt:lpstr>Rotation of Single Bonds</vt:lpstr>
      <vt:lpstr>Isomerism</vt:lpstr>
      <vt:lpstr>Constitutional Isomers</vt:lpstr>
      <vt:lpstr>sp2 Hybridization 3 Regions of Electron Density</vt:lpstr>
      <vt:lpstr>Hybridization of 1 s and 2 p Orbitals – sp2</vt:lpstr>
      <vt:lpstr>An sp2 Hybridized Atom</vt:lpstr>
      <vt:lpstr>Ethylene CH2=CH2</vt:lpstr>
      <vt:lpstr>PowerPoint Presentation</vt:lpstr>
      <vt:lpstr>Rotation Around Double Bonds?</vt:lpstr>
      <vt:lpstr>Geometric Isomers: Cis and Trans</vt:lpstr>
      <vt:lpstr>Formaldehyde – C and O  both sp2 hybridized</vt:lpstr>
      <vt:lpstr>PowerPoint Presentation</vt:lpstr>
      <vt:lpstr>sp Hybridization 2 Regions of Electron Density</vt:lpstr>
      <vt:lpstr>The sp Orbital</vt:lpstr>
      <vt:lpstr>Acetylene, C2H2,   1 s bond   2 perpendicular p bonds</vt:lpstr>
      <vt:lpstr>Molecular Shapes</vt:lpstr>
      <vt:lpstr>Summary of Hybridization and Geometry</vt:lpstr>
      <vt:lpstr>PowerPoint Presentation</vt:lpstr>
    </vt:vector>
  </TitlesOfParts>
  <Company>La Salle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 I CHM 201</dc:title>
  <dc:creator>price</dc:creator>
  <cp:lastModifiedBy>William Price</cp:lastModifiedBy>
  <cp:revision>23</cp:revision>
  <dcterms:created xsi:type="dcterms:W3CDTF">2013-08-02T14:54:42Z</dcterms:created>
  <dcterms:modified xsi:type="dcterms:W3CDTF">2016-08-18T16:54:45Z</dcterms:modified>
</cp:coreProperties>
</file>