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09" r:id="rId4"/>
    <p:sldId id="310" r:id="rId5"/>
    <p:sldId id="329" r:id="rId6"/>
    <p:sldId id="311" r:id="rId7"/>
    <p:sldId id="312" r:id="rId8"/>
    <p:sldId id="313" r:id="rId9"/>
    <p:sldId id="299" r:id="rId10"/>
    <p:sldId id="314" r:id="rId11"/>
    <p:sldId id="279" r:id="rId12"/>
    <p:sldId id="300" r:id="rId13"/>
    <p:sldId id="315" r:id="rId14"/>
    <p:sldId id="316" r:id="rId15"/>
    <p:sldId id="301" r:id="rId16"/>
    <p:sldId id="302" r:id="rId17"/>
    <p:sldId id="303" r:id="rId18"/>
    <p:sldId id="304" r:id="rId19"/>
    <p:sldId id="334" r:id="rId20"/>
    <p:sldId id="305" r:id="rId21"/>
    <p:sldId id="335" r:id="rId22"/>
    <p:sldId id="306" r:id="rId23"/>
    <p:sldId id="307" r:id="rId24"/>
    <p:sldId id="308" r:id="rId25"/>
    <p:sldId id="336" r:id="rId26"/>
    <p:sldId id="337" r:id="rId27"/>
    <p:sldId id="338" r:id="rId28"/>
    <p:sldId id="317" r:id="rId29"/>
    <p:sldId id="318" r:id="rId30"/>
    <p:sldId id="319" r:id="rId31"/>
    <p:sldId id="320" r:id="rId32"/>
    <p:sldId id="321" r:id="rId33"/>
    <p:sldId id="339" r:id="rId34"/>
    <p:sldId id="322" r:id="rId35"/>
    <p:sldId id="323" r:id="rId36"/>
    <p:sldId id="324" r:id="rId37"/>
    <p:sldId id="340" r:id="rId38"/>
    <p:sldId id="341" r:id="rId39"/>
    <p:sldId id="325" r:id="rId40"/>
    <p:sldId id="326" r:id="rId41"/>
    <p:sldId id="327" r:id="rId42"/>
    <p:sldId id="328" r:id="rId43"/>
    <p:sldId id="343" r:id="rId44"/>
    <p:sldId id="330" r:id="rId45"/>
    <p:sldId id="342" r:id="rId46"/>
    <p:sldId id="344" r:id="rId47"/>
    <p:sldId id="331" r:id="rId48"/>
    <p:sldId id="332" r:id="rId49"/>
    <p:sldId id="33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9573-765C-44BD-92C3-478446DDBA9E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FAD12-9987-45FA-8423-663E98D8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86EEA-C06A-C249-B9F1-5CACCE65E6A1}" type="slidenum">
              <a:rPr lang="en-US"/>
              <a:pPr/>
              <a:t>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1, Figure 1.8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0FDDC-31EF-2C4A-BB9D-F2C333F40BF3}" type="slidenum">
              <a:rPr lang="en-US"/>
              <a:pPr/>
              <a:t>19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Figure 2.4A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AAAKPGO0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Figure: 02-25.jpg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CA10C-6919-4C79-9CA6-59DACBF5F583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A005A-530B-2C4A-BB88-FB2B5BB04923}" type="slidenum">
              <a:rPr lang="en-US"/>
              <a:pPr/>
              <a:t>21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Unnumbered Figure 1, Page 65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4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0714F-6E31-4081-83B5-C52DAF6C7644}" type="slidenum">
              <a:rPr lang="en-US"/>
              <a:pPr/>
              <a:t>22</a:t>
            </a:fld>
            <a:endParaRPr lang="en-US"/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AAAKPGP0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 taken from “Worked Examples” in the IRC</a:t>
            </a: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This is Solved problem 2-10, page 65, 8</a:t>
            </a:r>
            <a:r>
              <a:rPr lang="en-US" baseline="30000" smtClean="0">
                <a:latin typeface="Times New Roman" pitchFamily="18" charset="0"/>
                <a:ea typeface="ＭＳ Ｐゴシック" pitchFamily="-110" charset="-128"/>
              </a:rPr>
              <a:t>th</a:t>
            </a:r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 edition</a:t>
            </a:r>
          </a:p>
          <a:p>
            <a:endParaRPr lang="en-US" smtClean="0">
              <a:latin typeface="Times New Roman" pitchFamily="18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38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A3574-5195-465C-946B-50808ED27AEC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Copyright © 2006 Pearson Prentice Hall, Inc.</a:t>
            </a:r>
          </a:p>
        </p:txBody>
      </p:sp>
    </p:spTree>
    <p:extLst>
      <p:ext uri="{BB962C8B-B14F-4D97-AF65-F5344CB8AC3E}">
        <p14:creationId xmlns:p14="http://schemas.microsoft.com/office/powerpoint/2010/main" val="320279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5933-A159-4577-9DF6-EB847FBEE6D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0D3CD-20B3-2940-BAEB-00C3E3015AEF}" type="slidenum">
              <a:rPr lang="en-US"/>
              <a:pPr/>
              <a:t>25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Figure 2.8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A3CA8-4871-D640-AF73-92493A5F1E93}" type="slidenum">
              <a:rPr lang="en-US"/>
              <a:pPr/>
              <a:t>26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Figure 2.9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9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1F33F-29C8-FE4E-A016-122C14EE3159}" type="slidenum">
              <a:rPr lang="en-US"/>
              <a:pPr/>
              <a:t>27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Figure 2.10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8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File Name: </a:t>
            </a:r>
            <a:r>
              <a:rPr lang="en-US" b="1" smtClean="0">
                <a:ea typeface="ＭＳ Ｐゴシック" pitchFamily="-110" charset="-128"/>
              </a:rPr>
              <a:t>AAAKPBJ0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Figure: 01-07-038un.jpg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8EEBF-5442-46D7-B644-FB198939DFDA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49B40-531F-7E4C-A6D8-93E3C5E7EBD7}" type="slidenum">
              <a:rPr lang="en-US"/>
              <a:pPr/>
              <a:t>5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Unnumbered Figure, Page 56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6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File Name: </a:t>
            </a:r>
            <a:r>
              <a:rPr lang="en-US" b="1" smtClean="0">
                <a:ea typeface="ＭＳ Ｐゴシック" pitchFamily="-110" charset="-128"/>
              </a:rPr>
              <a:t>AAAKPBK0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Figure: 01-07-039un.jpg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54896-DFB4-48E1-9E2F-AEE0A0C289F9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2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3D246-FE94-2D45-A381-1709242DFF97}" type="slidenum">
              <a:rPr lang="en-US"/>
              <a:pPr/>
              <a:t>33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Table 2.2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3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10D07-76F2-8A40-B766-C4EBE8CE79E2}" type="slidenum">
              <a:rPr lang="en-US"/>
              <a:pPr/>
              <a:t>37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Unnumbered Figure 2, Page 73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0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EBC37-6A52-0F42-8555-B3EEEB28080C}" type="slidenum">
              <a:rPr lang="en-US"/>
              <a:pPr/>
              <a:t>38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Unnumbered Figure 2, Page 75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2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File Name: </a:t>
            </a:r>
            <a:r>
              <a:rPr lang="en-US" b="1" smtClean="0">
                <a:ea typeface="ＭＳ Ｐゴシック" pitchFamily="-110" charset="-128"/>
              </a:rPr>
              <a:t>AAAKPBV0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Figure: 01-07-052un.jpg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0E1C3-DCFF-4185-82F2-A0DC99F44699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0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AF9B9-5AE2-524C-A830-94584E2639E6}" type="slidenum">
              <a:rPr lang="en-US"/>
              <a:pPr/>
              <a:t>43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Figure 2.11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2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File Name: </a:t>
            </a:r>
            <a:r>
              <a:rPr lang="en-US" b="1" smtClean="0">
                <a:ea typeface="ＭＳ Ｐゴシック" pitchFamily="-110" charset="-128"/>
              </a:rPr>
              <a:t>AAAKPBV1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Figure: 01-07-052.1UN.jpg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F3350-7E52-4D88-A782-8E35486AEBB6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4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0C3E4-FD82-4946-9E9A-7B12DD5F78EF}" type="slidenum">
              <a:rPr lang="en-US"/>
              <a:pPr/>
              <a:t>45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Unnumbered Figure 2, Page 79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6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C7F76-8A57-DC47-A2F5-919A7599B630}" type="slidenum">
              <a:rPr lang="en-US"/>
              <a:pPr/>
              <a:t>46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Unnumbered Table, Page 82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8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F1B83-1A68-432F-A247-B4DAACAD4257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9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Figure: 01-06.jpg</a:t>
            </a:r>
          </a:p>
          <a:p>
            <a:r>
              <a:rPr lang="en-US" smtClean="0">
                <a:ea typeface="ＭＳ Ｐゴシック" pitchFamily="-110" charset="-128"/>
              </a:rPr>
              <a:t>File Name: </a:t>
            </a:r>
            <a:r>
              <a:rPr lang="en-US" b="1" smtClean="0">
                <a:ea typeface="ＭＳ Ｐゴシック" pitchFamily="-110" charset="-128"/>
              </a:rPr>
              <a:t>AACXSBT0</a:t>
            </a: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D6C34-7761-45BD-9432-2E774490A40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3A099-194C-4266-8C5B-FEB1C694EAFE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2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File Name: </a:t>
            </a:r>
            <a:r>
              <a:rPr lang="en-US" b="1" smtClean="0">
                <a:ea typeface="ＭＳ Ｐゴシック" pitchFamily="-110" charset="-128"/>
              </a:rPr>
              <a:t>AAAKPBY0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Figure: 01-07-055un.jpg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8CDF2-26E8-4E8E-8F00-E8381B025DF1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AAAKPGH0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Figure: 02-21.jpg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D7509-6F99-4D4E-AE02-9915C151220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AACXSEK0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Figure: 02_22.jpg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B9A16-9A7A-4ED9-93B2-E10A8FDE09EF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57B85-B765-4D40-9932-AB3C0737123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6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AAAKPGJ0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Figure: 02-23.jpg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9B492-91F7-48E6-8AA8-1E0B5D281AF3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AAAKPGM0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Figure: 02-24.jpg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7ECCA-0943-4167-A9E7-CF68BE786E14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File Name: </a:t>
            </a:r>
            <a:r>
              <a:rPr lang="en-US" b="1" smtClean="0">
                <a:latin typeface="Times New Roman" pitchFamily="18" charset="0"/>
                <a:ea typeface="ＭＳ Ｐゴシック" pitchFamily="-110" charset="-128"/>
              </a:rPr>
              <a:t>AAAKPGL0</a:t>
            </a:r>
            <a:endParaRPr lang="en-US" smtClean="0">
              <a:latin typeface="Times New Roman" pitchFamily="18" charset="0"/>
              <a:ea typeface="ＭＳ Ｐゴシック" pitchFamily="-110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-110" charset="-128"/>
              </a:rPr>
              <a:t>Figure: 02-24-01un.jpg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DCABF-065D-4926-A23D-90ADDE12FDF9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BC49-E829-4DD6-A94D-355025D05F2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314D-3D62-4F61-BD48-071C65C36A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Acids and Bases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Functional 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Polarity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Intermolecular Forces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Acids and Bases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Functional Groups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Nonpolar Compounds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3600" b="1" smtClean="0">
                <a:solidFill>
                  <a:schemeClr val="accent2"/>
                </a:solidFill>
              </a:rPr>
              <a:t>Bond Moments Cancel Out</a:t>
            </a:r>
          </a:p>
        </p:txBody>
      </p:sp>
      <p:sp>
        <p:nvSpPr>
          <p:cNvPr id="11268" name="Rectangle 4"/>
          <p:cNvSpPr>
            <a:spLocks noGrp="1" noChangeAspect="1" noChangeArrowheads="1"/>
          </p:cNvSpPr>
          <p:nvPr>
            <p:ph idx="1"/>
          </p:nvPr>
        </p:nvSpPr>
        <p:spPr>
          <a:xfrm>
            <a:off x="0" y="1828800"/>
            <a:ext cx="9144000" cy="3952875"/>
          </a:xfrm>
          <a:blipFill dpi="0" rotWithShape="1">
            <a:blip r:embed="rId2" cstate="print"/>
            <a:srcRect/>
            <a:stretch>
              <a:fillRect b="-5716"/>
            </a:stretch>
          </a:blipFill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38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01p13"/>
          <p:cNvSpPr>
            <a:spLocks noGrp="1" noChangeAspect="1" noChangeArrowheads="1"/>
          </p:cNvSpPr>
          <p:nvPr/>
        </p:nvSpPr>
        <p:spPr bwMode="auto">
          <a:xfrm>
            <a:off x="0" y="2144713"/>
            <a:ext cx="9144000" cy="25685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A Model of a Saturated Hydrocarbon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Lone Pairs and Dipole Moments</a:t>
            </a:r>
          </a:p>
        </p:txBody>
      </p:sp>
      <p:pic>
        <p:nvPicPr>
          <p:cNvPr id="7885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79" y="1371600"/>
            <a:ext cx="81773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78853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705B4D7-EAA3-479B-BD9B-905B8142EA68}" type="slidenum">
              <a:rPr lang="en-US" sz="14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Nitromethane</a:t>
            </a:r>
          </a:p>
        </p:txBody>
      </p:sp>
      <p:sp>
        <p:nvSpPr>
          <p:cNvPr id="12292" name="Rectangle 4"/>
          <p:cNvSpPr>
            <a:spLocks noGrp="1" noChangeAspect="1" noChangeArrowheads="1"/>
          </p:cNvSpPr>
          <p:nvPr>
            <p:ph idx="1"/>
          </p:nvPr>
        </p:nvSpPr>
        <p:spPr>
          <a:xfrm>
            <a:off x="0" y="1981200"/>
            <a:ext cx="9144000" cy="2971800"/>
          </a:xfrm>
          <a:blipFill dpi="0" rotWithShape="1">
            <a:blip r:embed="rId2" cstate="print"/>
            <a:srcRect/>
            <a:stretch>
              <a:fillRect b="-4308"/>
            </a:stretch>
          </a:blipFill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090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Dipole Moment reflects Both Resonance Structures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843838" cy="4513263"/>
          </a:xfrm>
          <a:noFill/>
        </p:spPr>
      </p:pic>
    </p:spTree>
    <p:extLst>
      <p:ext uri="{BB962C8B-B14F-4D97-AF65-F5344CB8AC3E}">
        <p14:creationId xmlns:p14="http://schemas.microsoft.com/office/powerpoint/2010/main" val="92952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Intermolecular Forces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Strength of attractions between molecules influences the 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melting point </a:t>
            </a:r>
            <a:r>
              <a:rPr lang="en-US" dirty="0" smtClean="0">
                <a:ea typeface="ＭＳ Ｐゴシック" pitchFamily="-110" charset="-128"/>
              </a:rPr>
              <a:t>(m. p.), 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boiling point</a:t>
            </a:r>
            <a:r>
              <a:rPr lang="en-US" dirty="0" smtClean="0">
                <a:ea typeface="ＭＳ Ｐゴシック" pitchFamily="-110" charset="-128"/>
              </a:rPr>
              <a:t> (b. p.), and 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solubility</a:t>
            </a:r>
            <a:r>
              <a:rPr lang="en-US" dirty="0" smtClean="0">
                <a:ea typeface="ＭＳ Ｐゴシック" pitchFamily="-110" charset="-128"/>
              </a:rPr>
              <a:t> of compounds.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Classification of attractive forces: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Dipole–</a:t>
            </a:r>
            <a:r>
              <a:rPr lang="en-US" dirty="0" err="1" smtClean="0">
                <a:solidFill>
                  <a:srgbClr val="FF0000"/>
                </a:solidFill>
              </a:rPr>
              <a:t>dipole</a:t>
            </a:r>
            <a:r>
              <a:rPr lang="en-US" dirty="0" smtClean="0">
                <a:solidFill>
                  <a:srgbClr val="FF0000"/>
                </a:solidFill>
              </a:rPr>
              <a:t> forces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London dispersions forces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Hydrogen bonding </a:t>
            </a:r>
            <a:r>
              <a:rPr lang="en-US" dirty="0" smtClean="0"/>
              <a:t>in molecules with —OH or —NH groups</a:t>
            </a:r>
          </a:p>
        </p:txBody>
      </p:sp>
      <p:sp>
        <p:nvSpPr>
          <p:cNvPr id="80900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80901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D226640-5C83-415D-808F-27C92866E178}" type="slidenum">
              <a:rPr lang="en-US" sz="14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Dipole–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-110" charset="-128"/>
              </a:rPr>
              <a:t>Dipole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 Interaction</a:t>
            </a:r>
            <a:b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</a:br>
            <a:endParaRPr lang="en-US" b="1" dirty="0" smtClean="0">
              <a:solidFill>
                <a:srgbClr val="FF0000"/>
              </a:solidFill>
              <a:ea typeface="ＭＳ Ｐゴシック" pitchFamily="-110" charset="-128"/>
            </a:endParaRPr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7924800" y="5638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499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352550"/>
            <a:ext cx="5829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84998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EC707B9-5048-4819-8316-E04E94407441}" type="slidenum">
              <a:rPr lang="en-US" sz="14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248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London Dispersions</a:t>
            </a:r>
          </a:p>
        </p:txBody>
      </p:sp>
      <p:sp>
        <p:nvSpPr>
          <p:cNvPr id="89091" name="Rectangle 7"/>
          <p:cNvSpPr>
            <a:spLocks noChangeArrowheads="1"/>
          </p:cNvSpPr>
          <p:nvPr/>
        </p:nvSpPr>
        <p:spPr bwMode="auto">
          <a:xfrm>
            <a:off x="8077200" y="5486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909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600200"/>
            <a:ext cx="64484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89094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1656646-1459-436E-8E3A-B886526E8DA2}" type="slidenum">
              <a:rPr lang="en-US" sz="14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</a:rPr>
              <a:t>Effect of Branching on Boiling Point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10000"/>
            <a:ext cx="77724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long-chain isomer (</a:t>
            </a:r>
            <a:r>
              <a:rPr lang="en-US" sz="2400" i="1" dirty="0" smtClean="0">
                <a:solidFill>
                  <a:srgbClr val="000000"/>
                </a:solidFill>
                <a:ea typeface="ＭＳ Ｐゴシック" pitchFamily="-110" charset="-128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-pentane) has the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-110" charset="-128"/>
              </a:rPr>
              <a:t>greatest surface area and therefore the highest boiling point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As the amount of chain branching increases, the molecule becomes more spherical and its surface area decreases.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most highly branched isomer (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neopentane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) has the smallest surface area and the lowest boiling point.</a:t>
            </a:r>
            <a:endParaRPr lang="en-US" sz="24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66313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91142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965466A-9DC8-49E1-9107-6D20C54243D3}" type="slidenum">
              <a:rPr lang="en-US" sz="14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7" name="Picture 3" descr="02_04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Content Placeholder 3" descr="molecu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8932863" cy="6324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248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Hydrogen Bonds</a:t>
            </a:r>
          </a:p>
        </p:txBody>
      </p:sp>
      <p:sp>
        <p:nvSpPr>
          <p:cNvPr id="95235" name="Rectangle 7"/>
          <p:cNvSpPr>
            <a:spLocks noChangeArrowheads="1"/>
          </p:cNvSpPr>
          <p:nvPr/>
        </p:nvSpPr>
        <p:spPr bwMode="auto">
          <a:xfrm>
            <a:off x="8382000" y="579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9523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38338"/>
            <a:ext cx="85344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95238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E350941-DDF6-41A0-B9D0-838140EBF542}" type="slidenum">
              <a:rPr lang="en-US" sz="14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7" name="Picture 3" descr="02_Pg65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0"/>
            <a:ext cx="465137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5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5"/>
          <p:cNvSpPr txBox="1">
            <a:spLocks noChangeArrowheads="1"/>
          </p:cNvSpPr>
          <p:nvPr/>
        </p:nvSpPr>
        <p:spPr bwMode="auto">
          <a:xfrm>
            <a:off x="304800" y="16510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71500" algn="l"/>
              </a:tabLst>
            </a:pPr>
            <a:r>
              <a:rPr lang="en-US" sz="2400" dirty="0">
                <a:latin typeface="Times" pitchFamily="-110" charset="0"/>
              </a:rPr>
              <a:t>Rank the following compounds in order of increasing boiling points. Explain the reasons for your chosen order.</a:t>
            </a:r>
          </a:p>
        </p:txBody>
      </p:sp>
      <p:sp>
        <p:nvSpPr>
          <p:cNvPr id="99331" name="Title 1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Solved Problem 4</a:t>
            </a:r>
          </a:p>
        </p:txBody>
      </p:sp>
      <p:pic>
        <p:nvPicPr>
          <p:cNvPr id="9933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73695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99334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0341E89-C3E5-42D5-99B6-2C6BEE7341C1}" type="slidenum">
              <a:rPr lang="en-US" sz="14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9"/>
          <p:cNvSpPr txBox="1">
            <a:spLocks noChangeArrowheads="1"/>
          </p:cNvSpPr>
          <p:nvPr/>
        </p:nvSpPr>
        <p:spPr bwMode="auto">
          <a:xfrm>
            <a:off x="304800" y="10668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To predict relative boiling points, we should look for differences in (1) hydrogen bonding, (2) molecular weight and surface area, and (3) dipole moments. Except for </a:t>
            </a:r>
            <a:r>
              <a:rPr lang="en-US" sz="2000" dirty="0" err="1">
                <a:solidFill>
                  <a:srgbClr val="0070C0"/>
                </a:solidFill>
                <a:latin typeface="Times" pitchFamily="-110" charset="0"/>
              </a:rPr>
              <a:t>neopentane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, these compounds have similar molecular weights. </a:t>
            </a:r>
            <a:r>
              <a:rPr lang="en-US" sz="2000" dirty="0" err="1">
                <a:solidFill>
                  <a:srgbClr val="0070C0"/>
                </a:solidFill>
                <a:latin typeface="Times" pitchFamily="-110" charset="0"/>
              </a:rPr>
              <a:t>Neopentane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 is the lightest, and it is a compact spherical structure that minimizes van </a:t>
            </a:r>
            <a:r>
              <a:rPr lang="en-US" sz="2000" dirty="0" err="1">
                <a:solidFill>
                  <a:srgbClr val="0070C0"/>
                </a:solidFill>
                <a:latin typeface="Times" pitchFamily="-110" charset="0"/>
              </a:rPr>
              <a:t>der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 Waals attractions. </a:t>
            </a:r>
            <a:r>
              <a:rPr lang="en-US" sz="2000" dirty="0" err="1">
                <a:solidFill>
                  <a:srgbClr val="0070C0"/>
                </a:solidFill>
                <a:latin typeface="Times" pitchFamily="-110" charset="0"/>
              </a:rPr>
              <a:t>Neopentane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 is the lowest-boiling compound.</a:t>
            </a:r>
          </a:p>
          <a:p>
            <a:r>
              <a:rPr lang="en-US" sz="1600" dirty="0">
                <a:latin typeface="Times" pitchFamily="-110" charset="0"/>
              </a:rPr>
              <a:t>	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Neither </a:t>
            </a:r>
            <a:r>
              <a:rPr lang="en-US" sz="2000" i="1" dirty="0">
                <a:solidFill>
                  <a:srgbClr val="0070C0"/>
                </a:solidFill>
                <a:latin typeface="Times" pitchFamily="-110" charset="0"/>
              </a:rPr>
              <a:t>n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-hexane nor 2,3-dimethylbutane is hydrogen bonded, so they will be next higher in boiling points. Because 2,3-dimethylbutane is more highly branched (and has a smaller surface area) than </a:t>
            </a:r>
            <a:r>
              <a:rPr lang="en-US" sz="2000" i="1" dirty="0">
                <a:solidFill>
                  <a:srgbClr val="0070C0"/>
                </a:solidFill>
                <a:latin typeface="Times" pitchFamily="-110" charset="0"/>
              </a:rPr>
              <a:t>n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-hexane, 2,3-dimethylbutane will have a lower boiling point than </a:t>
            </a:r>
            <a:r>
              <a:rPr lang="en-US" sz="2000" i="1" dirty="0">
                <a:solidFill>
                  <a:srgbClr val="0070C0"/>
                </a:solidFill>
                <a:latin typeface="Times" pitchFamily="-110" charset="0"/>
              </a:rPr>
              <a:t>n</a:t>
            </a:r>
            <a:r>
              <a:rPr lang="en-US" sz="2000" dirty="0">
                <a:solidFill>
                  <a:srgbClr val="0070C0"/>
                </a:solidFill>
                <a:latin typeface="Times" pitchFamily="-110" charset="0"/>
              </a:rPr>
              <a:t>-hexane. </a:t>
            </a:r>
          </a:p>
        </p:txBody>
      </p:sp>
      <p:sp>
        <p:nvSpPr>
          <p:cNvPr id="101379" name="TextBox 12"/>
          <p:cNvSpPr txBox="1">
            <a:spLocks noChangeArrowheads="1"/>
          </p:cNvSpPr>
          <p:nvPr/>
        </p:nvSpPr>
        <p:spPr bwMode="auto">
          <a:xfrm>
            <a:off x="3581400" y="381000"/>
            <a:ext cx="1627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Solution</a:t>
            </a:r>
          </a:p>
        </p:txBody>
      </p:sp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8610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" pitchFamily="-110" charset="0"/>
              </a:rPr>
              <a:t>The two remaining compounds are both hydrogen bonded, and pentan-1-ol has more area for van </a:t>
            </a:r>
            <a:r>
              <a:rPr lang="en-US" sz="1600" dirty="0" err="1">
                <a:solidFill>
                  <a:srgbClr val="0070C0"/>
                </a:solidFill>
                <a:latin typeface="Times" pitchFamily="-110" charset="0"/>
              </a:rPr>
              <a:t>der</a:t>
            </a:r>
            <a:r>
              <a:rPr lang="en-US" sz="1600" dirty="0">
                <a:solidFill>
                  <a:srgbClr val="0070C0"/>
                </a:solidFill>
                <a:latin typeface="Times" pitchFamily="-110" charset="0"/>
              </a:rPr>
              <a:t> Waals forces. Therefore, pentan-1-ol should be the highest-boiling compound. </a:t>
            </a:r>
            <a:r>
              <a:rPr lang="en-US" sz="1600" dirty="0">
                <a:solidFill>
                  <a:srgbClr val="FF0000"/>
                </a:solidFill>
                <a:latin typeface="Times" pitchFamily="-110" charset="0"/>
              </a:rPr>
              <a:t>We predict the following order:</a:t>
            </a:r>
          </a:p>
          <a:p>
            <a:endParaRPr lang="en-US" dirty="0">
              <a:latin typeface="Times" pitchFamily="-110" charset="0"/>
            </a:endParaRPr>
          </a:p>
          <a:p>
            <a:r>
              <a:rPr lang="en-US" sz="1600" dirty="0">
                <a:latin typeface="Times" pitchFamily="-110" charset="0"/>
              </a:rPr>
              <a:t>	</a:t>
            </a:r>
            <a:r>
              <a:rPr lang="en-US" sz="1600" dirty="0" err="1">
                <a:latin typeface="Times" pitchFamily="-110" charset="0"/>
              </a:rPr>
              <a:t>neopentane</a:t>
            </a:r>
            <a:r>
              <a:rPr lang="en-US" sz="1600" dirty="0">
                <a:latin typeface="Times" pitchFamily="-110" charset="0"/>
              </a:rPr>
              <a:t> &lt; 2,3-dimethylbutane &lt; </a:t>
            </a:r>
            <a:r>
              <a:rPr lang="en-US" sz="1600" i="1" dirty="0">
                <a:latin typeface="Times" pitchFamily="-110" charset="0"/>
              </a:rPr>
              <a:t>n</a:t>
            </a:r>
            <a:r>
              <a:rPr lang="en-US" sz="1600" dirty="0">
                <a:latin typeface="Times" pitchFamily="-110" charset="0"/>
              </a:rPr>
              <a:t>-hexane &lt; 2-methylbutan-2-ol &lt; pentan-1-ol</a:t>
            </a:r>
          </a:p>
          <a:p>
            <a:endParaRPr lang="en-US" sz="1600" dirty="0">
              <a:latin typeface="Times" pitchFamily="-110" charset="0"/>
            </a:endParaRPr>
          </a:p>
          <a:p>
            <a:endParaRPr lang="en-US" sz="1600" dirty="0">
              <a:latin typeface="Times" pitchFamily="-110" charset="0"/>
            </a:endParaRPr>
          </a:p>
          <a:p>
            <a:r>
              <a:rPr lang="en-US" sz="1600" dirty="0">
                <a:latin typeface="Times" pitchFamily="-110" charset="0"/>
              </a:rPr>
              <a:t>The actual boiling points are given here to show that our prediction is correct.</a:t>
            </a:r>
          </a:p>
        </p:txBody>
      </p:sp>
      <p:sp>
        <p:nvSpPr>
          <p:cNvPr id="101381" name="Text Box 7"/>
          <p:cNvSpPr txBox="1">
            <a:spLocks noChangeArrowheads="1"/>
          </p:cNvSpPr>
          <p:nvPr/>
        </p:nvSpPr>
        <p:spPr bwMode="auto">
          <a:xfrm>
            <a:off x="1473200" y="514985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" pitchFamily="-110" charset="0"/>
              </a:rPr>
              <a:t>10 °C</a:t>
            </a:r>
            <a:endParaRPr lang="en-US" dirty="0">
              <a:solidFill>
                <a:srgbClr val="FF0000"/>
              </a:solidFill>
              <a:latin typeface="Times" pitchFamily="-110" charset="0"/>
            </a:endParaRPr>
          </a:p>
        </p:txBody>
      </p:sp>
      <p:sp>
        <p:nvSpPr>
          <p:cNvPr id="101382" name="Text Box 8"/>
          <p:cNvSpPr txBox="1">
            <a:spLocks noChangeArrowheads="1"/>
          </p:cNvSpPr>
          <p:nvPr/>
        </p:nvSpPr>
        <p:spPr bwMode="auto">
          <a:xfrm>
            <a:off x="3124200" y="51498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" pitchFamily="-110" charset="0"/>
              </a:rPr>
              <a:t>58 °C</a:t>
            </a:r>
            <a:endParaRPr lang="en-US" dirty="0">
              <a:solidFill>
                <a:srgbClr val="FF0000"/>
              </a:solidFill>
              <a:latin typeface="Times" pitchFamily="-110" charset="0"/>
            </a:endParaRPr>
          </a:p>
        </p:txBody>
      </p:sp>
      <p:sp>
        <p:nvSpPr>
          <p:cNvPr id="101383" name="Text Box 9"/>
          <p:cNvSpPr txBox="1">
            <a:spLocks noChangeArrowheads="1"/>
          </p:cNvSpPr>
          <p:nvPr/>
        </p:nvSpPr>
        <p:spPr bwMode="auto">
          <a:xfrm>
            <a:off x="4267200" y="51498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" pitchFamily="-110" charset="0"/>
              </a:rPr>
              <a:t>69 °C</a:t>
            </a:r>
            <a:endParaRPr lang="en-US" dirty="0">
              <a:solidFill>
                <a:srgbClr val="FF0000"/>
              </a:solidFill>
              <a:latin typeface="Times" pitchFamily="-110" charset="0"/>
            </a:endParaRPr>
          </a:p>
        </p:txBody>
      </p:sp>
      <p:sp>
        <p:nvSpPr>
          <p:cNvPr id="101384" name="Text Box 10"/>
          <p:cNvSpPr txBox="1">
            <a:spLocks noChangeArrowheads="1"/>
          </p:cNvSpPr>
          <p:nvPr/>
        </p:nvSpPr>
        <p:spPr bwMode="auto">
          <a:xfrm>
            <a:off x="5562600" y="51498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" pitchFamily="-110" charset="0"/>
              </a:rPr>
              <a:t>102 °C</a:t>
            </a:r>
            <a:endParaRPr lang="en-US" dirty="0">
              <a:solidFill>
                <a:srgbClr val="FF0000"/>
              </a:solidFill>
              <a:latin typeface="Times" pitchFamily="-110" charset="0"/>
            </a:endParaRPr>
          </a:p>
        </p:txBody>
      </p:sp>
      <p:sp>
        <p:nvSpPr>
          <p:cNvPr id="101385" name="Text Box 11"/>
          <p:cNvSpPr txBox="1">
            <a:spLocks noChangeArrowheads="1"/>
          </p:cNvSpPr>
          <p:nvPr/>
        </p:nvSpPr>
        <p:spPr bwMode="auto">
          <a:xfrm>
            <a:off x="7086600" y="514985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" pitchFamily="-110" charset="0"/>
              </a:rPr>
              <a:t>138 °C</a:t>
            </a:r>
            <a:endParaRPr lang="en-US" dirty="0">
              <a:solidFill>
                <a:srgbClr val="FF0000"/>
              </a:solidFill>
              <a:latin typeface="Times" pitchFamily="-110" charset="0"/>
            </a:endParaRPr>
          </a:p>
        </p:txBody>
      </p:sp>
      <p:sp>
        <p:nvSpPr>
          <p:cNvPr id="101386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101387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D8AAA7A-88EA-40DB-A81A-276B02F736BF}" type="slidenum">
              <a:rPr lang="en-US" sz="14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Polarity Effects on Solubility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a typeface="ＭＳ Ｐゴシック" pitchFamily="-110" charset="-128"/>
              </a:rPr>
              <a:t>Like dissolves like</a:t>
            </a:r>
            <a:r>
              <a:rPr lang="en-US" dirty="0" smtClean="0">
                <a:ea typeface="ＭＳ Ｐゴシック" pitchFamily="-110" charset="-128"/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Polar solutes dissolve in polar solvents</a:t>
            </a:r>
            <a:r>
              <a:rPr lang="en-US" dirty="0" smtClean="0">
                <a:ea typeface="ＭＳ Ｐゴシック" pitchFamily="-110" charset="-128"/>
              </a:rPr>
              <a:t>.</a:t>
            </a:r>
          </a:p>
          <a:p>
            <a:r>
              <a:rPr lang="en-US" dirty="0" err="1" smtClean="0">
                <a:solidFill>
                  <a:srgbClr val="0070C0"/>
                </a:solidFill>
                <a:ea typeface="ＭＳ Ｐゴシック" pitchFamily="-110" charset="-128"/>
              </a:rPr>
              <a:t>Nonpolar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 solutes dissolve in </a:t>
            </a:r>
            <a:r>
              <a:rPr lang="en-US" dirty="0" err="1" smtClean="0">
                <a:solidFill>
                  <a:srgbClr val="0070C0"/>
                </a:solidFill>
                <a:ea typeface="ＭＳ Ｐゴシック" pitchFamily="-110" charset="-128"/>
              </a:rPr>
              <a:t>nonpolar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 solvents</a:t>
            </a:r>
            <a:r>
              <a:rPr lang="en-US" dirty="0" smtClean="0">
                <a:ea typeface="ＭＳ Ｐゴシック" pitchFamily="-110" charset="-128"/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Molecules with similar intermolecular forces will mix freely</a:t>
            </a:r>
            <a:r>
              <a:rPr lang="en-US" dirty="0" smtClean="0">
                <a:ea typeface="ＭＳ Ｐゴシック" pitchFamily="-110" charset="-128"/>
              </a:rPr>
              <a:t>. </a:t>
            </a:r>
          </a:p>
        </p:txBody>
      </p:sp>
      <p:sp>
        <p:nvSpPr>
          <p:cNvPr id="103428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103429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A90A89F-8084-4F56-9EE2-E8969C64F7B8}" type="slidenum">
              <a:rPr lang="en-US" sz="14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3" name="Picture 3" descr="02_0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325"/>
            <a:ext cx="914400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5" name="Picture 3" descr="02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9144000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9" name="Picture 3" descr="02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50"/>
            <a:ext cx="9144000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Definitions of Acids/Bases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133600"/>
            <a:ext cx="7772400" cy="2884488"/>
          </a:xfrm>
          <a:noFill/>
        </p:spPr>
      </p:pic>
    </p:spTree>
    <p:extLst>
      <p:ext uri="{BB962C8B-B14F-4D97-AF65-F5344CB8AC3E}">
        <p14:creationId xmlns:p14="http://schemas.microsoft.com/office/powerpoint/2010/main" val="35559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</a:rPr>
              <a:t>Dissociation in H</a:t>
            </a:r>
            <a:r>
              <a:rPr lang="en-US" sz="3600" baseline="-25000" dirty="0" smtClean="0">
                <a:solidFill>
                  <a:srgbClr val="0070C0"/>
                </a:solidFill>
              </a:rPr>
              <a:t>2</a:t>
            </a:r>
            <a:r>
              <a:rPr lang="en-US" sz="3600" dirty="0" smtClean="0">
                <a:solidFill>
                  <a:srgbClr val="0070C0"/>
                </a:solidFill>
              </a:rPr>
              <a:t>O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u="sng" dirty="0" smtClean="0">
                <a:solidFill>
                  <a:srgbClr val="009900"/>
                </a:solidFill>
              </a:rPr>
              <a:t>Arrhenius Acid</a:t>
            </a:r>
            <a:r>
              <a:rPr lang="en-US" sz="3600" dirty="0" smtClean="0">
                <a:solidFill>
                  <a:srgbClr val="009900"/>
                </a:solidFill>
              </a:rPr>
              <a:t> forms H</a:t>
            </a:r>
            <a:r>
              <a:rPr lang="en-US" sz="3600" baseline="-25000" dirty="0" smtClean="0">
                <a:solidFill>
                  <a:srgbClr val="009900"/>
                </a:solidFill>
              </a:rPr>
              <a:t>3</a:t>
            </a:r>
            <a:r>
              <a:rPr lang="en-US" sz="3600" dirty="0" smtClean="0">
                <a:solidFill>
                  <a:srgbClr val="009900"/>
                </a:solidFill>
              </a:rPr>
              <a:t>O</a:t>
            </a:r>
            <a:r>
              <a:rPr lang="en-US" sz="3600" baseline="30000" dirty="0" smtClean="0">
                <a:solidFill>
                  <a:srgbClr val="009900"/>
                </a:solidFill>
              </a:rPr>
              <a:t>+</a:t>
            </a:r>
            <a:br>
              <a:rPr lang="en-US" sz="3600" baseline="30000" dirty="0" smtClean="0">
                <a:solidFill>
                  <a:srgbClr val="009900"/>
                </a:solidFill>
              </a:rPr>
            </a:br>
            <a:r>
              <a:rPr lang="en-US" sz="3600" u="sng" dirty="0" err="1" smtClean="0">
                <a:solidFill>
                  <a:srgbClr val="FF0000"/>
                </a:solidFill>
              </a:rPr>
              <a:t>Bronsted</a:t>
            </a:r>
            <a:r>
              <a:rPr lang="en-US" sz="3600" u="sng" dirty="0" smtClean="0">
                <a:solidFill>
                  <a:srgbClr val="FF0000"/>
                </a:solidFill>
              </a:rPr>
              <a:t>-Lowry Acid</a:t>
            </a:r>
            <a:r>
              <a:rPr lang="en-US" sz="3600" dirty="0" smtClean="0">
                <a:solidFill>
                  <a:srgbClr val="FF0000"/>
                </a:solidFill>
              </a:rPr>
              <a:t> donates a H</a:t>
            </a:r>
            <a:r>
              <a:rPr lang="en-US" sz="3600" baseline="30000" dirty="0" smtClean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25603" name="Picture 3" descr="http://wps.prenhall.com/wps/media/objects/340/348272/Instructor_Resources/Chapter_01/Text_Images/FG01_07-035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67000"/>
            <a:ext cx="9144000" cy="2652713"/>
          </a:xfrm>
          <a:noFill/>
        </p:spPr>
      </p:pic>
    </p:spTree>
    <p:extLst>
      <p:ext uri="{BB962C8B-B14F-4D97-AF65-F5344CB8AC3E}">
        <p14:creationId xmlns:p14="http://schemas.microsoft.com/office/powerpoint/2010/main" val="4084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Electronegativity Trends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800" b="1" smtClean="0">
                <a:solidFill>
                  <a:schemeClr val="accent2"/>
                </a:solidFill>
              </a:rPr>
              <a:t>Ability to Attract the Electrons in a Covalent Bond</a:t>
            </a:r>
          </a:p>
        </p:txBody>
      </p:sp>
      <p:sp>
        <p:nvSpPr>
          <p:cNvPr id="4101" name="Rectangle 5"/>
          <p:cNvSpPr>
            <a:spLocks noGrp="1" noChangeAspect="1" noChangeArrowheads="1"/>
          </p:cNvSpPr>
          <p:nvPr>
            <p:ph idx="1"/>
          </p:nvPr>
        </p:nvSpPr>
        <p:spPr>
          <a:xfrm>
            <a:off x="0" y="1905000"/>
            <a:ext cx="9144000" cy="4191000"/>
          </a:xfrm>
          <a:blipFill dpi="0" rotWithShape="1">
            <a:blip r:embed="rId2" cstate="print"/>
            <a:srcRect/>
            <a:stretch>
              <a:fillRect b="-1236"/>
            </a:stretch>
          </a:blipFill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774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ea typeface="ＭＳ Ｐゴシック" pitchFamily="-110" charset="-128"/>
              </a:rPr>
              <a:t>Brønsted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</a:rPr>
              <a:t>-Lowry Acids and Bases</a:t>
            </a:r>
          </a:p>
        </p:txBody>
      </p:sp>
      <p:sp>
        <p:nvSpPr>
          <p:cNvPr id="121859" name="Text Box 6"/>
          <p:cNvSpPr txBox="1">
            <a:spLocks noChangeArrowheads="1"/>
          </p:cNvSpPr>
          <p:nvPr/>
        </p:nvSpPr>
        <p:spPr bwMode="auto">
          <a:xfrm>
            <a:off x="457200" y="901005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/>
              <a:t>Brønsted</a:t>
            </a:r>
            <a:r>
              <a:rPr lang="en-US" sz="2400" dirty="0"/>
              <a:t>-Lowry </a:t>
            </a:r>
            <a:r>
              <a:rPr lang="en-US" sz="2400" b="1" dirty="0"/>
              <a:t>acids</a:t>
            </a:r>
            <a:r>
              <a:rPr lang="en-US" sz="2400" dirty="0"/>
              <a:t> are any species that </a:t>
            </a:r>
            <a:r>
              <a:rPr lang="en-US" sz="2400" dirty="0">
                <a:solidFill>
                  <a:srgbClr val="FF0000"/>
                </a:solidFill>
              </a:rPr>
              <a:t>donate</a:t>
            </a:r>
            <a:r>
              <a:rPr lang="en-US" sz="2400" dirty="0"/>
              <a:t> a proton. </a:t>
            </a:r>
            <a:endParaRPr lang="en-US" sz="2400" dirty="0" smtClean="0"/>
          </a:p>
          <a:p>
            <a:pPr algn="ctr">
              <a:spcBef>
                <a:spcPct val="50000"/>
              </a:spcBef>
            </a:pPr>
            <a:r>
              <a:rPr lang="en-US" sz="2400" dirty="0" err="1" smtClean="0"/>
              <a:t>Brønsted</a:t>
            </a:r>
            <a:r>
              <a:rPr lang="en-US" sz="2400" dirty="0" smtClean="0"/>
              <a:t>-Lowry </a:t>
            </a:r>
            <a:r>
              <a:rPr lang="en-US" sz="2400" b="1" dirty="0"/>
              <a:t>bases</a:t>
            </a:r>
            <a:r>
              <a:rPr lang="en-US" sz="2400" dirty="0"/>
              <a:t> are any species that can </a:t>
            </a:r>
            <a:r>
              <a:rPr lang="en-US" sz="2400" dirty="0">
                <a:solidFill>
                  <a:srgbClr val="FF0000"/>
                </a:solidFill>
              </a:rPr>
              <a:t>accept</a:t>
            </a:r>
            <a:r>
              <a:rPr lang="en-US" sz="2400" dirty="0"/>
              <a:t> a proton.</a:t>
            </a:r>
          </a:p>
        </p:txBody>
      </p:sp>
      <p:pic>
        <p:nvPicPr>
          <p:cNvPr id="12186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922" y="2286000"/>
            <a:ext cx="604422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2186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</p:spPr>
        <p:txBody>
          <a:bodyPr/>
          <a:lstStyle/>
          <a:p>
            <a:fld id="{4CACB14F-5F36-4BA9-BC29-854F0F6BA2B3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</a:rPr>
              <a:t>Conjugate Acids and Bases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41838"/>
            <a:ext cx="8229600" cy="2011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-110" charset="-128"/>
              </a:rPr>
              <a:t>Conjugate acid</a:t>
            </a:r>
            <a:r>
              <a:rPr lang="en-US" sz="2400" dirty="0" smtClean="0">
                <a:ea typeface="ＭＳ Ｐゴシック" pitchFamily="-110" charset="-128"/>
              </a:rPr>
              <a:t>: when a base accepts a proton, it becomes an acid capable of returning that proton.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-110" charset="-128"/>
              </a:rPr>
              <a:t>Conjugate base</a:t>
            </a:r>
            <a:r>
              <a:rPr lang="en-US" sz="2400" dirty="0" smtClean="0">
                <a:ea typeface="ＭＳ Ｐゴシック" pitchFamily="-110" charset="-128"/>
              </a:rPr>
              <a:t>: when an acid donates its proton, it becomes capable of accepting that proton back.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10" charset="-128"/>
            </a:endParaRPr>
          </a:p>
        </p:txBody>
      </p:sp>
      <p:pic>
        <p:nvPicPr>
          <p:cNvPr id="12390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23988"/>
            <a:ext cx="71628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7950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239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79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E132AD28-3FDA-48FE-A0C9-A0389DC19A9F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Acid Strength defined by pK</a:t>
            </a:r>
            <a:r>
              <a:rPr lang="en-US" b="1" baseline="-25000" smtClean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82700"/>
            <a:ext cx="7086600" cy="4592638"/>
          </a:xfrm>
          <a:noFill/>
        </p:spPr>
      </p:pic>
    </p:spTree>
    <p:extLst>
      <p:ext uri="{BB962C8B-B14F-4D97-AF65-F5344CB8AC3E}">
        <p14:creationId xmlns:p14="http://schemas.microsoft.com/office/powerpoint/2010/main" val="405413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7" name="Picture 3" descr="02_02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0"/>
            <a:ext cx="693261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Stronger Acid Controls Equilibrium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52600"/>
            <a:ext cx="8229600" cy="3006725"/>
          </a:xfrm>
          <a:noFill/>
        </p:spPr>
      </p:pic>
    </p:spTree>
    <p:extLst>
      <p:ext uri="{BB962C8B-B14F-4D97-AF65-F5344CB8AC3E}">
        <p14:creationId xmlns:p14="http://schemas.microsoft.com/office/powerpoint/2010/main" val="1295068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Reaction Described with Arrows</a:t>
            </a:r>
          </a:p>
        </p:txBody>
      </p:sp>
      <p:pic>
        <p:nvPicPr>
          <p:cNvPr id="31747" name="Picture 4" descr="02p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590800"/>
            <a:ext cx="7772400" cy="1882775"/>
          </a:xfrm>
          <a:noFill/>
        </p:spPr>
      </p:pic>
    </p:spTree>
    <p:extLst>
      <p:ext uri="{BB962C8B-B14F-4D97-AF65-F5344CB8AC3E}">
        <p14:creationId xmlns:p14="http://schemas.microsoft.com/office/powerpoint/2010/main" val="461186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Equilibrium Reactions</a:t>
            </a:r>
          </a:p>
        </p:txBody>
      </p:sp>
      <p:sp>
        <p:nvSpPr>
          <p:cNvPr id="33795" name="Rectangle 3" descr="02p44c"/>
          <p:cNvSpPr>
            <a:spLocks noGrp="1" noChangeAspect="1" noChangeArrowheads="1"/>
          </p:cNvSpPr>
          <p:nvPr/>
        </p:nvSpPr>
        <p:spPr bwMode="auto">
          <a:xfrm>
            <a:off x="0" y="1711325"/>
            <a:ext cx="9144000" cy="5146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0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5" name="Picture 3" descr="02_Pg73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0"/>
            <a:ext cx="9144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9" name="Picture 3" descr="02_Pg75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9144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Identify the Acid and Base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362200"/>
            <a:ext cx="7772400" cy="1258888"/>
          </a:xfrm>
          <a:noFill/>
        </p:spPr>
      </p:pic>
    </p:spTree>
    <p:extLst>
      <p:ext uri="{BB962C8B-B14F-4D97-AF65-F5344CB8AC3E}">
        <p14:creationId xmlns:p14="http://schemas.microsoft.com/office/powerpoint/2010/main" val="178181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5" name="Picture 3" descr="01_0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9144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Equilibrium Favors Reactants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81200"/>
            <a:ext cx="8001000" cy="2372669"/>
          </a:xfrm>
          <a:noFill/>
        </p:spPr>
      </p:pic>
    </p:spTree>
    <p:extLst>
      <p:ext uri="{BB962C8B-B14F-4D97-AF65-F5344CB8AC3E}">
        <p14:creationId xmlns:p14="http://schemas.microsoft.com/office/powerpoint/2010/main" val="3756689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ps.prenhall.com/wps/media/objects/340/348272/Instructor_Resources/Chapter_01/Text_Images/FG01_07-053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The Effect of Resonance on </a:t>
            </a:r>
            <a:r>
              <a:rPr lang="en-US" b="1" dirty="0" err="1" smtClean="0">
                <a:solidFill>
                  <a:srgbClr val="FF0000"/>
                </a:solidFill>
              </a:rPr>
              <a:t>pKa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724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</a:rPr>
              <a:t>Effect of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pitchFamily="-110" charset="-128"/>
              </a:rPr>
              <a:t>Electronegativity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</a:rPr>
              <a:t> on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pitchFamily="-110" charset="-128"/>
              </a:rPr>
              <a:t>p</a:t>
            </a:r>
            <a:r>
              <a:rPr lang="en-US" sz="4000" b="1" i="1" dirty="0" err="1" smtClean="0">
                <a:solidFill>
                  <a:srgbClr val="FF0000"/>
                </a:solidFill>
                <a:ea typeface="ＭＳ Ｐゴシック" pitchFamily="-110" charset="-128"/>
              </a:rPr>
              <a:t>K</a:t>
            </a:r>
            <a:r>
              <a:rPr lang="en-US" sz="4000" b="1" baseline="-25000" dirty="0" err="1" smtClean="0">
                <a:solidFill>
                  <a:srgbClr val="FF0000"/>
                </a:solidFill>
                <a:ea typeface="ＭＳ Ｐゴシック" pitchFamily="-110" charset="-128"/>
              </a:rPr>
              <a:t>a</a:t>
            </a:r>
            <a:endParaRPr lang="en-US" sz="4000" b="1" baseline="-25000" dirty="0" smtClean="0">
              <a:solidFill>
                <a:srgbClr val="FF0000"/>
              </a:solidFill>
              <a:ea typeface="ＭＳ Ｐゴシック" pitchFamily="-110" charset="-12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137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70C0"/>
                </a:solidFill>
                <a:ea typeface="ＭＳ Ｐゴシック" pitchFamily="-110" charset="-128"/>
              </a:rPr>
              <a:t>As the bond to H becomes more polarized, H becomes more positive and the bond is easier to break.</a:t>
            </a:r>
          </a:p>
        </p:txBody>
      </p:sp>
      <p:pic>
        <p:nvPicPr>
          <p:cNvPr id="12595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19400"/>
            <a:ext cx="62087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2595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</p:spPr>
        <p:txBody>
          <a:bodyPr/>
          <a:lstStyle/>
          <a:p>
            <a:fld id="{F3609BFF-35E6-4EC9-B340-E4D6BFC826DA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3" name="Picture 3" descr="02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653573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Effect of Size on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-110" charset="-128"/>
              </a:rPr>
              <a:t>p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pitchFamily="-110" charset="-128"/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  <a:ea typeface="ＭＳ Ｐゴシック" pitchFamily="-110" charset="-128"/>
              </a:rPr>
              <a:t>a</a:t>
            </a:r>
            <a:endParaRPr lang="en-US" b="1" baseline="-25000" dirty="0" smtClean="0">
              <a:solidFill>
                <a:srgbClr val="FF0000"/>
              </a:solidFill>
              <a:ea typeface="ＭＳ Ｐゴシック" pitchFamily="-110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-110" charset="-128"/>
              </a:rPr>
              <a:t>As size increases, the H is more loosely held and the bond is easier to break.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-110" charset="-128"/>
              </a:rPr>
              <a:t>A larger size also stabilizes the anion.</a:t>
            </a:r>
          </a:p>
        </p:txBody>
      </p:sp>
      <p:pic>
        <p:nvPicPr>
          <p:cNvPr id="12800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447800"/>
            <a:ext cx="5816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2800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</p:spPr>
        <p:txBody>
          <a:bodyPr/>
          <a:lstStyle/>
          <a:p>
            <a:fld id="{F6680B5D-3B77-4656-BEB8-3360A63AAE86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3" descr="02_Pg79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739298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8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1" name="Picture 3" descr="02_Pg82_U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975"/>
            <a:ext cx="9144000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Lewis Acids and Lewis Bases</a:t>
            </a:r>
          </a:p>
        </p:txBody>
      </p:sp>
      <p:sp>
        <p:nvSpPr>
          <p:cNvPr id="13209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Lewis bases </a:t>
            </a:r>
            <a:r>
              <a:rPr lang="en-US" dirty="0" smtClean="0">
                <a:ea typeface="ＭＳ Ｐゴシック" pitchFamily="-110" charset="-128"/>
              </a:rPr>
              <a:t>are species with available electrons than can be donated to form a new bond.</a:t>
            </a:r>
          </a:p>
          <a:p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Lewis acids </a:t>
            </a:r>
            <a:r>
              <a:rPr lang="en-US" dirty="0" smtClean="0">
                <a:ea typeface="ＭＳ Ｐゴシック" pitchFamily="-110" charset="-128"/>
              </a:rPr>
              <a:t>are species that can accept these electrons to form new bonds.</a:t>
            </a:r>
          </a:p>
          <a:p>
            <a:r>
              <a:rPr lang="en-US" dirty="0" smtClean="0">
                <a:ea typeface="ＭＳ Ｐゴシック" pitchFamily="-110" charset="-128"/>
              </a:rPr>
              <a:t>Since a Lewis acid accepts a pair of electrons, it is called an </a:t>
            </a:r>
            <a:r>
              <a:rPr lang="en-US" b="1" dirty="0" err="1" smtClean="0">
                <a:solidFill>
                  <a:srgbClr val="0070C0"/>
                </a:solidFill>
                <a:ea typeface="ＭＳ Ｐゴシック" pitchFamily="-110" charset="-128"/>
              </a:rPr>
              <a:t>electrophile</a:t>
            </a:r>
            <a:r>
              <a:rPr lang="en-US" dirty="0" smtClean="0">
                <a:ea typeface="ＭＳ Ｐゴシック" pitchFamily="-110" charset="-128"/>
              </a:rPr>
              <a:t>.</a:t>
            </a:r>
          </a:p>
        </p:txBody>
      </p:sp>
      <p:sp>
        <p:nvSpPr>
          <p:cNvPr id="13210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3210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</p:spPr>
        <p:txBody>
          <a:bodyPr/>
          <a:lstStyle/>
          <a:p>
            <a:fld id="{938BB483-0FE8-45D8-BE9A-C0556CDAA175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a typeface="ＭＳ Ｐゴシック" pitchFamily="-110" charset="-128"/>
              </a:rPr>
              <a:t>Nucleophiles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-110" charset="-128"/>
              </a:rPr>
              <a:t>Electrophiles</a:t>
            </a:r>
            <a:endParaRPr lang="en-US" b="1" dirty="0" smtClean="0">
              <a:solidFill>
                <a:srgbClr val="FF0000"/>
              </a:solidFill>
              <a:ea typeface="ＭＳ Ｐゴシック" pitchFamily="-110" charset="-128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0070C0"/>
                </a:solidFill>
                <a:ea typeface="ＭＳ Ｐゴシック" pitchFamily="-110" charset="-128"/>
              </a:rPr>
              <a:t>Nucleophile</a:t>
            </a:r>
            <a:r>
              <a:rPr lang="en-US" dirty="0" smtClean="0">
                <a:ea typeface="ＭＳ Ｐゴシック" pitchFamily="-110" charset="-128"/>
              </a:rPr>
              <a:t>: Donates electrons to a nucleus with an empty orbital (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same as Lewis Base</a:t>
            </a:r>
            <a:r>
              <a:rPr lang="en-US" dirty="0" smtClean="0">
                <a:ea typeface="ＭＳ Ｐゴシック" pitchFamily="-110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0070C0"/>
                </a:solidFill>
                <a:ea typeface="ＭＳ Ｐゴシック" pitchFamily="-110" charset="-128"/>
              </a:rPr>
              <a:t>Electrophile</a:t>
            </a:r>
            <a:r>
              <a:rPr lang="en-US" dirty="0" smtClean="0">
                <a:ea typeface="ＭＳ Ｐゴシック" pitchFamily="-110" charset="-128"/>
              </a:rPr>
              <a:t>: Accepts a pair of electrons (</a:t>
            </a:r>
            <a:r>
              <a:rPr lang="en-US" dirty="0" smtClean="0">
                <a:solidFill>
                  <a:srgbClr val="0070C0"/>
                </a:solidFill>
                <a:ea typeface="ＭＳ Ｐゴシック" pitchFamily="-110" charset="-128"/>
              </a:rPr>
              <a:t>same as Lewis Acid</a:t>
            </a:r>
            <a:r>
              <a:rPr lang="en-US" dirty="0" smtClean="0">
                <a:ea typeface="ＭＳ Ｐゴシック" pitchFamily="-110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When forming a bond, the </a:t>
            </a:r>
            <a:r>
              <a:rPr lang="en-US" dirty="0" err="1" smtClean="0">
                <a:ea typeface="ＭＳ Ｐゴシック" pitchFamily="-110" charset="-128"/>
              </a:rPr>
              <a:t>nucleophile</a:t>
            </a:r>
            <a:r>
              <a:rPr lang="en-US" dirty="0" smtClean="0">
                <a:ea typeface="ＭＳ Ｐゴシック" pitchFamily="-110" charset="-128"/>
              </a:rPr>
              <a:t> attacks the </a:t>
            </a:r>
            <a:r>
              <a:rPr lang="en-US" dirty="0" err="1" smtClean="0">
                <a:ea typeface="ＭＳ Ｐゴシック" pitchFamily="-110" charset="-128"/>
              </a:rPr>
              <a:t>electrophile</a:t>
            </a:r>
            <a:r>
              <a:rPr lang="en-US" dirty="0" smtClean="0">
                <a:ea typeface="ＭＳ Ｐゴシック" pitchFamily="-110" charset="-128"/>
              </a:rPr>
              <a:t>, so the arrow goes from negative to positive.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When breaking a bond, the more electronegative atom receives the electrons.</a:t>
            </a:r>
          </a:p>
        </p:txBody>
      </p:sp>
      <p:sp>
        <p:nvSpPr>
          <p:cNvPr id="13414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3414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</p:spPr>
        <p:txBody>
          <a:bodyPr/>
          <a:lstStyle/>
          <a:p>
            <a:fld id="{5B1AE7D2-DEAB-4A2E-B984-428662FDFF63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ChangeArrowheads="1"/>
          </p:cNvSpPr>
          <p:nvPr/>
        </p:nvSpPr>
        <p:spPr bwMode="auto">
          <a:xfrm>
            <a:off x="457200" y="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Nucleophiles</a:t>
            </a:r>
            <a:r>
              <a:rPr lang="en-US" sz="4400" b="1" dirty="0">
                <a:solidFill>
                  <a:srgbClr val="FF0000"/>
                </a:solidFill>
              </a:rPr>
              <a:t> and </a:t>
            </a:r>
            <a:r>
              <a:rPr lang="en-US" sz="4400" b="1" dirty="0" err="1">
                <a:solidFill>
                  <a:srgbClr val="FF0000"/>
                </a:solidFill>
              </a:rPr>
              <a:t>Electrophiles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361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52" y="1219200"/>
            <a:ext cx="79849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13619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</p:spPr>
        <p:txBody>
          <a:bodyPr/>
          <a:lstStyle/>
          <a:p>
            <a:fld id="{778F39D2-4AAB-4725-8A25-F9C16CE52E79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9" name="Picture 3" descr="02_Pg56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638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Dipole Moment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</a:rPr>
              <a:t>Dipole moment is defined to be the amount of charge separation (</a:t>
            </a:r>
            <a:r>
              <a:rPr lang="en-US" sz="2400" dirty="0" smtClean="0">
                <a:latin typeface="Symbol" pitchFamily="18" charset="2"/>
                <a:ea typeface="ＭＳ Ｐゴシック" pitchFamily="-110" charset="-128"/>
              </a:rPr>
              <a:t>d</a:t>
            </a:r>
            <a:r>
              <a:rPr lang="en-US" sz="2400" dirty="0" smtClean="0">
                <a:ea typeface="ＭＳ Ｐゴシック" pitchFamily="-110" charset="-128"/>
              </a:rPr>
              <a:t>) multiplied by the bond length (</a:t>
            </a:r>
            <a:r>
              <a:rPr lang="en-US" sz="2400" dirty="0" smtClean="0">
                <a:latin typeface="Symbol" pitchFamily="18" charset="2"/>
                <a:ea typeface="ＭＳ Ｐゴシック" pitchFamily="-110" charset="-128"/>
              </a:rPr>
              <a:t>m</a:t>
            </a:r>
            <a:r>
              <a:rPr lang="en-US" sz="2400" dirty="0" smtClean="0">
                <a:ea typeface="ＭＳ Ｐゴシック" pitchFamily="-110" charset="-128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</a:rPr>
              <a:t>Charge separation is shown by an electrostatic potential map (EPM), where red indicates a partially negative region and blue indicates a partially positive region.</a:t>
            </a:r>
          </a:p>
        </p:txBody>
      </p:sp>
      <p:pic>
        <p:nvPicPr>
          <p:cNvPr id="6861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97013"/>
            <a:ext cx="48768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7950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686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79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B920829-BD83-48A9-8BA5-6847A8F260E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Methanol</a:t>
            </a:r>
          </a:p>
        </p:txBody>
      </p:sp>
      <p:sp>
        <p:nvSpPr>
          <p:cNvPr id="8196" name="Rectangle 4"/>
          <p:cNvSpPr>
            <a:spLocks noGrp="1" noChangeAspect="1" noChangeArrowheads="1"/>
          </p:cNvSpPr>
          <p:nvPr>
            <p:ph idx="1"/>
          </p:nvPr>
        </p:nvSpPr>
        <p:spPr>
          <a:xfrm>
            <a:off x="0" y="1752600"/>
            <a:ext cx="9144000" cy="3213100"/>
          </a:xfrm>
          <a:blipFill dpi="0" rotWithShape="1">
            <a:blip r:embed="rId2" cstate="print"/>
            <a:srcRect/>
            <a:stretch>
              <a:fillRect b="-11842"/>
            </a:stretch>
          </a:blipFill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28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Dipole Moment (</a:t>
            </a:r>
            <a:r>
              <a:rPr lang="en-US" b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smtClean="0">
                <a:solidFill>
                  <a:srgbClr val="FF0000"/>
                </a:solidFill>
              </a:rPr>
              <a:t>) is sum of the Bond Moments</a:t>
            </a:r>
          </a:p>
        </p:txBody>
      </p:sp>
      <p:sp>
        <p:nvSpPr>
          <p:cNvPr id="9219" name="Rectangle 5" descr="02p33a"/>
          <p:cNvSpPr>
            <a:spLocks noGrp="1" noChangeAspect="1" noChangeArrowheads="1"/>
          </p:cNvSpPr>
          <p:nvPr/>
        </p:nvSpPr>
        <p:spPr bwMode="auto">
          <a:xfrm>
            <a:off x="0" y="2133600"/>
            <a:ext cx="9144000" cy="39131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</a:rPr>
              <a:t>Molecular Dipole Moment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</a:rPr>
              <a:t>The molecular dipole moment is the </a:t>
            </a:r>
            <a:r>
              <a:rPr lang="en-US" sz="2800" dirty="0" smtClean="0">
                <a:solidFill>
                  <a:srgbClr val="0070C0"/>
                </a:solidFill>
                <a:ea typeface="ＭＳ Ｐゴシック" pitchFamily="-110" charset="-128"/>
              </a:rPr>
              <a:t>vector sum </a:t>
            </a:r>
            <a:r>
              <a:rPr lang="en-US" sz="2800" dirty="0" smtClean="0">
                <a:ea typeface="ＭＳ Ｐゴシック" pitchFamily="-110" charset="-128"/>
              </a:rPr>
              <a:t>of the bond dipole moments.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</a:rPr>
              <a:t>Depends on bond polarity and bond angles.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</a:rPr>
              <a:t>Lone pairs of electrons contribute significantly to the dipole moment.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75" y="1524000"/>
            <a:ext cx="670242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Footer Placeholder 6"/>
          <p:cNvSpPr txBox="1">
            <a:spLocks/>
          </p:cNvSpPr>
          <p:nvPr/>
        </p:nvSpPr>
        <p:spPr bwMode="auto">
          <a:xfrm>
            <a:off x="3124200" y="64738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Chapter 2</a:t>
            </a:r>
          </a:p>
        </p:txBody>
      </p:sp>
      <p:sp>
        <p:nvSpPr>
          <p:cNvPr id="76806" name="Slide Number Placeholder 7"/>
          <p:cNvSpPr txBox="1">
            <a:spLocks/>
          </p:cNvSpPr>
          <p:nvPr/>
        </p:nvSpPr>
        <p:spPr bwMode="auto">
          <a:xfrm>
            <a:off x="6553200" y="6473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D8F1850-485C-43F2-83A2-D1A36D1E975C}" type="slidenum">
              <a:rPr lang="en-US" sz="14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994</Words>
  <Application>Microsoft Office PowerPoint</Application>
  <PresentationFormat>On-screen Show (4:3)</PresentationFormat>
  <Paragraphs>192</Paragraphs>
  <Slides>49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Symbol</vt:lpstr>
      <vt:lpstr>Times</vt:lpstr>
      <vt:lpstr>Times New Roman</vt:lpstr>
      <vt:lpstr>Office Theme</vt:lpstr>
      <vt:lpstr>Acids and Bases Functional Groups</vt:lpstr>
      <vt:lpstr>PowerPoint Presentation</vt:lpstr>
      <vt:lpstr>Electronegativity Trends  Ability to Attract the Electrons in a Covalent Bond</vt:lpstr>
      <vt:lpstr>PowerPoint Presentation</vt:lpstr>
      <vt:lpstr>PowerPoint Presentation</vt:lpstr>
      <vt:lpstr>Dipole Moment</vt:lpstr>
      <vt:lpstr>Methanol</vt:lpstr>
      <vt:lpstr>Dipole Moment (m) is sum of the Bond Moments</vt:lpstr>
      <vt:lpstr>Molecular Dipole Moment</vt:lpstr>
      <vt:lpstr>Nonpolar Compounds Bond Moments Cancel Out</vt:lpstr>
      <vt:lpstr>A Model of a Saturated Hydrocarbon</vt:lpstr>
      <vt:lpstr>Lone Pairs and Dipole Moments</vt:lpstr>
      <vt:lpstr>Nitromethane</vt:lpstr>
      <vt:lpstr>Dipole Moment reflects Both Resonance Structures</vt:lpstr>
      <vt:lpstr>Intermolecular Forces</vt:lpstr>
      <vt:lpstr>Dipole–Dipole Interaction </vt:lpstr>
      <vt:lpstr>London Dispersions</vt:lpstr>
      <vt:lpstr>Effect of Branching on Boiling Point</vt:lpstr>
      <vt:lpstr>PowerPoint Presentation</vt:lpstr>
      <vt:lpstr>Hydrogen Bonds</vt:lpstr>
      <vt:lpstr>PowerPoint Presentation</vt:lpstr>
      <vt:lpstr>PowerPoint Presentation</vt:lpstr>
      <vt:lpstr>PowerPoint Presentation</vt:lpstr>
      <vt:lpstr>Polarity Effects on Solubility</vt:lpstr>
      <vt:lpstr>PowerPoint Presentation</vt:lpstr>
      <vt:lpstr>PowerPoint Presentation</vt:lpstr>
      <vt:lpstr>PowerPoint Presentation</vt:lpstr>
      <vt:lpstr>Definitions of Acids/Bases</vt:lpstr>
      <vt:lpstr>Dissociation in H2O Arrhenius Acid forms H3O+ Bronsted-Lowry Acid donates a H+</vt:lpstr>
      <vt:lpstr>Brønsted-Lowry Acids and Bases</vt:lpstr>
      <vt:lpstr>Conjugate Acids and Bases</vt:lpstr>
      <vt:lpstr>Acid Strength defined by pKa</vt:lpstr>
      <vt:lpstr>PowerPoint Presentation</vt:lpstr>
      <vt:lpstr>Stronger Acid Controls Equilibrium</vt:lpstr>
      <vt:lpstr>Reaction Described with Arrows</vt:lpstr>
      <vt:lpstr>Equilibrium Reactions</vt:lpstr>
      <vt:lpstr>PowerPoint Presentation</vt:lpstr>
      <vt:lpstr>PowerPoint Presentation</vt:lpstr>
      <vt:lpstr>Identify the Acid and Base</vt:lpstr>
      <vt:lpstr>Equilibrium Favors Reactants</vt:lpstr>
      <vt:lpstr>The Effect of Resonance on pKa</vt:lpstr>
      <vt:lpstr>Effect of Electronegativity on pKa</vt:lpstr>
      <vt:lpstr>PowerPoint Presentation</vt:lpstr>
      <vt:lpstr>Effect of Size on pKa</vt:lpstr>
      <vt:lpstr>PowerPoint Presentation</vt:lpstr>
      <vt:lpstr>PowerPoint Presentation</vt:lpstr>
      <vt:lpstr>Lewis Acids and Lewis Bases</vt:lpstr>
      <vt:lpstr>Nucleophiles and Electrophiles</vt:lpstr>
      <vt:lpstr>PowerPoint Presentation</vt:lpstr>
    </vt:vector>
  </TitlesOfParts>
  <Company>La Salle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Bonding of Organic Molecules</dc:title>
  <dc:creator>price</dc:creator>
  <cp:lastModifiedBy>William Price</cp:lastModifiedBy>
  <cp:revision>27</cp:revision>
  <dcterms:created xsi:type="dcterms:W3CDTF">2013-08-02T16:53:29Z</dcterms:created>
  <dcterms:modified xsi:type="dcterms:W3CDTF">2016-08-18T16:32:32Z</dcterms:modified>
</cp:coreProperties>
</file>