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0E95C-ECDD-4BA5-AFF5-37EB02EFDD4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2DEE2-1A1E-411E-B96B-0C39654B0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0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12C1AE9-B258-4236-A43F-4C0FDF135D41}" type="slidenum">
              <a:rPr lang="en-US" altLang="en-US" sz="1200">
                <a:latin typeface="Times New Roman" panose="02020603050405020304" pitchFamily="18" charset="0"/>
              </a:rPr>
              <a:pPr/>
              <a:t>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831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6158943-C615-428F-B2B5-4DFA96A52CBF}" type="slidenum">
              <a:rPr lang="en-US" altLang="en-US" sz="1200">
                <a:latin typeface="Times New Roman" panose="02020603050405020304" pitchFamily="18" charset="0"/>
              </a:rPr>
              <a:pPr/>
              <a:t>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088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927F011-7981-497A-9827-5B3C715C7545}" type="slidenum">
              <a:rPr lang="en-US" altLang="en-US" sz="1200">
                <a:latin typeface="Times New Roman" panose="02020603050405020304" pitchFamily="18" charset="0"/>
              </a:rPr>
              <a:pPr/>
              <a:t>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644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7C5F967-9CEF-44B2-B586-A2F14798DF05}" type="slidenum">
              <a:rPr lang="en-US" altLang="en-US" sz="1200">
                <a:latin typeface="Times New Roman" panose="02020603050405020304" pitchFamily="18" charset="0"/>
              </a:rPr>
              <a:pPr/>
              <a:t>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53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7A4B9C4-91A6-4834-BA45-765FEAFCE792}" type="slidenum">
              <a:rPr lang="en-US" altLang="en-US" sz="1200">
                <a:latin typeface="Times New Roman" panose="02020603050405020304" pitchFamily="18" charset="0"/>
              </a:rPr>
              <a:pPr/>
              <a:t>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733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9BB3E8F-2287-454E-8606-661609B814F3}" type="slidenum">
              <a:rPr lang="en-US" altLang="en-US" sz="1200">
                <a:latin typeface="Times New Roman" panose="02020603050405020304" pitchFamily="18" charset="0"/>
              </a:rPr>
              <a:pPr/>
              <a:t>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446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4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11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 userDrawn="1"/>
        </p:nvSpPr>
        <p:spPr bwMode="auto">
          <a:xfrm>
            <a:off x="122767" y="6477001"/>
            <a:ext cx="29337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</a:rPr>
              <a:t>© 2013 Pearson Education, Inc.</a:t>
            </a:r>
            <a:endParaRPr lang="en-US" altLang="en-US" sz="1000" b="1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 txBox="1">
            <a:spLocks/>
          </p:cNvSpPr>
          <p:nvPr userDrawn="1"/>
        </p:nvSpPr>
        <p:spPr>
          <a:xfrm>
            <a:off x="4368800" y="6473825"/>
            <a:ext cx="3860800" cy="457200"/>
          </a:xfrm>
          <a:prstGeom prst="rect">
            <a:avLst/>
          </a:prstGeom>
          <a:noFill/>
          <a:ln/>
          <a:ex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000"/>
              <a:t>Chapter 19</a:t>
            </a: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8940800" y="6473825"/>
            <a:ext cx="2540000" cy="457200"/>
          </a:xfrm>
          <a:prstGeom prst="rect">
            <a:avLst/>
          </a:prstGeom>
          <a:noFill/>
          <a:ln/>
          <a:ex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4B8E4047-1736-445F-B178-C27BACA2DBAC}" type="slidenum">
              <a:rPr lang="en-US" altLang="en-US" sz="1000"/>
              <a:pPr algn="r"/>
              <a:t>‹#›</a:t>
            </a:fld>
            <a:endParaRPr lang="en-US" altLang="en-US" sz="1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0566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en-US"/>
              <a:t>Chapter 19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1368605-F9CC-4881-9592-C5C270DEA4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04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6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8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9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80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5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6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11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5568B-37F9-4C35-B4FF-DD33FBA91013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65514-BCB7-4EB7-BB17-85DFFF32A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1664" y="255373"/>
            <a:ext cx="9086335" cy="2414331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mines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2910060"/>
            <a:ext cx="9144000" cy="16557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Natural Products and Classification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Nomenclature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Basicity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Preparation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Reactions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96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962665" y="276225"/>
            <a:ext cx="7924800" cy="1143000"/>
          </a:xfrm>
        </p:spPr>
        <p:txBody>
          <a:bodyPr/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</a:rPr>
              <a:t>Biologically Active Amines</a:t>
            </a:r>
          </a:p>
        </p:txBody>
      </p:sp>
      <p:sp>
        <p:nvSpPr>
          <p:cNvPr id="60428" name="Rectangle 1036"/>
          <p:cNvSpPr>
            <a:spLocks noGrp="1" noChangeArrowheads="1"/>
          </p:cNvSpPr>
          <p:nvPr>
            <p:ph type="body" sz="half" idx="2"/>
          </p:nvPr>
        </p:nvSpPr>
        <p:spPr>
          <a:xfrm>
            <a:off x="2209800" y="4267200"/>
            <a:ext cx="77724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The alkaloids are an important group of biologically active amines, mostly synthesized by plants to protect them from being eaten by insects and other animals.  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Many drugs of addiction are classified as alkaloids.</a:t>
            </a:r>
            <a:endParaRPr lang="en-US" altLang="en-US" sz="2400" dirty="0"/>
          </a:p>
        </p:txBody>
      </p:sp>
      <p:pic>
        <p:nvPicPr>
          <p:cNvPr id="3789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00200"/>
            <a:ext cx="853440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524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924800" cy="1143000"/>
          </a:xfrm>
        </p:spPr>
        <p:txBody>
          <a:bodyPr/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</a:rPr>
              <a:t>Biological Activity of Amines</a:t>
            </a:r>
          </a:p>
        </p:txBody>
      </p:sp>
      <p:pic>
        <p:nvPicPr>
          <p:cNvPr id="3993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743076"/>
            <a:ext cx="8534400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79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28567" y="296562"/>
            <a:ext cx="7924800" cy="1143000"/>
          </a:xfrm>
        </p:spPr>
        <p:txBody>
          <a:bodyPr/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</a:rPr>
              <a:t>Classification of Amines</a:t>
            </a:r>
          </a:p>
        </p:txBody>
      </p:sp>
      <p:pic>
        <p:nvPicPr>
          <p:cNvPr id="4403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005" y="2342937"/>
            <a:ext cx="10872577" cy="209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196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1992151" y="249024"/>
            <a:ext cx="7924800" cy="1143000"/>
          </a:xfrm>
        </p:spPr>
        <p:txBody>
          <a:bodyPr/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</a:rPr>
              <a:t>Quaternary Ammonium Salts</a:t>
            </a:r>
          </a:p>
        </p:txBody>
      </p:sp>
      <p:sp>
        <p:nvSpPr>
          <p:cNvPr id="46083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mtClean="0"/>
              <a:t>The nitrogen atom has four alkyl groups attached.</a:t>
            </a:r>
          </a:p>
          <a:p>
            <a:r>
              <a:rPr lang="en-US" altLang="en-US" smtClean="0"/>
              <a:t>The nitrogen is positively charged.</a:t>
            </a:r>
          </a:p>
        </p:txBody>
      </p:sp>
      <p:pic>
        <p:nvPicPr>
          <p:cNvPr id="4608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84" y="1713471"/>
            <a:ext cx="9739935" cy="2079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67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888524" y="212727"/>
            <a:ext cx="7924800" cy="1143000"/>
          </a:xfrm>
        </p:spPr>
        <p:txBody>
          <a:bodyPr/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</a:rPr>
              <a:t>Common Names</a:t>
            </a:r>
          </a:p>
        </p:txBody>
      </p:sp>
      <p:sp>
        <p:nvSpPr>
          <p:cNvPr id="47107" name="Text Placeholder 6"/>
          <p:cNvSpPr>
            <a:spLocks noGrp="1"/>
          </p:cNvSpPr>
          <p:nvPr>
            <p:ph type="body" sz="half" idx="2"/>
          </p:nvPr>
        </p:nvSpPr>
        <p:spPr>
          <a:xfrm>
            <a:off x="2234513" y="4425778"/>
            <a:ext cx="7772400" cy="1676400"/>
          </a:xfrm>
        </p:spPr>
        <p:txBody>
          <a:bodyPr/>
          <a:lstStyle/>
          <a:p>
            <a:r>
              <a:rPr lang="en-US" altLang="en-US" dirty="0"/>
              <a:t>Common names of amines are formed from the </a:t>
            </a:r>
            <a:r>
              <a:rPr lang="en-US" altLang="en-US" dirty="0">
                <a:solidFill>
                  <a:srgbClr val="FF0000"/>
                </a:solidFill>
              </a:rPr>
              <a:t>names of the alkyl groups</a:t>
            </a:r>
            <a:r>
              <a:rPr lang="en-US" altLang="en-US" dirty="0"/>
              <a:t> bonded to nitrogen, followed by the </a:t>
            </a:r>
            <a:r>
              <a:rPr lang="en-US" altLang="en-US" dirty="0">
                <a:solidFill>
                  <a:srgbClr val="FF0000"/>
                </a:solidFill>
              </a:rPr>
              <a:t>suffix -</a:t>
            </a:r>
            <a:r>
              <a:rPr lang="en-US" altLang="en-US" i="1" dirty="0">
                <a:solidFill>
                  <a:srgbClr val="FF0000"/>
                </a:solidFill>
              </a:rPr>
              <a:t>amine</a:t>
            </a:r>
            <a:r>
              <a:rPr lang="en-US" altLang="en-US" i="1" dirty="0"/>
              <a:t>.</a:t>
            </a:r>
            <a:endParaRPr lang="en-US" altLang="en-US" dirty="0"/>
          </a:p>
        </p:txBody>
      </p:sp>
      <p:pic>
        <p:nvPicPr>
          <p:cNvPr id="4710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058" y="1273349"/>
            <a:ext cx="9503985" cy="2987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61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5616" y="304800"/>
            <a:ext cx="7924800" cy="1143000"/>
          </a:xfrm>
        </p:spPr>
        <p:txBody>
          <a:bodyPr/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</a:rPr>
              <a:t>Amine as Substituent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09800" y="4572000"/>
            <a:ext cx="7772400" cy="1524000"/>
          </a:xfrm>
        </p:spPr>
        <p:txBody>
          <a:bodyPr/>
          <a:lstStyle/>
          <a:p>
            <a:r>
              <a:rPr lang="en-US" altLang="en-US" dirty="0"/>
              <a:t>On a molecule with a higher-priority functional group, the amine is named as </a:t>
            </a:r>
            <a:r>
              <a:rPr lang="en-US" altLang="en-US" dirty="0" smtClean="0"/>
              <a:t>an </a:t>
            </a:r>
            <a:r>
              <a:rPr lang="en-US" altLang="en-US" dirty="0" smtClean="0">
                <a:solidFill>
                  <a:srgbClr val="FF0000"/>
                </a:solidFill>
              </a:rPr>
              <a:t>amino</a:t>
            </a:r>
            <a:r>
              <a:rPr lang="en-US" altLang="en-US" dirty="0" smtClean="0"/>
              <a:t> group. </a:t>
            </a:r>
            <a:endParaRPr lang="en-US" altLang="en-US" dirty="0"/>
          </a:p>
        </p:txBody>
      </p:sp>
      <p:pic>
        <p:nvPicPr>
          <p:cNvPr id="4915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792" y="1754660"/>
            <a:ext cx="9787965" cy="2299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068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96562"/>
            <a:ext cx="7924800" cy="1143000"/>
          </a:xfrm>
        </p:spPr>
        <p:txBody>
          <a:bodyPr/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</a:rPr>
              <a:t>IUPAC Names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52600"/>
            <a:ext cx="8001000" cy="1828800"/>
          </a:xfrm>
        </p:spPr>
        <p:txBody>
          <a:bodyPr/>
          <a:lstStyle/>
          <a:p>
            <a:r>
              <a:rPr lang="en-US" altLang="en-US" dirty="0" smtClean="0"/>
              <a:t>Name is based on longest carbon </a:t>
            </a:r>
            <a:r>
              <a:rPr lang="en-US" altLang="en-US" dirty="0" smtClean="0"/>
              <a:t>chain containing the amine functional group.</a:t>
            </a:r>
            <a:endParaRPr lang="en-US" altLang="en-US" dirty="0" smtClean="0"/>
          </a:p>
          <a:p>
            <a:r>
              <a:rPr lang="en-US" altLang="en-US" dirty="0" smtClean="0"/>
              <a:t>The -</a:t>
            </a:r>
            <a:r>
              <a:rPr lang="en-US" altLang="en-US" i="1" dirty="0" smtClean="0"/>
              <a:t>e</a:t>
            </a:r>
            <a:r>
              <a:rPr lang="en-US" altLang="en-US" dirty="0" smtClean="0"/>
              <a:t> of alkane is replaced with -</a:t>
            </a:r>
            <a:r>
              <a:rPr lang="en-US" altLang="en-US" i="1" dirty="0" smtClean="0"/>
              <a:t>amine</a:t>
            </a:r>
            <a:r>
              <a:rPr lang="en-US" altLang="en-US" dirty="0" smtClean="0"/>
              <a:t>.</a:t>
            </a:r>
          </a:p>
        </p:txBody>
      </p:sp>
      <p:pic>
        <p:nvPicPr>
          <p:cNvPr id="5120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657600"/>
            <a:ext cx="85344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76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481668"/>
              </p:ext>
            </p:extLst>
          </p:nvPr>
        </p:nvGraphicFramePr>
        <p:xfrm>
          <a:off x="1637375" y="2237002"/>
          <a:ext cx="8461013" cy="1733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Struct" r:id="rId3" imgW="6159301" imgH="1261440" progId="StructureOLEServer.Document">
                  <p:embed/>
                </p:oleObj>
              </mc:Choice>
              <mc:Fallback>
                <p:oleObj name="Struct" r:id="rId3" imgW="6159301" imgH="1261440" progId="StructureOLEServ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37375" y="2237002"/>
                        <a:ext cx="8461013" cy="17336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19849" y="733167"/>
            <a:ext cx="48438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Name These Amines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13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155</Words>
  <Application>Microsoft Office PowerPoint</Application>
  <PresentationFormat>Widescreen</PresentationFormat>
  <Paragraphs>28</Paragraphs>
  <Slides>9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Office Theme</vt:lpstr>
      <vt:lpstr>Bio-Rad Structure</vt:lpstr>
      <vt:lpstr>Amines</vt:lpstr>
      <vt:lpstr>Biologically Active Amines</vt:lpstr>
      <vt:lpstr>Biological Activity of Amines</vt:lpstr>
      <vt:lpstr>Classification of Amines</vt:lpstr>
      <vt:lpstr>Quaternary Ammonium Salts</vt:lpstr>
      <vt:lpstr>Common Names</vt:lpstr>
      <vt:lpstr>Amine as Substituent</vt:lpstr>
      <vt:lpstr>IUPAC Names</vt:lpstr>
      <vt:lpstr>PowerPoint Presentation</vt:lpstr>
    </vt:vector>
  </TitlesOfParts>
  <Company>La Salle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Amines</dc:title>
  <dc:creator>William Price</dc:creator>
  <cp:lastModifiedBy>William Price</cp:lastModifiedBy>
  <cp:revision>3</cp:revision>
  <dcterms:created xsi:type="dcterms:W3CDTF">2016-04-05T17:24:05Z</dcterms:created>
  <dcterms:modified xsi:type="dcterms:W3CDTF">2016-04-05T17:46:09Z</dcterms:modified>
</cp:coreProperties>
</file>