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1" r:id="rId5"/>
    <p:sldId id="260" r:id="rId6"/>
    <p:sldId id="258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215D-8E1F-4269-B3E2-D1D6A39AF95C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885F-3789-4D2B-A89A-B4E73BCBE6B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215D-8E1F-4269-B3E2-D1D6A39AF95C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885F-3789-4D2B-A89A-B4E73BCBE6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215D-8E1F-4269-B3E2-D1D6A39AF95C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885F-3789-4D2B-A89A-B4E73BCBE6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215D-8E1F-4269-B3E2-D1D6A39AF95C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885F-3789-4D2B-A89A-B4E73BCBE6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215D-8E1F-4269-B3E2-D1D6A39AF95C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885F-3789-4D2B-A89A-B4E73BCBE6B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215D-8E1F-4269-B3E2-D1D6A39AF95C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885F-3789-4D2B-A89A-B4E73BCBE6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215D-8E1F-4269-B3E2-D1D6A39AF95C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885F-3789-4D2B-A89A-B4E73BCBE6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215D-8E1F-4269-B3E2-D1D6A39AF95C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68885F-3789-4D2B-A89A-B4E73BCBE6B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215D-8E1F-4269-B3E2-D1D6A39AF95C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885F-3789-4D2B-A89A-B4E73BCBE6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215D-8E1F-4269-B3E2-D1D6A39AF95C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268885F-3789-4D2B-A89A-B4E73BCBE6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FBB215D-8E1F-4269-B3E2-D1D6A39AF95C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8885F-3789-4D2B-A89A-B4E73BCBE6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FBB215D-8E1F-4269-B3E2-D1D6A39AF95C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268885F-3789-4D2B-A89A-B4E73BCBE6B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10.emf"/><Relationship Id="rId7" Type="http://schemas.openxmlformats.org/officeDocument/2006/relationships/image" Target="../media/image14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Your Brain</a:t>
            </a:r>
            <a:b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Your Chemistry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Neurotransmitters </a:t>
            </a:r>
          </a:p>
          <a:p>
            <a:pPr algn="ctr"/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(and other Mood Changers)</a:t>
            </a:r>
            <a:endParaRPr lang="en-US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514600"/>
            <a:ext cx="3099163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Natural – All Organic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295400"/>
            <a:ext cx="7467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Neurotransmitters</a:t>
            </a:r>
            <a:r>
              <a:rPr lang="en-US" sz="2800" dirty="0" smtClean="0"/>
              <a:t> responsible for: reward pathways, </a:t>
            </a:r>
            <a:r>
              <a:rPr lang="en-US" sz="2700" dirty="0" smtClean="0"/>
              <a:t>mood,</a:t>
            </a:r>
            <a:r>
              <a:rPr lang="en-US" sz="2800" dirty="0" smtClean="0"/>
              <a:t> </a:t>
            </a:r>
            <a:r>
              <a:rPr lang="en-US" sz="2600" dirty="0" smtClean="0"/>
              <a:t>sleep</a:t>
            </a:r>
            <a:r>
              <a:rPr lang="en-US" sz="2500" dirty="0" smtClean="0"/>
              <a:t>, muscle control, </a:t>
            </a:r>
            <a:r>
              <a:rPr lang="en-US" sz="2400" dirty="0" smtClean="0"/>
              <a:t>appetite, </a:t>
            </a:r>
            <a:r>
              <a:rPr lang="en-US" sz="2300" dirty="0" smtClean="0"/>
              <a:t>memory,</a:t>
            </a:r>
            <a:r>
              <a:rPr lang="en-US" sz="2400" dirty="0" smtClean="0"/>
              <a:t> </a:t>
            </a:r>
            <a:r>
              <a:rPr lang="en-US" sz="2200" dirty="0" smtClean="0"/>
              <a:t>heart rate</a:t>
            </a:r>
            <a:r>
              <a:rPr lang="en-US" sz="2100" dirty="0" smtClean="0"/>
              <a:t>, attention span, </a:t>
            </a:r>
            <a:r>
              <a:rPr lang="en-US" sz="2000" dirty="0" smtClean="0"/>
              <a:t>breathing, </a:t>
            </a:r>
            <a:r>
              <a:rPr lang="en-US" sz="1900" dirty="0" smtClean="0"/>
              <a:t>fight or flight, </a:t>
            </a:r>
            <a:r>
              <a:rPr lang="en-US" sz="1800" dirty="0" smtClean="0"/>
              <a:t>general intellectual function, </a:t>
            </a:r>
            <a:r>
              <a:rPr lang="en-US" sz="1600" dirty="0" smtClean="0"/>
              <a:t>blinking, </a:t>
            </a:r>
            <a:r>
              <a:rPr lang="en-US" sz="1400" dirty="0" smtClean="0"/>
              <a:t>blood pressure…</a:t>
            </a:r>
            <a:endParaRPr lang="en-US" sz="1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Serotonin         Epinephrine       Dopamine</a:t>
            </a:r>
            <a:endParaRPr lang="en-US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505200"/>
            <a:ext cx="2432957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3429000"/>
            <a:ext cx="2590800" cy="1345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3657600"/>
            <a:ext cx="2415076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Nicotine Activates Reward Pathways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467600" cy="4525963"/>
          </a:xfrm>
        </p:spPr>
        <p:txBody>
          <a:bodyPr/>
          <a:lstStyle/>
          <a:p>
            <a:r>
              <a:rPr lang="en-US" dirty="0" smtClean="0"/>
              <a:t>Unnatural amounts of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Dopamine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Serotonin</a:t>
            </a:r>
            <a:r>
              <a:rPr lang="en-US" dirty="0" smtClean="0"/>
              <a:t> are released in the brain.</a:t>
            </a:r>
          </a:p>
          <a:p>
            <a:r>
              <a:rPr lang="en-US" dirty="0" smtClean="0"/>
              <a:t>The biochemistry is similar to that created by Cocaine and MDMA (Ecstasy)</a:t>
            </a:r>
          </a:p>
          <a:p>
            <a:r>
              <a:rPr lang="en-US" dirty="0" smtClean="0"/>
              <a:t>Continued ingestion of nicotine creates an attachment to high levels of Dopamine</a:t>
            </a:r>
            <a:endParaRPr lang="en-US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6934200" y="152400"/>
          <a:ext cx="2209800" cy="2096060"/>
        </p:xfrm>
        <a:graphic>
          <a:graphicData uri="http://schemas.openxmlformats.org/presentationml/2006/ole">
            <p:oleObj spid="_x0000_s3075" name="Struct" r:id="rId3" imgW="1383120" imgH="1311480" progId="StructureOLEServer.Document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Happiness at the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olecular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evel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Content Placeholder 3" descr="Structure-of-a-Chemical-Synaps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219200"/>
            <a:ext cx="5943600" cy="52180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“Bliss” Receptor</a:t>
            </a:r>
            <a:b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Anandamide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fits; THC fits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Ananda</a:t>
            </a:r>
            <a:r>
              <a:rPr lang="en-US" dirty="0" smtClean="0"/>
              <a:t> – from the </a:t>
            </a:r>
            <a:r>
              <a:rPr lang="en-US" dirty="0" err="1" smtClean="0"/>
              <a:t>Sanscrit</a:t>
            </a:r>
            <a:r>
              <a:rPr lang="en-US" dirty="0" smtClean="0"/>
              <a:t> for 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Bliss</a:t>
            </a:r>
          </a:p>
          <a:p>
            <a:r>
              <a:rPr lang="en-US" dirty="0" smtClean="0"/>
              <a:t>Only discovered 20 years ago, </a:t>
            </a:r>
            <a:r>
              <a:rPr lang="en-US" dirty="0" err="1" smtClean="0"/>
              <a:t>anandamide</a:t>
            </a:r>
            <a:r>
              <a:rPr lang="en-US" dirty="0" smtClean="0"/>
              <a:t> is a neurotransmitter that is very rarely used, but plays a role in one’s regulation of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pain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appetite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anxiety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fertility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depression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memory (studies show that it may induce forgetfulness)</a:t>
            </a:r>
          </a:p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THC </a:t>
            </a:r>
            <a:r>
              <a:rPr lang="en-US" dirty="0" smtClean="0"/>
              <a:t>fits this receptor perfectly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8930" y="4800600"/>
            <a:ext cx="3015070" cy="1711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Neurotransmitters and Imposters</a:t>
            </a:r>
            <a:b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sz="27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(i.e. DRUGS)</a:t>
            </a:r>
            <a:endParaRPr lang="en-US" sz="27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Content Placeholder 3" descr="imposters 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1" y="1462882"/>
            <a:ext cx="6934200" cy="52006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Designing a Neurotransmitter</a:t>
            </a:r>
            <a:b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Oh, My Heart!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6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Norepinephrine</a:t>
            </a: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		</a:t>
            </a:r>
            <a:r>
              <a:rPr lang="en-US" sz="2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Epinephrine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Methamphetamine</a:t>
            </a:r>
            <a:r>
              <a:rPr lang="en-US" sz="2600" dirty="0" smtClean="0"/>
              <a:t>  </a:t>
            </a:r>
            <a:r>
              <a:rPr lang="en-US" sz="2800" dirty="0" smtClean="0"/>
              <a:t>			</a:t>
            </a:r>
            <a:r>
              <a:rPr lang="en-US" sz="2600" dirty="0" err="1" smtClean="0">
                <a:solidFill>
                  <a:srgbClr val="92D050"/>
                </a:solidFill>
              </a:rPr>
              <a:t>Pseudephedrine</a:t>
            </a:r>
            <a:endParaRPr lang="en-US" sz="2600" dirty="0" smtClean="0">
              <a:solidFill>
                <a:srgbClr val="92D050"/>
              </a:solidFill>
            </a:endParaRPr>
          </a:p>
          <a:p>
            <a:pPr>
              <a:buNone/>
            </a:pPr>
            <a:r>
              <a:rPr lang="en-US" dirty="0" smtClean="0"/>
              <a:t>						</a:t>
            </a:r>
            <a:r>
              <a:rPr lang="en-US" sz="2400" dirty="0" smtClean="0">
                <a:solidFill>
                  <a:srgbClr val="92D050"/>
                </a:solidFill>
              </a:rPr>
              <a:t>(</a:t>
            </a:r>
            <a:r>
              <a:rPr lang="en-US" sz="2400" dirty="0" err="1" smtClean="0">
                <a:solidFill>
                  <a:srgbClr val="92D050"/>
                </a:solidFill>
              </a:rPr>
              <a:t>Pseudophed</a:t>
            </a:r>
            <a:r>
              <a:rPr lang="en-US" sz="2400" baseline="30000" dirty="0" smtClean="0">
                <a:solidFill>
                  <a:srgbClr val="92D050"/>
                </a:solidFill>
              </a:rPr>
              <a:t>®</a:t>
            </a:r>
            <a:r>
              <a:rPr lang="en-US" sz="2400" dirty="0" smtClean="0">
                <a:solidFill>
                  <a:srgbClr val="92D050"/>
                </a:solidFill>
              </a:rPr>
              <a:t>)</a:t>
            </a:r>
            <a:endParaRPr lang="en-US" sz="2400" dirty="0" smtClean="0">
              <a:solidFill>
                <a:srgbClr val="92D05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600" dirty="0" smtClean="0">
                <a:solidFill>
                  <a:srgbClr val="92D050"/>
                </a:solidFill>
              </a:rPr>
              <a:t>Amphetamine</a:t>
            </a:r>
            <a:r>
              <a:rPr lang="en-US" sz="2800" dirty="0" smtClean="0"/>
              <a:t>			 </a:t>
            </a:r>
            <a:r>
              <a:rPr lang="en-US" sz="2600" dirty="0" smtClean="0">
                <a:solidFill>
                  <a:srgbClr val="FF0000"/>
                </a:solidFill>
              </a:rPr>
              <a:t>MDMA</a:t>
            </a:r>
          </a:p>
          <a:p>
            <a:pPr>
              <a:buNone/>
            </a:pPr>
            <a:r>
              <a:rPr lang="en-US" sz="2400" dirty="0" smtClean="0">
                <a:solidFill>
                  <a:srgbClr val="92D050"/>
                </a:solidFill>
              </a:rPr>
              <a:t>(</a:t>
            </a:r>
            <a:r>
              <a:rPr lang="en-US" sz="2400" dirty="0" err="1" smtClean="0">
                <a:solidFill>
                  <a:srgbClr val="92D050"/>
                </a:solidFill>
              </a:rPr>
              <a:t>Adderall</a:t>
            </a:r>
            <a:r>
              <a:rPr lang="en-US" sz="2400" baseline="30000" dirty="0" smtClean="0">
                <a:solidFill>
                  <a:srgbClr val="92D050"/>
                </a:solidFill>
              </a:rPr>
              <a:t>®</a:t>
            </a:r>
            <a:r>
              <a:rPr lang="en-US" sz="2400" dirty="0" smtClean="0">
                <a:solidFill>
                  <a:srgbClr val="92D050"/>
                </a:solidFill>
              </a:rPr>
              <a:t>)</a:t>
            </a:r>
            <a:r>
              <a:rPr lang="en-US" dirty="0" smtClean="0"/>
              <a:t>				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Ecstasy)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914400"/>
            <a:ext cx="2087972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914400"/>
            <a:ext cx="2328892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2667000"/>
            <a:ext cx="2032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2971800"/>
            <a:ext cx="210921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76800" y="4953000"/>
            <a:ext cx="2348514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000" y="4724400"/>
            <a:ext cx="1844892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71800" y="3200400"/>
            <a:ext cx="2078567" cy="571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3202</TotalTime>
  <Words>168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Technic</vt:lpstr>
      <vt:lpstr>Bio-Rad Structure</vt:lpstr>
      <vt:lpstr>Your Brain Your Chemistry</vt:lpstr>
      <vt:lpstr>All Natural – All Organic</vt:lpstr>
      <vt:lpstr>Nicotine Activates Reward Pathways</vt:lpstr>
      <vt:lpstr>Happiness at the Molecular Level</vt:lpstr>
      <vt:lpstr>The “Bliss” Receptor Anandamide fits; THC fits</vt:lpstr>
      <vt:lpstr>Neurotransmitters and Imposters (i.e. DRUGS)</vt:lpstr>
      <vt:lpstr>Designing a Neurotransmitter Oh, My Heart!</vt:lpstr>
    </vt:vector>
  </TitlesOfParts>
  <Company>La Salle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Brain Your Chemistry</dc:title>
  <dc:creator>price</dc:creator>
  <cp:lastModifiedBy>price</cp:lastModifiedBy>
  <cp:revision>187</cp:revision>
  <dcterms:created xsi:type="dcterms:W3CDTF">2013-04-03T14:34:39Z</dcterms:created>
  <dcterms:modified xsi:type="dcterms:W3CDTF">2013-04-05T19:57:19Z</dcterms:modified>
</cp:coreProperties>
</file>