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2DD717-9C2F-4204-8C89-222A21E15C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DD717-9C2F-4204-8C89-222A21E15C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DD717-9C2F-4204-8C89-222A21E15C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DD717-9C2F-4204-8C89-222A21E15C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DD717-9C2F-4204-8C89-222A21E15C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2DD717-9C2F-4204-8C89-222A21E15C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2DD717-9C2F-4204-8C89-222A21E15C17}"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2DD717-9C2F-4204-8C89-222A21E15C17}"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DD717-9C2F-4204-8C89-222A21E15C17}"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DD717-9C2F-4204-8C89-222A21E15C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DD717-9C2F-4204-8C89-222A21E15C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2F193-9428-4941-BFDB-2A21A12200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DD717-9C2F-4204-8C89-222A21E15C17}" type="datetimeFigureOut">
              <a:rPr lang="en-US" smtClean="0"/>
              <a:pPr/>
              <a:t>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2F193-9428-4941-BFDB-2A21A12200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Action_(philosoph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Morality, Ethics, Arguments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solidFill>
                  <a:srgbClr val="FF0000"/>
                </a:solidFill>
              </a:rPr>
              <a:t>Ethics</a:t>
            </a:r>
            <a:r>
              <a:rPr lang="en-US" dirty="0" smtClean="0"/>
              <a:t> and </a:t>
            </a:r>
            <a:r>
              <a:rPr lang="en-US" dirty="0" smtClean="0">
                <a:solidFill>
                  <a:srgbClr val="FF0000"/>
                </a:solidFill>
              </a:rPr>
              <a:t>Morals</a:t>
            </a:r>
            <a:r>
              <a:rPr lang="en-US" dirty="0" smtClean="0"/>
              <a:t> are intertwined</a:t>
            </a:r>
            <a:endParaRPr lang="en-US" dirty="0"/>
          </a:p>
        </p:txBody>
      </p:sp>
      <p:sp>
        <p:nvSpPr>
          <p:cNvPr id="3" name="Content Placeholder 2"/>
          <p:cNvSpPr>
            <a:spLocks noGrp="1"/>
          </p:cNvSpPr>
          <p:nvPr>
            <p:ph idx="1"/>
          </p:nvPr>
        </p:nvSpPr>
        <p:spPr/>
        <p:txBody>
          <a:bodyPr>
            <a:normAutofit fontScale="92500"/>
          </a:bodyPr>
          <a:lstStyle/>
          <a:p>
            <a:r>
              <a:rPr lang="en-US" dirty="0" smtClean="0">
                <a:solidFill>
                  <a:srgbClr val="FF0000"/>
                </a:solidFill>
              </a:rPr>
              <a:t>Ethics</a:t>
            </a:r>
            <a:r>
              <a:rPr lang="en-US" dirty="0" smtClean="0"/>
              <a:t> - a </a:t>
            </a:r>
            <a:r>
              <a:rPr lang="en-US" dirty="0"/>
              <a:t>branch of </a:t>
            </a:r>
            <a:r>
              <a:rPr lang="en-US" dirty="0" smtClean="0"/>
              <a:t>philosophy</a:t>
            </a:r>
            <a:r>
              <a:rPr lang="en-US" dirty="0"/>
              <a:t> that involves systematizing, defending and recommending concepts of right and wrong</a:t>
            </a:r>
            <a:r>
              <a:rPr lang="en-US"/>
              <a:t> </a:t>
            </a:r>
            <a:r>
              <a:rPr lang="en-US" smtClean="0"/>
              <a:t>conduct.</a:t>
            </a:r>
            <a:r>
              <a:rPr lang="en-US" smtClean="0">
                <a:hlinkClick r:id="rId2" tooltip="Action (philosophy)"/>
              </a:rPr>
              <a:t> </a:t>
            </a:r>
            <a:endParaRPr lang="en-US" dirty="0" smtClean="0"/>
          </a:p>
          <a:p>
            <a:r>
              <a:rPr lang="en-US" dirty="0" smtClean="0">
                <a:solidFill>
                  <a:srgbClr val="FF0000"/>
                </a:solidFill>
              </a:rPr>
              <a:t>Ethics</a:t>
            </a:r>
            <a:r>
              <a:rPr lang="en-US" dirty="0" smtClean="0"/>
              <a:t> – Disciplined reflection and analysis on the moral intuitions and choices that people make.</a:t>
            </a:r>
          </a:p>
          <a:p>
            <a:r>
              <a:rPr lang="en-US" dirty="0" smtClean="0">
                <a:solidFill>
                  <a:srgbClr val="FF0000"/>
                </a:solidFill>
              </a:rPr>
              <a:t>Morality</a:t>
            </a:r>
            <a:r>
              <a:rPr lang="en-US" dirty="0" smtClean="0"/>
              <a:t> – The science of human duty; the rules of human conduct.  </a:t>
            </a:r>
          </a:p>
          <a:p>
            <a:r>
              <a:rPr lang="en-US" dirty="0" smtClean="0"/>
              <a:t>The rules and principles are typically </a:t>
            </a:r>
            <a:r>
              <a:rPr lang="en-US" dirty="0" smtClean="0">
                <a:solidFill>
                  <a:srgbClr val="FF0000"/>
                </a:solidFill>
              </a:rPr>
              <a:t>authoritative</a:t>
            </a:r>
            <a:r>
              <a:rPr lang="en-US" dirty="0" smtClean="0">
                <a:solidFill>
                  <a:schemeClr val="tx2"/>
                </a:solidFill>
              </a:rPr>
              <a:t>, </a:t>
            </a:r>
            <a:r>
              <a:rPr lang="en-US" dirty="0" smtClean="0">
                <a:solidFill>
                  <a:srgbClr val="FF0000"/>
                </a:solidFill>
              </a:rPr>
              <a:t>prescriptive</a:t>
            </a:r>
            <a:r>
              <a:rPr lang="en-US" dirty="0" smtClean="0">
                <a:solidFill>
                  <a:schemeClr val="tx2"/>
                </a:solidFill>
              </a:rPr>
              <a:t> </a:t>
            </a:r>
            <a:r>
              <a:rPr lang="en-US" dirty="0" smtClean="0"/>
              <a:t>and</a:t>
            </a:r>
            <a:r>
              <a:rPr lang="en-US" dirty="0" smtClean="0">
                <a:solidFill>
                  <a:schemeClr val="tx2"/>
                </a:solidFill>
              </a:rPr>
              <a:t> </a:t>
            </a:r>
            <a:r>
              <a:rPr lang="en-US" dirty="0" err="1" smtClean="0">
                <a:solidFill>
                  <a:srgbClr val="FF0000"/>
                </a:solidFill>
              </a:rPr>
              <a:t>universalizable</a:t>
            </a:r>
            <a:r>
              <a:rPr lang="en-US" dirty="0" smtClean="0"/>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Morality</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Beauchamp</a:t>
            </a:r>
            <a:r>
              <a:rPr lang="en-US" dirty="0" smtClean="0"/>
              <a:t> – Function is “To combat the deleterious consequences of human sympathies (tendencies).”</a:t>
            </a:r>
          </a:p>
          <a:p>
            <a:r>
              <a:rPr lang="en-US" dirty="0" smtClean="0">
                <a:solidFill>
                  <a:srgbClr val="FF0000"/>
                </a:solidFill>
              </a:rPr>
              <a:t>Warnock </a:t>
            </a:r>
            <a:r>
              <a:rPr lang="en-US" dirty="0" smtClean="0"/>
              <a:t>- Aim is “to contribute to the betterment (or non-deterioration) of the human predicament.”</a:t>
            </a:r>
          </a:p>
          <a:p>
            <a:r>
              <a:rPr lang="en-US" dirty="0" smtClean="0">
                <a:solidFill>
                  <a:srgbClr val="FF0000"/>
                </a:solidFill>
              </a:rPr>
              <a:t>Moore – </a:t>
            </a:r>
            <a:r>
              <a:rPr lang="en-US" dirty="0" smtClean="0"/>
              <a:t>“Ethics aims at discovering the properties belonging to all things that are good.”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Invalid Moral Argument</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1) </a:t>
            </a:r>
            <a:r>
              <a:rPr lang="en-US" dirty="0" smtClean="0">
                <a:solidFill>
                  <a:srgbClr val="0070C0"/>
                </a:solidFill>
              </a:rPr>
              <a:t>A fetus has a brain wave after 25 weeks of gestation.  </a:t>
            </a:r>
            <a:r>
              <a:rPr lang="en-US" dirty="0" smtClean="0"/>
              <a:t>(fact or premise)</a:t>
            </a:r>
          </a:p>
          <a:p>
            <a:r>
              <a:rPr lang="en-US" dirty="0" smtClean="0"/>
              <a:t>2) </a:t>
            </a:r>
            <a:r>
              <a:rPr lang="en-US" dirty="0" smtClean="0">
                <a:solidFill>
                  <a:srgbClr val="0070C0"/>
                </a:solidFill>
              </a:rPr>
              <a:t>A conscious adult has a brain wave.</a:t>
            </a:r>
            <a:r>
              <a:rPr lang="en-US" dirty="0" smtClean="0"/>
              <a:t> (fact or premise)</a:t>
            </a:r>
          </a:p>
          <a:p>
            <a:r>
              <a:rPr lang="en-US" dirty="0" smtClean="0"/>
              <a:t>Therefore: </a:t>
            </a:r>
            <a:r>
              <a:rPr lang="en-US" dirty="0" smtClean="0">
                <a:solidFill>
                  <a:srgbClr val="0070C0"/>
                </a:solidFill>
              </a:rPr>
              <a:t>Killing a fetus after 25 weeks is as wrong as killing a conscious adult. </a:t>
            </a:r>
            <a:r>
              <a:rPr lang="en-US" dirty="0" smtClean="0"/>
              <a:t>(e</a:t>
            </a:r>
            <a:r>
              <a:rPr lang="en-US" dirty="0" smtClean="0">
                <a:solidFill>
                  <a:srgbClr val="FF0000"/>
                </a:solidFill>
              </a:rPr>
              <a:t>valu</a:t>
            </a:r>
            <a:r>
              <a:rPr lang="en-US" dirty="0" smtClean="0"/>
              <a:t>ative)</a:t>
            </a:r>
          </a:p>
          <a:p>
            <a:r>
              <a:rPr lang="en-US" dirty="0" smtClean="0">
                <a:solidFill>
                  <a:srgbClr val="FF0000"/>
                </a:solidFill>
              </a:rPr>
              <a:t>You jumped the “Fact-Value gap”</a:t>
            </a:r>
          </a:p>
          <a:p>
            <a:r>
              <a:rPr lang="en-US" dirty="0" smtClean="0">
                <a:solidFill>
                  <a:srgbClr val="FF0000"/>
                </a:solidFill>
              </a:rPr>
              <a:t>You drew evaluative conclusion from facts.</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Valid Moral Argument</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1) </a:t>
            </a:r>
            <a:r>
              <a:rPr lang="en-US" dirty="0" smtClean="0">
                <a:solidFill>
                  <a:srgbClr val="0070C0"/>
                </a:solidFill>
              </a:rPr>
              <a:t>A human fetus has a brain wave after 25 weeks of gestation. </a:t>
            </a:r>
            <a:r>
              <a:rPr lang="en-US" dirty="0" smtClean="0"/>
              <a:t>(fact or premise)</a:t>
            </a:r>
          </a:p>
          <a:p>
            <a:r>
              <a:rPr lang="en-US" dirty="0" smtClean="0"/>
              <a:t>2) </a:t>
            </a:r>
            <a:r>
              <a:rPr lang="en-US" dirty="0" smtClean="0">
                <a:solidFill>
                  <a:srgbClr val="0070C0"/>
                </a:solidFill>
              </a:rPr>
              <a:t>A human with a brain wave is a person.  </a:t>
            </a:r>
            <a:r>
              <a:rPr lang="en-US" dirty="0" smtClean="0"/>
              <a:t>(connecting fact-value premise)</a:t>
            </a:r>
          </a:p>
          <a:p>
            <a:r>
              <a:rPr lang="en-US" dirty="0" smtClean="0"/>
              <a:t>3) </a:t>
            </a:r>
            <a:r>
              <a:rPr lang="en-US" dirty="0" smtClean="0">
                <a:solidFill>
                  <a:srgbClr val="0070C0"/>
                </a:solidFill>
              </a:rPr>
              <a:t>Killing a person is morally wrong. </a:t>
            </a:r>
            <a:r>
              <a:rPr lang="en-US" dirty="0" smtClean="0"/>
              <a:t>(evaluative premise)</a:t>
            </a:r>
          </a:p>
          <a:p>
            <a:r>
              <a:rPr lang="en-US" dirty="0" smtClean="0"/>
              <a:t>Therefore,</a:t>
            </a:r>
            <a:r>
              <a:rPr lang="en-US" dirty="0" smtClean="0">
                <a:solidFill>
                  <a:srgbClr val="0070C0"/>
                </a:solidFill>
              </a:rPr>
              <a:t> killing a fetus with a brain wave is morally wrong. </a:t>
            </a:r>
            <a:r>
              <a:rPr lang="en-US" dirty="0" smtClean="0"/>
              <a:t>(evaluative)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Principles to Consider</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r>
              <a:rPr lang="en-US" b="1" dirty="0" smtClean="0">
                <a:solidFill>
                  <a:srgbClr val="0070C0"/>
                </a:solidFill>
              </a:rPr>
              <a:t>Autonomy</a:t>
            </a:r>
            <a:r>
              <a:rPr lang="en-US" dirty="0" smtClean="0"/>
              <a:t> – Principle of respect for one’s ability and right to make decisions on one’s own behalf.  The right to self-determination.</a:t>
            </a:r>
          </a:p>
          <a:p>
            <a:r>
              <a:rPr lang="en-US" b="1" dirty="0" smtClean="0">
                <a:solidFill>
                  <a:srgbClr val="0070C0"/>
                </a:solidFill>
              </a:rPr>
              <a:t>Beneficence</a:t>
            </a:r>
            <a:r>
              <a:rPr lang="en-US" dirty="0" smtClean="0"/>
              <a:t> – Principle of helping others achieve their important interests, either by respecting their </a:t>
            </a:r>
            <a:r>
              <a:rPr lang="en-US" dirty="0" smtClean="0">
                <a:solidFill>
                  <a:srgbClr val="0070C0"/>
                </a:solidFill>
              </a:rPr>
              <a:t>autonomy</a:t>
            </a:r>
            <a:r>
              <a:rPr lang="en-US" dirty="0" smtClean="0"/>
              <a:t> or what we see as in their best interests (</a:t>
            </a:r>
            <a:r>
              <a:rPr lang="en-US" dirty="0" smtClean="0">
                <a:solidFill>
                  <a:srgbClr val="0070C0"/>
                </a:solidFill>
              </a:rPr>
              <a:t>paternalism</a:t>
            </a:r>
            <a:r>
              <a:rPr lang="en-US" dirty="0" smtClean="0"/>
              <a:t>). Do the right thing.</a:t>
            </a:r>
          </a:p>
          <a:p>
            <a:r>
              <a:rPr lang="en-US" b="1" dirty="0" smtClean="0">
                <a:solidFill>
                  <a:srgbClr val="0070C0"/>
                </a:solidFill>
              </a:rPr>
              <a:t>Fidelity </a:t>
            </a:r>
            <a:r>
              <a:rPr lang="en-US" dirty="0" smtClean="0"/>
              <a:t>– Keep your promises. Keep confidentiality.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Principles</a:t>
            </a:r>
            <a:r>
              <a:rPr lang="en-US" dirty="0" smtClean="0"/>
              <a:t> - continued</a:t>
            </a:r>
            <a:endParaRPr lang="en-US" dirty="0"/>
          </a:p>
        </p:txBody>
      </p:sp>
      <p:sp>
        <p:nvSpPr>
          <p:cNvPr id="3" name="Content Placeholder 2"/>
          <p:cNvSpPr>
            <a:spLocks noGrp="1"/>
          </p:cNvSpPr>
          <p:nvPr>
            <p:ph idx="1"/>
          </p:nvPr>
        </p:nvSpPr>
        <p:spPr/>
        <p:txBody>
          <a:bodyPr/>
          <a:lstStyle/>
          <a:p>
            <a:r>
              <a:rPr lang="en-US" b="1" dirty="0" smtClean="0">
                <a:solidFill>
                  <a:srgbClr val="0070C0"/>
                </a:solidFill>
              </a:rPr>
              <a:t>Justice</a:t>
            </a:r>
            <a:r>
              <a:rPr lang="en-US" dirty="0" smtClean="0"/>
              <a:t> – One has acted justly when one has given another what they are due.  Similar cases should be treated similarly.</a:t>
            </a:r>
          </a:p>
          <a:p>
            <a:pPr lvl="1"/>
            <a:r>
              <a:rPr lang="en-US" dirty="0" smtClean="0">
                <a:solidFill>
                  <a:srgbClr val="0070C0"/>
                </a:solidFill>
              </a:rPr>
              <a:t>Distributive Justice </a:t>
            </a:r>
            <a:r>
              <a:rPr lang="en-US" dirty="0" smtClean="0"/>
              <a:t>– just distribution of social benefits and burdens</a:t>
            </a:r>
          </a:p>
          <a:p>
            <a:r>
              <a:rPr lang="en-US" b="1" dirty="0" err="1" smtClean="0">
                <a:solidFill>
                  <a:srgbClr val="0070C0"/>
                </a:solidFill>
              </a:rPr>
              <a:t>Nonmaleficence</a:t>
            </a:r>
            <a:r>
              <a:rPr lang="en-US" dirty="0" smtClean="0"/>
              <a:t> – Refrain from harming others. Can be applied to society as well.</a:t>
            </a:r>
          </a:p>
          <a:p>
            <a:r>
              <a:rPr lang="en-US" b="1" dirty="0" smtClean="0">
                <a:solidFill>
                  <a:srgbClr val="0070C0"/>
                </a:solidFill>
              </a:rPr>
              <a:t>Veracity</a:t>
            </a:r>
            <a:r>
              <a:rPr lang="en-US" dirty="0" smtClean="0"/>
              <a:t> – “Honest is the best policy”</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FF0000"/>
                </a:solidFill>
              </a:rPr>
              <a:t>Are You…</a:t>
            </a:r>
            <a:endParaRPr lang="en-US" b="1" dirty="0">
              <a:solidFill>
                <a:srgbClr val="FF0000"/>
              </a:solidFill>
            </a:endParaRPr>
          </a:p>
        </p:txBody>
      </p:sp>
      <p:sp>
        <p:nvSpPr>
          <p:cNvPr id="3" name="Content Placeholder 2"/>
          <p:cNvSpPr>
            <a:spLocks noGrp="1"/>
          </p:cNvSpPr>
          <p:nvPr>
            <p:ph idx="1"/>
          </p:nvPr>
        </p:nvSpPr>
        <p:spPr>
          <a:xfrm>
            <a:off x="533400" y="1066800"/>
            <a:ext cx="8229600" cy="5410200"/>
          </a:xfrm>
        </p:spPr>
        <p:txBody>
          <a:bodyPr>
            <a:normAutofit fontScale="92500" lnSpcReduction="20000"/>
          </a:bodyPr>
          <a:lstStyle/>
          <a:p>
            <a:r>
              <a:rPr lang="en-US" b="1" dirty="0" err="1" smtClean="0">
                <a:solidFill>
                  <a:srgbClr val="0070C0"/>
                </a:solidFill>
              </a:rPr>
              <a:t>Consequentialist</a:t>
            </a:r>
            <a:r>
              <a:rPr lang="en-US" dirty="0" smtClean="0"/>
              <a:t> – What should be done is determined by anticipated consequences or historical precedent.  Motives and intentions are not relevant.  No act, in and of itself, is moral.</a:t>
            </a:r>
          </a:p>
          <a:p>
            <a:r>
              <a:rPr lang="en-US" b="1" dirty="0" smtClean="0">
                <a:solidFill>
                  <a:srgbClr val="0070C0"/>
                </a:solidFill>
              </a:rPr>
              <a:t>Deontologist</a:t>
            </a:r>
            <a:r>
              <a:rPr lang="en-US" dirty="0" smtClean="0"/>
              <a:t> – (Kantian ethics) – Ethics is a matter of duty, not consequences.  An act must be done from the right motive (which is to do one’s moral duty) and done freely.  Humans should always be treated as “ends”, not “means to an end”.</a:t>
            </a:r>
          </a:p>
          <a:p>
            <a:r>
              <a:rPr lang="en-US" b="1" dirty="0" smtClean="0">
                <a:solidFill>
                  <a:srgbClr val="0070C0"/>
                </a:solidFill>
              </a:rPr>
              <a:t>Utilitarian</a:t>
            </a:r>
            <a:r>
              <a:rPr lang="en-US" dirty="0" smtClean="0"/>
              <a:t> – An act is right if it produces the greatest good for the greatest numbers.  The act leads to good consequences (pleasure or preference).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A Utilitarian’s Essence</a:t>
            </a:r>
            <a:endParaRPr lang="en-US" b="1" dirty="0">
              <a:solidFill>
                <a:srgbClr val="FF0000"/>
              </a:solidFill>
            </a:endParaRPr>
          </a:p>
        </p:txBody>
      </p:sp>
      <p:sp>
        <p:nvSpPr>
          <p:cNvPr id="3" name="Content Placeholder 2"/>
          <p:cNvSpPr>
            <a:spLocks noGrp="1"/>
          </p:cNvSpPr>
          <p:nvPr>
            <p:ph idx="1"/>
          </p:nvPr>
        </p:nvSpPr>
        <p:spPr>
          <a:xfrm>
            <a:off x="457200" y="1371600"/>
            <a:ext cx="8229600" cy="4525963"/>
          </a:xfrm>
        </p:spPr>
        <p:txBody>
          <a:bodyPr>
            <a:normAutofit fontScale="92500" lnSpcReduction="10000"/>
          </a:bodyPr>
          <a:lstStyle/>
          <a:p>
            <a:r>
              <a:rPr lang="en-US" dirty="0" err="1" smtClean="0">
                <a:solidFill>
                  <a:srgbClr val="0070C0"/>
                </a:solidFill>
              </a:rPr>
              <a:t>Consequentialism</a:t>
            </a:r>
            <a:r>
              <a:rPr lang="en-US" dirty="0" smtClean="0"/>
              <a:t> – Consequences count, not motives or intentions.</a:t>
            </a:r>
          </a:p>
          <a:p>
            <a:r>
              <a:rPr lang="en-US" dirty="0" smtClean="0">
                <a:solidFill>
                  <a:srgbClr val="0070C0"/>
                </a:solidFill>
              </a:rPr>
              <a:t>The Maximization Principle </a:t>
            </a:r>
            <a:r>
              <a:rPr lang="en-US" dirty="0" smtClean="0"/>
              <a:t>– The number of people affected by consequences matters; the more people, the more important the effect.</a:t>
            </a:r>
          </a:p>
          <a:p>
            <a:r>
              <a:rPr lang="en-US" dirty="0" smtClean="0">
                <a:solidFill>
                  <a:srgbClr val="0070C0"/>
                </a:solidFill>
              </a:rPr>
              <a:t>A Theory of Value (or “Good”) </a:t>
            </a:r>
            <a:r>
              <a:rPr lang="en-US" dirty="0" smtClean="0"/>
              <a:t>– Good consequences are defined by pleasure or what people prefer.</a:t>
            </a:r>
          </a:p>
          <a:p>
            <a:r>
              <a:rPr lang="en-US" dirty="0" smtClean="0">
                <a:solidFill>
                  <a:srgbClr val="0070C0"/>
                </a:solidFill>
              </a:rPr>
              <a:t>Scope-of-Morality Premise </a:t>
            </a:r>
            <a:r>
              <a:rPr lang="en-US" dirty="0" smtClean="0"/>
              <a:t>– Each being’s happiness counts as “one”.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523</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Morality, Ethics, Arguments</vt:lpstr>
      <vt:lpstr>Ethics and Morals are intertwined</vt:lpstr>
      <vt:lpstr>Morality</vt:lpstr>
      <vt:lpstr>Invalid Moral Argument</vt:lpstr>
      <vt:lpstr>Valid Moral Argument</vt:lpstr>
      <vt:lpstr>Principles to Consider</vt:lpstr>
      <vt:lpstr>Principles - continued</vt:lpstr>
      <vt:lpstr>Are You…</vt:lpstr>
      <vt:lpstr>A Utilitarian’s Essence</vt:lpstr>
    </vt:vector>
  </TitlesOfParts>
  <Company>La Salle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 Arguments</dc:title>
  <dc:creator>price</dc:creator>
  <cp:lastModifiedBy>price</cp:lastModifiedBy>
  <cp:revision>16</cp:revision>
  <dcterms:created xsi:type="dcterms:W3CDTF">2014-01-14T22:19:19Z</dcterms:created>
  <dcterms:modified xsi:type="dcterms:W3CDTF">2014-01-17T13:40:45Z</dcterms:modified>
</cp:coreProperties>
</file>