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93" r:id="rId8"/>
    <p:sldId id="294" r:id="rId9"/>
    <p:sldId id="295" r:id="rId10"/>
    <p:sldId id="264" r:id="rId11"/>
    <p:sldId id="265" r:id="rId12"/>
    <p:sldId id="266" r:id="rId13"/>
    <p:sldId id="267" r:id="rId14"/>
    <p:sldId id="272" r:id="rId15"/>
    <p:sldId id="271" r:id="rId16"/>
    <p:sldId id="270" r:id="rId17"/>
    <p:sldId id="268" r:id="rId18"/>
    <p:sldId id="269" r:id="rId19"/>
    <p:sldId id="273" r:id="rId20"/>
    <p:sldId id="275" r:id="rId21"/>
    <p:sldId id="296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98" r:id="rId35"/>
    <p:sldId id="297" r:id="rId36"/>
    <p:sldId id="288" r:id="rId37"/>
    <p:sldId id="289" r:id="rId38"/>
    <p:sldId id="290" r:id="rId39"/>
    <p:sldId id="291" r:id="rId40"/>
    <p:sldId id="292" r:id="rId41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71" autoAdjust="0"/>
    <p:restoredTop sz="94660"/>
  </p:normalViewPr>
  <p:slideViewPr>
    <p:cSldViewPr>
      <p:cViewPr>
        <p:scale>
          <a:sx n="50" d="100"/>
          <a:sy n="50" d="100"/>
        </p:scale>
        <p:origin x="-1548" y="-11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327F-7D43-4EC8-BA99-97E6F373732D}" type="slidenum">
              <a:rPr lang="hu-HU" altLang="en-US" smtClean="0"/>
              <a:pPr/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C3250-5ED4-45CD-B831-9C0362D4C075}" type="slidenum">
              <a:rPr lang="hu-HU" altLang="en-US" smtClean="0"/>
              <a:pPr/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088B-3E41-402B-B6D6-F5DF766E2819}" type="slidenum">
              <a:rPr lang="hu-HU" altLang="en-US" smtClean="0"/>
              <a:pPr/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A9D1-0C8E-4A81-A68A-AFCBBE3CBCCD}" type="slidenum">
              <a:rPr lang="hu-HU" altLang="en-US" smtClean="0"/>
              <a:pPr/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FA13-1758-4584-B54D-C70854D8A167}" type="slidenum">
              <a:rPr lang="hu-HU" altLang="en-US" smtClean="0"/>
              <a:pPr/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0480-5F17-47A4-9DE1-12E6D770FBD2}" type="slidenum">
              <a:rPr lang="hu-HU" altLang="en-US" smtClean="0"/>
              <a:pPr/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D8D3-873A-430E-B309-65004268D24E}" type="slidenum">
              <a:rPr lang="hu-HU" altLang="en-US" smtClean="0"/>
              <a:pPr/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631F6-E7B0-4D85-9109-3EA3BCEBBB3E}" type="slidenum">
              <a:rPr lang="hu-HU" altLang="en-US" smtClean="0"/>
              <a:pPr/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6C5C9-13CF-4F8A-B7A3-BA9BE128E91B}" type="slidenum">
              <a:rPr lang="hu-HU" altLang="en-US" smtClean="0"/>
              <a:pPr/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A34B-D5AF-4300-AD95-5F16235626B9}" type="slidenum">
              <a:rPr lang="hu-HU" altLang="en-US" smtClean="0"/>
              <a:pPr/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2C25-CC7C-407D-8A69-EDDAC935C965}" type="slidenum">
              <a:rPr lang="hu-HU" altLang="en-US" smtClean="0"/>
              <a:pPr/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36CB1-F18E-4DEE-9944-B6D83D15D242}" type="slidenum">
              <a:rPr lang="hu-HU" altLang="en-US" smtClean="0"/>
              <a:pPr/>
              <a:t>‹#›</a:t>
            </a:fld>
            <a:endParaRPr lang="hu-H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9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2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hyperlink" Target="http://www.chem.utoronto.ca/coursenotes/GTM/JM/HCstart.htm" TargetMode="External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2133600"/>
            <a:ext cx="6192837" cy="1736725"/>
          </a:xfrm>
        </p:spPr>
        <p:txBody>
          <a:bodyPr/>
          <a:lstStyle/>
          <a:p>
            <a:r>
              <a:rPr lang="hu-HU" b="1" dirty="0">
                <a:solidFill>
                  <a:schemeClr val="hlink"/>
                </a:solidFill>
              </a:rPr>
              <a:t>Bioinorganic chemistry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9632" y="4077072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Or How “Organic” is Inorganic?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490538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b="1" dirty="0"/>
              <a:t>General roles of metal ions in biology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557338"/>
            <a:ext cx="8229600" cy="158432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hu-HU" sz="28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Na, K:</a:t>
            </a:r>
            <a:r>
              <a:rPr lang="hu-HU" sz="2800" b="1">
                <a:solidFill>
                  <a:schemeClr val="folHlink"/>
                </a:solidFill>
                <a:latin typeface="Garamond" pitchFamily="18" charset="0"/>
              </a:rPr>
              <a:t>	</a:t>
            </a:r>
            <a:r>
              <a:rPr lang="hu-HU" sz="2800" b="1">
                <a:solidFill>
                  <a:schemeClr val="hlink"/>
                </a:solidFill>
                <a:latin typeface="Garamond" pitchFamily="18" charset="0"/>
              </a:rPr>
              <a:t>Charge carriers</a:t>
            </a:r>
          </a:p>
          <a:p>
            <a:pPr lvl="4">
              <a:buFont typeface="Wingdings" pitchFamily="2" charset="2"/>
              <a:buNone/>
            </a:pPr>
            <a:r>
              <a:rPr lang="hu-HU" sz="2800" b="1">
                <a:solidFill>
                  <a:schemeClr val="hlink"/>
                </a:solidFill>
                <a:latin typeface="Garamond" pitchFamily="18" charset="0"/>
              </a:rPr>
              <a:t>		Osmotic and electrochemical gradients</a:t>
            </a:r>
          </a:p>
          <a:p>
            <a:pPr lvl="4">
              <a:buFont typeface="Wingdings" pitchFamily="2" charset="2"/>
              <a:buNone/>
            </a:pPr>
            <a:r>
              <a:rPr lang="hu-HU" sz="2800" b="1">
                <a:solidFill>
                  <a:schemeClr val="hlink"/>
                </a:solidFill>
                <a:latin typeface="Garamond" pitchFamily="18" charset="0"/>
              </a:rPr>
              <a:t>		Nerve function</a:t>
            </a:r>
          </a:p>
          <a:p>
            <a:pPr lvl="4">
              <a:buFont typeface="Wingdings" pitchFamily="2" charset="2"/>
              <a:buNone/>
            </a:pPr>
            <a:endParaRPr lang="hu-HU" sz="2800" b="1">
              <a:solidFill>
                <a:schemeClr val="accent1"/>
              </a:solidFill>
              <a:latin typeface="Garamond" pitchFamily="18" charset="0"/>
            </a:endParaRPr>
          </a:p>
          <a:p>
            <a:pPr lvl="4">
              <a:buFont typeface="Wingdings" pitchFamily="2" charset="2"/>
              <a:buNone/>
            </a:pPr>
            <a:endParaRPr lang="hu-HU" sz="2800" b="1">
              <a:latin typeface="Garamond" pitchFamily="18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68313" y="4006850"/>
            <a:ext cx="82296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hu-HU" sz="28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Mg, Ca:</a:t>
            </a:r>
            <a:r>
              <a:rPr lang="hu-HU"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	</a:t>
            </a:r>
            <a:r>
              <a:rPr lang="hu-HU" sz="2800" b="1">
                <a:solidFill>
                  <a:schemeClr val="hlink"/>
                </a:solidFill>
                <a:latin typeface="Garamond" pitchFamily="18" charset="0"/>
              </a:rPr>
              <a:t>Enzyme activators</a:t>
            </a:r>
          </a:p>
          <a:p>
            <a:pPr marL="1681163" lvl="4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hu-HU" sz="2800" b="1">
                <a:solidFill>
                  <a:schemeClr val="hlink"/>
                </a:solidFill>
                <a:latin typeface="Garamond" pitchFamily="18" charset="0"/>
              </a:rPr>
              <a:t>		Structure promoters</a:t>
            </a:r>
          </a:p>
          <a:p>
            <a:pPr marL="1681163" lvl="4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hu-HU" sz="2800" b="1">
                <a:solidFill>
                  <a:schemeClr val="hlink"/>
                </a:solidFill>
                <a:latin typeface="Garamond" pitchFamily="18" charset="0"/>
              </a:rPr>
              <a:t>		Lewis acids</a:t>
            </a:r>
          </a:p>
          <a:p>
            <a:pPr marL="1681163" lvl="4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hu-HU" sz="2800" b="1">
                <a:solidFill>
                  <a:schemeClr val="hlink"/>
                </a:solidFill>
                <a:latin typeface="Garamond" pitchFamily="18" charset="0"/>
              </a:rPr>
              <a:t>		Mg</a:t>
            </a:r>
            <a:r>
              <a:rPr lang="hu-HU" sz="2800" b="1" baseline="30000">
                <a:solidFill>
                  <a:schemeClr val="hlink"/>
                </a:solidFill>
                <a:latin typeface="Garamond" pitchFamily="18" charset="0"/>
              </a:rPr>
              <a:t>2+</a:t>
            </a:r>
            <a:r>
              <a:rPr lang="hu-HU" sz="2800" b="1">
                <a:solidFill>
                  <a:schemeClr val="hlink"/>
                </a:solidFill>
                <a:latin typeface="Garamond" pitchFamily="18" charset="0"/>
              </a:rPr>
              <a:t>: chlorophyll, photosynthesis</a:t>
            </a:r>
          </a:p>
          <a:p>
            <a:pPr marL="1681163" lvl="4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hu-HU" sz="2800" b="1">
                <a:solidFill>
                  <a:schemeClr val="hlink"/>
                </a:solidFill>
                <a:latin typeface="Garamond" pitchFamily="18" charset="0"/>
              </a:rPr>
              <a:t>		Ca</a:t>
            </a:r>
            <a:r>
              <a:rPr lang="hu-HU" sz="2800" b="1" baseline="30000">
                <a:solidFill>
                  <a:schemeClr val="hlink"/>
                </a:solidFill>
                <a:latin typeface="Garamond" pitchFamily="18" charset="0"/>
              </a:rPr>
              <a:t>2+</a:t>
            </a:r>
            <a:r>
              <a:rPr lang="hu-HU" sz="2800" b="1">
                <a:solidFill>
                  <a:schemeClr val="hlink"/>
                </a:solidFill>
                <a:latin typeface="Garamond" pitchFamily="18" charset="0"/>
              </a:rPr>
              <a:t>: insoluble phosphates</a:t>
            </a:r>
          </a:p>
          <a:p>
            <a:pPr marL="1681163" lvl="4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endParaRPr lang="hu-HU" sz="2800" b="1">
              <a:solidFill>
                <a:schemeClr val="hlink"/>
              </a:solidFill>
              <a:latin typeface="Garamond" pitchFamily="18" charset="0"/>
            </a:endParaRPr>
          </a:p>
          <a:p>
            <a:pPr marL="1681163" lvl="4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endParaRPr lang="hu-HU" sz="2800" b="1">
              <a:solidFill>
                <a:schemeClr val="tx2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  <p:bldP spid="102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3225"/>
            <a:ext cx="8229600" cy="504825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b="1">
                <a:solidFill>
                  <a:schemeClr val="accent2"/>
                </a:solidFill>
              </a:rPr>
              <a:t>Alkali metals</a:t>
            </a:r>
            <a:endParaRPr lang="hu-HU" sz="2800" b="1" u="sng">
              <a:solidFill>
                <a:schemeClr val="accent2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557338"/>
            <a:ext cx="8229600" cy="45259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u-HU" sz="21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Terrestrial distribution:</a:t>
            </a:r>
          </a:p>
          <a:p>
            <a:pPr>
              <a:buFont typeface="Wingdings" pitchFamily="2" charset="2"/>
              <a:buNone/>
            </a:pPr>
            <a:endParaRPr lang="hu-HU" sz="2100">
              <a:solidFill>
                <a:schemeClr val="hlink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hu-HU" sz="21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		Na	K	Rb	Cs	Fr</a:t>
            </a:r>
          </a:p>
          <a:p>
            <a:pPr algn="ctr">
              <a:buFont typeface="Wingdings" pitchFamily="2" charset="2"/>
              <a:buNone/>
            </a:pPr>
            <a:r>
              <a:rPr lang="hu-HU" sz="2100"/>
              <a:t>0.060 nm		0.133 nm		</a:t>
            </a:r>
            <a:r>
              <a:rPr lang="hu-HU" sz="2100">
                <a:solidFill>
                  <a:srgbClr val="FF6600"/>
                </a:solidFill>
              </a:rPr>
              <a:t>ionic radii</a:t>
            </a:r>
          </a:p>
          <a:p>
            <a:pPr>
              <a:buFont typeface="Wingdings" pitchFamily="2" charset="2"/>
              <a:buNone/>
            </a:pPr>
            <a:r>
              <a:rPr lang="hu-HU" sz="2100"/>
              <a:t> 		  	   0.095 nm</a:t>
            </a:r>
          </a:p>
          <a:p>
            <a:pPr>
              <a:buFont typeface="Wingdings" pitchFamily="2" charset="2"/>
              <a:buNone/>
            </a:pPr>
            <a:endParaRPr lang="hu-HU" sz="2100" u="sng"/>
          </a:p>
          <a:p>
            <a:pPr>
              <a:buFont typeface="Wingdings" pitchFamily="2" charset="2"/>
              <a:buNone/>
            </a:pPr>
            <a:endParaRPr lang="hu-HU" sz="2100" u="sng"/>
          </a:p>
          <a:p>
            <a:pPr>
              <a:buFont typeface="Wingdings" pitchFamily="2" charset="2"/>
              <a:buNone/>
            </a:pPr>
            <a:r>
              <a:rPr lang="hu-HU" sz="21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Distribution in vivo:</a:t>
            </a:r>
          </a:p>
          <a:p>
            <a:pPr algn="ctr">
              <a:buFont typeface="Wingdings" pitchFamily="2" charset="2"/>
              <a:buNone/>
            </a:pPr>
            <a:r>
              <a:rPr lang="hu-HU" sz="21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(Li)		Na	K	(Rb)	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H="1">
            <a:off x="5867400" y="2997200"/>
            <a:ext cx="792163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  <p:bldP spid="112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323850" y="476250"/>
            <a:ext cx="8229600" cy="5678488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hu-HU" sz="4000" b="1" dirty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hu-HU" sz="4000" b="1" dirty="0" smtClean="0">
                <a:solidFill>
                  <a:schemeClr val="tx2"/>
                </a:solidFill>
                <a:latin typeface="Garamond" pitchFamily="18" charset="0"/>
              </a:rPr>
              <a:t>Role:</a:t>
            </a:r>
            <a:r>
              <a:rPr lang="en-US" sz="4000" b="1" dirty="0" smtClean="0">
                <a:solidFill>
                  <a:schemeClr val="tx2"/>
                </a:solidFill>
                <a:latin typeface="Garamond" pitchFamily="18" charset="0"/>
              </a:rPr>
              <a:t>  </a:t>
            </a:r>
            <a:r>
              <a:rPr lang="hu-HU" sz="35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Na</a:t>
            </a:r>
            <a:r>
              <a:rPr lang="hu-HU" sz="3500" b="1" baseline="300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+</a:t>
            </a:r>
            <a:r>
              <a:rPr lang="hu-HU" sz="1900" dirty="0"/>
              <a:t>	</a:t>
            </a:r>
            <a:endParaRPr lang="en-US" sz="1900" dirty="0" smtClean="0"/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n-US" sz="1900" dirty="0"/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n-US" sz="1900" dirty="0"/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hu-HU" sz="1900" dirty="0"/>
          </a:p>
          <a:p>
            <a:pPr marL="1371600" lvl="2" indent="-700088">
              <a:lnSpc>
                <a:spcPct val="90000"/>
              </a:lnSpc>
            </a:pPr>
            <a:r>
              <a:rPr lang="hu-HU" dirty="0">
                <a:solidFill>
                  <a:schemeClr val="hlink"/>
                </a:solidFill>
              </a:rPr>
              <a:t>Extracellular fluid</a:t>
            </a:r>
          </a:p>
          <a:p>
            <a:pPr marL="1371600" lvl="2" indent="-700088">
              <a:lnSpc>
                <a:spcPct val="90000"/>
              </a:lnSpc>
            </a:pPr>
            <a:r>
              <a:rPr lang="hu-HU" dirty="0">
                <a:solidFill>
                  <a:schemeClr val="hlink"/>
                </a:solidFill>
              </a:rPr>
              <a:t>Osmotic balance</a:t>
            </a:r>
            <a:r>
              <a:rPr lang="hu-HU" dirty="0">
                <a:solidFill>
                  <a:srgbClr val="FF6600"/>
                </a:solidFill>
              </a:rPr>
              <a:t> </a:t>
            </a:r>
            <a:r>
              <a:rPr lang="hu-HU" dirty="0">
                <a:solidFill>
                  <a:srgbClr val="009900"/>
                </a:solidFill>
              </a:rPr>
              <a:t>„sodium pump”</a:t>
            </a:r>
          </a:p>
          <a:p>
            <a:pPr marL="1371600" lvl="2" indent="-700088">
              <a:lnSpc>
                <a:spcPct val="90000"/>
              </a:lnSpc>
            </a:pPr>
            <a:r>
              <a:rPr lang="hu-HU" dirty="0">
                <a:solidFill>
                  <a:schemeClr val="hlink"/>
                </a:solidFill>
              </a:rPr>
              <a:t>Acid-base balance</a:t>
            </a:r>
          </a:p>
          <a:p>
            <a:pPr marL="1371600" lvl="2" indent="-700088">
              <a:lnSpc>
                <a:spcPct val="90000"/>
              </a:lnSpc>
            </a:pPr>
            <a:r>
              <a:rPr lang="hu-HU" dirty="0">
                <a:solidFill>
                  <a:schemeClr val="hlink"/>
                </a:solidFill>
              </a:rPr>
              <a:t>Conformation of 	proteins</a:t>
            </a:r>
          </a:p>
          <a:p>
            <a:pPr marL="609600" indent="-609600" algn="ctr">
              <a:lnSpc>
                <a:spcPct val="90000"/>
              </a:lnSpc>
              <a:buFont typeface="Wingdings" pitchFamily="2" charset="2"/>
              <a:buNone/>
            </a:pPr>
            <a:r>
              <a:rPr lang="hu-HU" sz="1900" dirty="0">
                <a:solidFill>
                  <a:schemeClr val="hlink"/>
                </a:solidFill>
              </a:rPr>
              <a:t>          </a:t>
            </a:r>
            <a:r>
              <a:rPr lang="hu-HU" sz="2100" dirty="0">
                <a:solidFill>
                  <a:schemeClr val="hlink"/>
                </a:solidFill>
              </a:rPr>
              <a:t>nucleic acids</a:t>
            </a:r>
          </a:p>
          <a:p>
            <a:pPr marL="1371600" lvl="2" indent="-700088">
              <a:lnSpc>
                <a:spcPct val="90000"/>
              </a:lnSpc>
            </a:pPr>
            <a:r>
              <a:rPr lang="hu-HU" dirty="0">
                <a:solidFill>
                  <a:schemeClr val="hlink"/>
                </a:solidFill>
              </a:rPr>
              <a:t>Electrical impulse of nerve system</a:t>
            </a:r>
          </a:p>
          <a:p>
            <a:pPr marL="609600" indent="-609600">
              <a:lnSpc>
                <a:spcPct val="90000"/>
              </a:lnSpc>
            </a:pPr>
            <a:endParaRPr lang="hu-HU" sz="1900" dirty="0">
              <a:solidFill>
                <a:srgbClr val="FF6600"/>
              </a:solidFill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hu-HU" sz="1900" dirty="0"/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hu-HU" sz="1900" dirty="0"/>
              <a:t>				</a:t>
            </a:r>
            <a:r>
              <a:rPr lang="en-US" sz="1900" dirty="0"/>
              <a:t> </a:t>
            </a:r>
            <a:r>
              <a:rPr lang="en-US" sz="1900" dirty="0" smtClean="0"/>
              <a:t>         </a:t>
            </a:r>
            <a:r>
              <a:rPr lang="hu-HU" sz="2300" dirty="0" smtClean="0">
                <a:solidFill>
                  <a:srgbClr val="009900"/>
                </a:solidFill>
              </a:rPr>
              <a:t>Mg</a:t>
            </a:r>
            <a:r>
              <a:rPr lang="hu-HU" sz="2300" b="1" baseline="30000" dirty="0" smtClean="0">
                <a:solidFill>
                  <a:srgbClr val="009900"/>
                </a:solidFill>
              </a:rPr>
              <a:t>2</a:t>
            </a:r>
            <a:r>
              <a:rPr lang="hu-HU" sz="2300" b="1" baseline="30000" dirty="0">
                <a:solidFill>
                  <a:srgbClr val="009900"/>
                </a:solidFill>
              </a:rPr>
              <a:t>+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hu-HU" sz="2300" dirty="0"/>
              <a:t>3Na</a:t>
            </a:r>
            <a:r>
              <a:rPr lang="hu-HU" sz="2300" b="1" baseline="30000" dirty="0"/>
              <a:t>+</a:t>
            </a:r>
            <a:r>
              <a:rPr lang="hu-HU" sz="2300" b="1" baseline="-25000" dirty="0">
                <a:solidFill>
                  <a:srgbClr val="FF3300"/>
                </a:solidFill>
              </a:rPr>
              <a:t>ic</a:t>
            </a:r>
            <a:r>
              <a:rPr lang="hu-HU" sz="2300" dirty="0"/>
              <a:t> + 2K</a:t>
            </a:r>
            <a:r>
              <a:rPr lang="hu-HU" sz="2300" b="1" baseline="30000" dirty="0"/>
              <a:t>+</a:t>
            </a:r>
            <a:r>
              <a:rPr lang="hu-HU" sz="2300" b="1" baseline="-25000" dirty="0">
                <a:solidFill>
                  <a:srgbClr val="FF3300"/>
                </a:solidFill>
              </a:rPr>
              <a:t>ec</a:t>
            </a:r>
            <a:r>
              <a:rPr lang="hu-HU" sz="2300" dirty="0"/>
              <a:t> + </a:t>
            </a:r>
            <a:r>
              <a:rPr lang="hu-HU" sz="2300" dirty="0">
                <a:solidFill>
                  <a:srgbClr val="FF3300"/>
                </a:solidFill>
              </a:rPr>
              <a:t>ATP</a:t>
            </a:r>
            <a:r>
              <a:rPr lang="hu-HU" sz="2300" b="1" baseline="30000" dirty="0">
                <a:solidFill>
                  <a:srgbClr val="FF3300"/>
                </a:solidFill>
              </a:rPr>
              <a:t>4-</a:t>
            </a:r>
            <a:r>
              <a:rPr lang="hu-HU" sz="2300" dirty="0"/>
              <a:t> + </a:t>
            </a:r>
            <a:r>
              <a:rPr lang="hu-HU" sz="2300" dirty="0" smtClean="0"/>
              <a:t>H</a:t>
            </a:r>
            <a:r>
              <a:rPr lang="hu-HU" sz="2300" b="1" baseline="-25000" dirty="0" smtClean="0"/>
              <a:t>2</a:t>
            </a:r>
            <a:r>
              <a:rPr lang="hu-HU" sz="2300" dirty="0" smtClean="0"/>
              <a:t>O</a:t>
            </a:r>
            <a:r>
              <a:rPr lang="en-US" sz="2300" dirty="0" smtClean="0"/>
              <a:t>           </a:t>
            </a:r>
            <a:r>
              <a:rPr lang="hu-HU" sz="2300" dirty="0" smtClean="0"/>
              <a:t>3Na</a:t>
            </a:r>
            <a:r>
              <a:rPr lang="hu-HU" sz="2300" b="1" baseline="30000" dirty="0" smtClean="0"/>
              <a:t>+</a:t>
            </a:r>
            <a:r>
              <a:rPr lang="hu-HU" sz="2300" b="1" baseline="-25000" dirty="0" smtClean="0">
                <a:solidFill>
                  <a:srgbClr val="FF3300"/>
                </a:solidFill>
              </a:rPr>
              <a:t>ec</a:t>
            </a:r>
            <a:r>
              <a:rPr lang="hu-HU" sz="2300" dirty="0" smtClean="0"/>
              <a:t> </a:t>
            </a:r>
            <a:r>
              <a:rPr lang="hu-HU" sz="2300" dirty="0"/>
              <a:t>+ 2K</a:t>
            </a:r>
            <a:r>
              <a:rPr lang="hu-HU" sz="2300" b="1" baseline="30000" dirty="0"/>
              <a:t>+</a:t>
            </a:r>
            <a:r>
              <a:rPr lang="hu-HU" sz="2300" b="1" baseline="-25000" dirty="0">
                <a:solidFill>
                  <a:srgbClr val="FF3300"/>
                </a:solidFill>
              </a:rPr>
              <a:t>ic</a:t>
            </a:r>
            <a:r>
              <a:rPr lang="hu-HU" sz="2300" dirty="0"/>
              <a:t> + </a:t>
            </a:r>
            <a:r>
              <a:rPr lang="hu-HU" sz="2300" dirty="0">
                <a:solidFill>
                  <a:srgbClr val="FF3300"/>
                </a:solidFill>
              </a:rPr>
              <a:t>ADP</a:t>
            </a:r>
            <a:r>
              <a:rPr lang="hu-HU" sz="2300" b="1" baseline="30000" dirty="0">
                <a:solidFill>
                  <a:srgbClr val="FF3300"/>
                </a:solidFill>
              </a:rPr>
              <a:t>3-</a:t>
            </a:r>
            <a:r>
              <a:rPr lang="hu-HU" sz="2300" dirty="0"/>
              <a:t> + HPO</a:t>
            </a:r>
            <a:r>
              <a:rPr lang="hu-HU" sz="2300" b="1" baseline="-25000" dirty="0"/>
              <a:t>4</a:t>
            </a:r>
            <a:r>
              <a:rPr lang="hu-HU" sz="2300" b="1" baseline="30000" dirty="0"/>
              <a:t>2-</a:t>
            </a:r>
            <a:r>
              <a:rPr lang="hu-HU" sz="2300" b="1" dirty="0"/>
              <a:t> </a:t>
            </a:r>
            <a:r>
              <a:rPr lang="hu-HU" sz="2300" dirty="0"/>
              <a:t>+ </a:t>
            </a:r>
            <a:r>
              <a:rPr lang="hu-HU" sz="2300" dirty="0">
                <a:solidFill>
                  <a:srgbClr val="FF3300"/>
                </a:solidFill>
              </a:rPr>
              <a:t>H</a:t>
            </a:r>
            <a:r>
              <a:rPr lang="hu-HU" sz="2300" b="1" baseline="30000" dirty="0">
                <a:solidFill>
                  <a:srgbClr val="FF3300"/>
                </a:solidFill>
              </a:rPr>
              <a:t>+</a:t>
            </a:r>
            <a:endParaRPr lang="hu-HU" sz="2300" baseline="30000" dirty="0">
              <a:solidFill>
                <a:srgbClr val="FF3300"/>
              </a:solidFill>
            </a:endParaRPr>
          </a:p>
          <a:p>
            <a:pPr marL="609600" indent="-609600">
              <a:lnSpc>
                <a:spcPct val="90000"/>
              </a:lnSpc>
            </a:pPr>
            <a:endParaRPr lang="hu-HU" sz="2300" dirty="0"/>
          </a:p>
        </p:txBody>
      </p:sp>
      <p:sp>
        <p:nvSpPr>
          <p:cNvPr id="12291" name="AutoShape 3"/>
          <p:cNvSpPr>
            <a:spLocks/>
          </p:cNvSpPr>
          <p:nvPr/>
        </p:nvSpPr>
        <p:spPr bwMode="auto">
          <a:xfrm>
            <a:off x="3924300" y="3141663"/>
            <a:ext cx="71438" cy="503237"/>
          </a:xfrm>
          <a:prstGeom prst="leftBrace">
            <a:avLst>
              <a:gd name="adj1" fmla="val 58703"/>
              <a:gd name="adj2" fmla="val 50000"/>
            </a:avLst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endParaRPr lang="en-US">
              <a:solidFill>
                <a:srgbClr val="FF3300"/>
              </a:solidFill>
            </a:endParaRP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3635896" y="5589240"/>
            <a:ext cx="57606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H="1">
            <a:off x="395536" y="2564904"/>
            <a:ext cx="6477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395536" y="2564904"/>
            <a:ext cx="0" cy="251993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4140200" y="2852738"/>
            <a:ext cx="4752280" cy="19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8892480" y="2852937"/>
            <a:ext cx="0" cy="2664296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H="1" flipV="1">
            <a:off x="8604447" y="5517231"/>
            <a:ext cx="287287" cy="471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5888"/>
            <a:ext cx="8229600" cy="2952750"/>
          </a:xfrm>
        </p:spPr>
        <p:txBody>
          <a:bodyPr>
            <a:normAutofit lnSpcReduction="10000"/>
          </a:bodyPr>
          <a:lstStyle/>
          <a:p>
            <a:pPr marL="609600" indent="-609600">
              <a:buFont typeface="Wingdings" pitchFamily="2" charset="2"/>
              <a:buNone/>
            </a:pPr>
            <a:r>
              <a:rPr lang="hu-HU" sz="4000" b="1" dirty="0">
                <a:solidFill>
                  <a:schemeClr val="tx2"/>
                </a:solidFill>
                <a:latin typeface="Garamond" pitchFamily="18" charset="0"/>
              </a:rPr>
              <a:t>K</a:t>
            </a:r>
            <a:r>
              <a:rPr lang="hu-HU" sz="4000" b="1" baseline="30000" dirty="0">
                <a:solidFill>
                  <a:schemeClr val="tx2"/>
                </a:solidFill>
                <a:latin typeface="Garamond" pitchFamily="18" charset="0"/>
              </a:rPr>
              <a:t>+</a:t>
            </a:r>
            <a:r>
              <a:rPr lang="hu-HU" dirty="0">
                <a:solidFill>
                  <a:schemeClr val="tx2"/>
                </a:solidFill>
              </a:rPr>
              <a:t>	</a:t>
            </a:r>
          </a:p>
          <a:p>
            <a:pPr marL="1371600" lvl="2" indent="-700088"/>
            <a:r>
              <a:rPr lang="hu-HU" dirty="0">
                <a:solidFill>
                  <a:srgbClr val="FF6600"/>
                </a:solidFill>
              </a:rPr>
              <a:t>Enzyme activator    </a:t>
            </a:r>
          </a:p>
          <a:p>
            <a:pPr marL="1371600" lvl="2" indent="-700088"/>
            <a:r>
              <a:rPr lang="hu-HU" dirty="0">
                <a:solidFill>
                  <a:srgbClr val="FF6600"/>
                </a:solidFill>
              </a:rPr>
              <a:t> Conformation of 	  proteins</a:t>
            </a:r>
          </a:p>
          <a:p>
            <a:pPr marL="609600" indent="-609600">
              <a:buFont typeface="Wingdings" pitchFamily="2" charset="2"/>
              <a:buNone/>
            </a:pPr>
            <a:r>
              <a:rPr lang="hu-HU" dirty="0">
                <a:solidFill>
                  <a:srgbClr val="FF6600"/>
                </a:solidFill>
              </a:rPr>
              <a:t>					  </a:t>
            </a:r>
            <a:r>
              <a:rPr lang="hu-HU" sz="2100" dirty="0">
                <a:solidFill>
                  <a:srgbClr val="009900"/>
                </a:solidFill>
              </a:rPr>
              <a:t>RNA</a:t>
            </a:r>
            <a:r>
              <a:rPr lang="hu-HU" sz="2100" dirty="0">
                <a:solidFill>
                  <a:srgbClr val="FF6600"/>
                </a:solidFill>
              </a:rPr>
              <a:t> (replication)</a:t>
            </a:r>
          </a:p>
          <a:p>
            <a:pPr marL="1371600" lvl="2" indent="-700088"/>
            <a:r>
              <a:rPr lang="hu-HU" dirty="0">
                <a:solidFill>
                  <a:srgbClr val="FF6600"/>
                </a:solidFill>
              </a:rPr>
              <a:t>Secretion of gastric acid</a:t>
            </a:r>
          </a:p>
          <a:p>
            <a:pPr marL="1371600" lvl="2" indent="-700088"/>
            <a:r>
              <a:rPr lang="hu-HU" dirty="0">
                <a:solidFill>
                  <a:srgbClr val="FF6600"/>
                </a:solidFill>
              </a:rPr>
              <a:t>Transmembrane potentials!   </a:t>
            </a:r>
          </a:p>
          <a:p>
            <a:pPr marL="1371600" lvl="2" indent="-700088">
              <a:buFont typeface="Wingdings" pitchFamily="2" charset="2"/>
              <a:buNone/>
            </a:pPr>
            <a:endParaRPr lang="hu-HU" dirty="0">
              <a:solidFill>
                <a:srgbClr val="FF6600"/>
              </a:solidFill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23850" y="3213100"/>
            <a:ext cx="820896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 sz="2400" dirty="0">
                <a:solidFill>
                  <a:schemeClr val="tx2"/>
                </a:solidFill>
              </a:rPr>
              <a:t>Complexes of alkali metals (Na</a:t>
            </a:r>
            <a:r>
              <a:rPr lang="hu-HU" sz="2400" b="1" baseline="30000" dirty="0">
                <a:solidFill>
                  <a:schemeClr val="tx2"/>
                </a:solidFill>
              </a:rPr>
              <a:t>+</a:t>
            </a:r>
            <a:r>
              <a:rPr lang="hu-HU" sz="2400" dirty="0">
                <a:solidFill>
                  <a:schemeClr val="tx2"/>
                </a:solidFill>
              </a:rPr>
              <a:t>, K</a:t>
            </a:r>
            <a:r>
              <a:rPr lang="hu-HU" sz="2400" b="1" baseline="30000" dirty="0">
                <a:solidFill>
                  <a:schemeClr val="tx2"/>
                </a:solidFill>
              </a:rPr>
              <a:t>+</a:t>
            </a:r>
            <a:r>
              <a:rPr lang="hu-HU" sz="2400" dirty="0">
                <a:solidFill>
                  <a:schemeClr val="tx2"/>
                </a:solidFill>
              </a:rPr>
              <a:t>)</a:t>
            </a:r>
          </a:p>
          <a:p>
            <a:endParaRPr lang="hu-HU" sz="2400" dirty="0">
              <a:solidFill>
                <a:schemeClr val="tx2"/>
              </a:solidFill>
            </a:endParaRPr>
          </a:p>
          <a:p>
            <a:r>
              <a:rPr lang="hu-HU" sz="2400" dirty="0"/>
              <a:t>	</a:t>
            </a:r>
            <a:r>
              <a:rPr lang="hu-HU" sz="2400" dirty="0">
                <a:solidFill>
                  <a:srgbClr val="009900"/>
                </a:solidFill>
              </a:rPr>
              <a:t>Cyclic </a:t>
            </a:r>
            <a:r>
              <a:rPr lang="hu-HU" sz="2400" dirty="0" smtClean="0">
                <a:solidFill>
                  <a:srgbClr val="009900"/>
                </a:solidFill>
              </a:rPr>
              <a:t>antibiotics</a:t>
            </a:r>
            <a:r>
              <a:rPr lang="en-US" sz="2400" dirty="0" smtClean="0">
                <a:solidFill>
                  <a:srgbClr val="009900"/>
                </a:solidFill>
              </a:rPr>
              <a:t>:  </a:t>
            </a:r>
            <a:r>
              <a:rPr lang="hu-HU" sz="2400" dirty="0" smtClean="0">
                <a:solidFill>
                  <a:srgbClr val="FF6600"/>
                </a:solidFill>
              </a:rPr>
              <a:t>Valinomycin</a:t>
            </a:r>
            <a:endParaRPr lang="hu-HU" sz="2400" dirty="0">
              <a:solidFill>
                <a:srgbClr val="FF6600"/>
              </a:solidFill>
            </a:endParaRPr>
          </a:p>
          <a:p>
            <a:r>
              <a:rPr lang="hu-HU" sz="2400" dirty="0">
                <a:solidFill>
                  <a:srgbClr val="FF6600"/>
                </a:solidFill>
              </a:rPr>
              <a:t>			</a:t>
            </a:r>
            <a:r>
              <a:rPr lang="en-US" sz="2400" dirty="0" smtClean="0">
                <a:solidFill>
                  <a:srgbClr val="FF6600"/>
                </a:solidFill>
              </a:rPr>
              <a:t>        </a:t>
            </a:r>
            <a:r>
              <a:rPr lang="hu-HU" sz="2400" dirty="0" smtClean="0">
                <a:solidFill>
                  <a:srgbClr val="FF6600"/>
                </a:solidFill>
              </a:rPr>
              <a:t>Monactin</a:t>
            </a:r>
            <a:endParaRPr lang="hu-HU" sz="2400" dirty="0">
              <a:solidFill>
                <a:srgbClr val="FF6600"/>
              </a:solidFill>
            </a:endParaRPr>
          </a:p>
          <a:p>
            <a:r>
              <a:rPr lang="hu-HU" sz="2400" dirty="0">
                <a:solidFill>
                  <a:srgbClr val="FF6600"/>
                </a:solidFill>
              </a:rPr>
              <a:t>			</a:t>
            </a:r>
            <a:r>
              <a:rPr lang="en-US" sz="2400" dirty="0" smtClean="0">
                <a:solidFill>
                  <a:srgbClr val="FF6600"/>
                </a:solidFill>
              </a:rPr>
              <a:t>        </a:t>
            </a:r>
            <a:r>
              <a:rPr lang="hu-HU" sz="2400" dirty="0" smtClean="0">
                <a:solidFill>
                  <a:srgbClr val="FF6600"/>
                </a:solidFill>
              </a:rPr>
              <a:t>Nonactin</a:t>
            </a:r>
            <a:endParaRPr lang="hu-HU" sz="2400" dirty="0">
              <a:solidFill>
                <a:srgbClr val="FF6600"/>
              </a:solidFill>
            </a:endParaRPr>
          </a:p>
          <a:p>
            <a:r>
              <a:rPr lang="hu-HU" sz="2400" dirty="0"/>
              <a:t>											</a:t>
            </a:r>
            <a:r>
              <a:rPr lang="hu-HU" sz="2400" dirty="0">
                <a:solidFill>
                  <a:srgbClr val="009900"/>
                </a:solidFill>
              </a:rPr>
              <a:t>polyethers	</a:t>
            </a:r>
          </a:p>
          <a:p>
            <a:r>
              <a:rPr lang="hu-HU" sz="2400" dirty="0">
                <a:solidFill>
                  <a:srgbClr val="009900"/>
                </a:solidFill>
              </a:rPr>
              <a:t>			cryptands </a:t>
            </a:r>
          </a:p>
        </p:txBody>
      </p:sp>
      <p:sp>
        <p:nvSpPr>
          <p:cNvPr id="13316" name="AutoShape 4"/>
          <p:cNvSpPr>
            <a:spLocks/>
          </p:cNvSpPr>
          <p:nvPr/>
        </p:nvSpPr>
        <p:spPr bwMode="auto">
          <a:xfrm>
            <a:off x="4644008" y="5517232"/>
            <a:ext cx="215900" cy="574675"/>
          </a:xfrm>
          <a:prstGeom prst="rightBrace">
            <a:avLst>
              <a:gd name="adj1" fmla="val 22181"/>
              <a:gd name="adj2" fmla="val 50000"/>
            </a:avLst>
          </a:prstGeom>
          <a:noFill/>
          <a:ln w="9525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AutoShape 5"/>
          <p:cNvSpPr>
            <a:spLocks/>
          </p:cNvSpPr>
          <p:nvPr/>
        </p:nvSpPr>
        <p:spPr bwMode="auto">
          <a:xfrm>
            <a:off x="4211638" y="1412875"/>
            <a:ext cx="73025" cy="647700"/>
          </a:xfrm>
          <a:prstGeom prst="leftBrace">
            <a:avLst>
              <a:gd name="adj1" fmla="val 73913"/>
              <a:gd name="adj2" fmla="val 50000"/>
            </a:avLst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5589240"/>
            <a:ext cx="1309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9900"/>
                </a:solidFill>
              </a:rPr>
              <a:t>synthetic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  <p:bldP spid="13315" grpId="0"/>
      <p:bldP spid="13316" grpId="0" animBg="1"/>
      <p:bldP spid="133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2800" b="1"/>
              <a:t>The valinomycin-potassium complex</a:t>
            </a:r>
          </a:p>
        </p:txBody>
      </p:sp>
      <p:grpSp>
        <p:nvGrpSpPr>
          <p:cNvPr id="18436" name="Group 4"/>
          <p:cNvGrpSpPr>
            <a:grpSpLocks noChangeAspect="1"/>
          </p:cNvGrpSpPr>
          <p:nvPr/>
        </p:nvGrpSpPr>
        <p:grpSpPr bwMode="auto">
          <a:xfrm>
            <a:off x="1908175" y="1125538"/>
            <a:ext cx="5184775" cy="5113337"/>
            <a:chOff x="2245" y="-1072"/>
            <a:chExt cx="7100" cy="7158"/>
          </a:xfrm>
        </p:grpSpPr>
        <p:sp>
          <p:nvSpPr>
            <p:cNvPr id="18437" name="AutoShape 5"/>
            <p:cNvSpPr>
              <a:spLocks noChangeAspect="1" noChangeArrowheads="1"/>
            </p:cNvSpPr>
            <p:nvPr/>
          </p:nvSpPr>
          <p:spPr bwMode="auto">
            <a:xfrm>
              <a:off x="2245" y="-1072"/>
              <a:ext cx="7100" cy="7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38" name="Rectangle 6" descr="Light upward diagonal"/>
            <p:cNvSpPr>
              <a:spLocks noChangeArrowheads="1"/>
            </p:cNvSpPr>
            <p:nvPr/>
          </p:nvSpPr>
          <p:spPr bwMode="auto">
            <a:xfrm rot="1089426">
              <a:off x="6191" y="-1072"/>
              <a:ext cx="493" cy="1109"/>
            </a:xfrm>
            <a:prstGeom prst="rect">
              <a:avLst/>
            </a:prstGeom>
            <a:pattFill prst="ltUpDiag">
              <a:fgClr>
                <a:srgbClr val="80808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39" name="Rectangle 7" descr="Light upward diagonal"/>
            <p:cNvSpPr>
              <a:spLocks noChangeArrowheads="1"/>
            </p:cNvSpPr>
            <p:nvPr/>
          </p:nvSpPr>
          <p:spPr bwMode="auto">
            <a:xfrm rot="4837118">
              <a:off x="8550" y="1159"/>
              <a:ext cx="505" cy="1084"/>
            </a:xfrm>
            <a:prstGeom prst="rect">
              <a:avLst/>
            </a:prstGeom>
            <a:pattFill prst="ltUpDiag">
              <a:fgClr>
                <a:srgbClr val="80808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40" name="Rectangle 8" descr="Light upward diagonal"/>
            <p:cNvSpPr>
              <a:spLocks noChangeArrowheads="1"/>
            </p:cNvSpPr>
            <p:nvPr/>
          </p:nvSpPr>
          <p:spPr bwMode="auto">
            <a:xfrm rot="7285782">
              <a:off x="7861" y="4082"/>
              <a:ext cx="505" cy="1085"/>
            </a:xfrm>
            <a:prstGeom prst="rect">
              <a:avLst/>
            </a:prstGeom>
            <a:pattFill prst="ltUpDiag">
              <a:fgClr>
                <a:srgbClr val="80808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41" name="Rectangle 9" descr="Light upward diagonal"/>
            <p:cNvSpPr>
              <a:spLocks noChangeArrowheads="1"/>
            </p:cNvSpPr>
            <p:nvPr/>
          </p:nvSpPr>
          <p:spPr bwMode="auto">
            <a:xfrm rot="3567947">
              <a:off x="2535" y="3176"/>
              <a:ext cx="505" cy="1085"/>
            </a:xfrm>
            <a:prstGeom prst="rect">
              <a:avLst/>
            </a:prstGeom>
            <a:pattFill prst="ltUpDiag">
              <a:fgClr>
                <a:srgbClr val="80808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42" name="Rectangle 10" descr="Light upward diagonal"/>
            <p:cNvSpPr>
              <a:spLocks noChangeArrowheads="1"/>
            </p:cNvSpPr>
            <p:nvPr/>
          </p:nvSpPr>
          <p:spPr bwMode="auto">
            <a:xfrm rot="-3045268">
              <a:off x="3029" y="-150"/>
              <a:ext cx="504" cy="1084"/>
            </a:xfrm>
            <a:prstGeom prst="rect">
              <a:avLst/>
            </a:prstGeom>
            <a:pattFill prst="ltUpDiag">
              <a:fgClr>
                <a:srgbClr val="80808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43" name="Rectangle 11" descr="Light upward diagonal"/>
            <p:cNvSpPr>
              <a:spLocks noChangeArrowheads="1"/>
            </p:cNvSpPr>
            <p:nvPr/>
          </p:nvSpPr>
          <p:spPr bwMode="auto">
            <a:xfrm rot="1280943">
              <a:off x="4710" y="4977"/>
              <a:ext cx="494" cy="1109"/>
            </a:xfrm>
            <a:prstGeom prst="rect">
              <a:avLst/>
            </a:prstGeom>
            <a:pattFill prst="ltUpDiag">
              <a:fgClr>
                <a:srgbClr val="80808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44" name="Oval 12"/>
            <p:cNvSpPr>
              <a:spLocks noChangeArrowheads="1"/>
            </p:cNvSpPr>
            <p:nvPr/>
          </p:nvSpPr>
          <p:spPr bwMode="auto">
            <a:xfrm>
              <a:off x="2839" y="-365"/>
              <a:ext cx="5717" cy="5744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graphicFrame>
          <p:nvGraphicFramePr>
            <p:cNvPr id="18445" name="Object 13"/>
            <p:cNvGraphicFramePr>
              <a:graphicFrameLocks noChangeAspect="1"/>
            </p:cNvGraphicFramePr>
            <p:nvPr/>
          </p:nvGraphicFramePr>
          <p:xfrm>
            <a:off x="2778" y="-365"/>
            <a:ext cx="5878" cy="5808"/>
          </p:xfrm>
          <a:graphic>
            <a:graphicData uri="http://schemas.openxmlformats.org/presentationml/2006/ole">
              <p:oleObj spid="_x0000_s18445" r:id="rId3" imgW="4292280" imgH="4150440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2800" b="1"/>
              <a:t>The nonactin-potassium complex</a:t>
            </a: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684213" y="2276475"/>
          <a:ext cx="3505200" cy="3143250"/>
        </p:xfrm>
        <a:graphic>
          <a:graphicData uri="http://schemas.openxmlformats.org/presentationml/2006/ole">
            <p:oleObj spid="_x0000_s17412" r:id="rId3" imgW="4665960" imgH="4184640" progId="">
              <p:embed/>
            </p:oleObj>
          </a:graphicData>
        </a:graphic>
      </p:graphicFrame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2060575"/>
            <a:ext cx="29432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zh-CN" sz="2800" b="1"/>
              <a:t>Macrocyclic ligands</a:t>
            </a:r>
            <a:endParaRPr lang="hu-HU" sz="2800" b="1"/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827088" y="1412875"/>
          <a:ext cx="7826375" cy="4573588"/>
        </p:xfrm>
        <a:graphic>
          <a:graphicData uri="http://schemas.openxmlformats.org/presentationml/2006/ole">
            <p:oleObj spid="_x0000_s16388" r:id="rId3" imgW="7826760" imgH="45723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9250"/>
            <a:ext cx="8229600" cy="847725"/>
          </a:xfrm>
        </p:spPr>
        <p:txBody>
          <a:bodyPr/>
          <a:lstStyle/>
          <a:p>
            <a:pPr algn="ctr"/>
            <a:r>
              <a:rPr lang="hu-HU" sz="2800" b="1"/>
              <a:t>Alkaline Earth Metals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60563"/>
            <a:ext cx="8229600" cy="19764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u-HU" sz="2100" u="sng" dirty="0">
                <a:solidFill>
                  <a:schemeClr val="accent1"/>
                </a:solidFill>
              </a:rPr>
              <a:t>Terrestrial distribution:</a:t>
            </a:r>
            <a:endParaRPr lang="hu-HU" sz="2100" dirty="0">
              <a:solidFill>
                <a:schemeClr val="accent1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hu-HU" sz="2100" dirty="0" smtClean="0"/>
              <a:t>Be</a:t>
            </a:r>
            <a:r>
              <a:rPr lang="en-US" sz="2100" dirty="0" smtClean="0"/>
              <a:t> </a:t>
            </a:r>
            <a:r>
              <a:rPr lang="hu-HU" sz="2100" dirty="0" smtClean="0"/>
              <a:t> </a:t>
            </a:r>
            <a:r>
              <a:rPr lang="hu-HU" sz="2100" dirty="0"/>
              <a:t>	</a:t>
            </a:r>
            <a:r>
              <a:rPr lang="hu-HU" sz="2100" dirty="0">
                <a:solidFill>
                  <a:srgbClr val="009900"/>
                </a:solidFill>
              </a:rPr>
              <a:t>Mg	Ca</a:t>
            </a:r>
            <a:r>
              <a:rPr lang="hu-HU" sz="2100" dirty="0"/>
              <a:t>	Sr	Ba	Ra</a:t>
            </a:r>
            <a:endParaRPr lang="hu-HU" sz="2100" u="sng" dirty="0"/>
          </a:p>
          <a:p>
            <a:pPr>
              <a:buFont typeface="Wingdings" pitchFamily="2" charset="2"/>
              <a:buNone/>
            </a:pPr>
            <a:r>
              <a:rPr lang="hu-HU" sz="2100" u="sng" dirty="0">
                <a:solidFill>
                  <a:schemeClr val="accent1"/>
                </a:solidFill>
              </a:rPr>
              <a:t>Distribution in vivo</a:t>
            </a:r>
            <a:r>
              <a:rPr lang="hu-HU" sz="2100" u="sng" dirty="0" smtClean="0">
                <a:solidFill>
                  <a:schemeClr val="accent1"/>
                </a:solidFill>
              </a:rPr>
              <a:t>:</a:t>
            </a:r>
            <a:endParaRPr lang="hu-HU" sz="2100" dirty="0">
              <a:solidFill>
                <a:schemeClr val="accent1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hu-HU" sz="2100" dirty="0">
                <a:solidFill>
                  <a:srgbClr val="009900"/>
                </a:solidFill>
              </a:rPr>
              <a:t>Mg	Ca</a:t>
            </a:r>
          </a:p>
          <a:p>
            <a:pPr algn="ctr">
              <a:buFont typeface="Wingdings" pitchFamily="2" charset="2"/>
              <a:buNone/>
            </a:pPr>
            <a:endParaRPr lang="hu-HU" sz="2100" dirty="0">
              <a:solidFill>
                <a:srgbClr val="009900"/>
              </a:solidFill>
            </a:endParaRPr>
          </a:p>
          <a:p>
            <a:pPr algn="ctr">
              <a:buFont typeface="Wingdings" pitchFamily="2" charset="2"/>
              <a:buNone/>
            </a:pPr>
            <a:endParaRPr lang="hu-HU" sz="2100" dirty="0">
              <a:solidFill>
                <a:srgbClr val="009900"/>
              </a:solidFill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39750" y="4408488"/>
            <a:ext cx="82296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hu-HU" sz="2100">
                <a:solidFill>
                  <a:srgbClr val="FF6600"/>
                </a:solidFill>
              </a:rPr>
              <a:t>Be, Ba TOXIC!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hu-HU" sz="2100">
                <a:solidFill>
                  <a:srgbClr val="FF6600"/>
                </a:solidFill>
              </a:rPr>
              <a:t>Sr (not particularly toxic)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hu-HU" sz="2100" baseline="30000">
                <a:solidFill>
                  <a:srgbClr val="FF6600"/>
                </a:solidFill>
              </a:rPr>
              <a:t>90</a:t>
            </a:r>
            <a:r>
              <a:rPr lang="hu-HU" sz="2100">
                <a:solidFill>
                  <a:srgbClr val="FF6600"/>
                </a:solidFill>
              </a:rPr>
              <a:t>Sr accumulates in bones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  <p:bldP spid="143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hu-HU" sz="2800" b="1"/>
              <a:t>Alkaline Earth Metals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25193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u-HU" sz="3500" b="1" dirty="0">
                <a:solidFill>
                  <a:schemeClr val="accent1"/>
                </a:solidFill>
                <a:latin typeface="Garamond" pitchFamily="18" charset="0"/>
              </a:rPr>
              <a:t>Mg</a:t>
            </a:r>
            <a:r>
              <a:rPr lang="hu-HU" sz="3500" b="1" baseline="30000" dirty="0">
                <a:solidFill>
                  <a:schemeClr val="accent1"/>
                </a:solidFill>
                <a:latin typeface="Garamond" pitchFamily="18" charset="0"/>
              </a:rPr>
              <a:t>2+</a:t>
            </a:r>
            <a:r>
              <a:rPr lang="hu-HU" sz="1700" baseline="30000" dirty="0"/>
              <a:t>	</a:t>
            </a:r>
          </a:p>
          <a:p>
            <a:pPr lvl="2">
              <a:lnSpc>
                <a:spcPct val="80000"/>
              </a:lnSpc>
            </a:pPr>
            <a:r>
              <a:rPr lang="hu-HU" dirty="0">
                <a:solidFill>
                  <a:schemeClr val="tx2"/>
                </a:solidFill>
              </a:rPr>
              <a:t>Plants         	</a:t>
            </a:r>
            <a:r>
              <a:rPr lang="en-US" dirty="0" smtClean="0">
                <a:solidFill>
                  <a:schemeClr val="tx2"/>
                </a:solidFill>
              </a:rPr>
              <a:t>   </a:t>
            </a:r>
            <a:r>
              <a:rPr lang="hu-HU" dirty="0" smtClean="0">
                <a:solidFill>
                  <a:schemeClr val="tx2"/>
                </a:solidFill>
              </a:rPr>
              <a:t>chlorosis</a:t>
            </a:r>
            <a:endParaRPr lang="hu-HU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u-HU" sz="2100" dirty="0">
                <a:solidFill>
                  <a:schemeClr val="tx2"/>
                </a:solidFill>
              </a:rPr>
              <a:t>		 </a:t>
            </a:r>
            <a:r>
              <a:rPr lang="en-US" sz="2100" dirty="0" smtClean="0">
                <a:solidFill>
                  <a:schemeClr val="tx2"/>
                </a:solidFill>
              </a:rPr>
              <a:t>        </a:t>
            </a:r>
            <a:r>
              <a:rPr lang="hu-HU" sz="2100" dirty="0" smtClean="0">
                <a:solidFill>
                  <a:schemeClr val="tx2"/>
                </a:solidFill>
              </a:rPr>
              <a:t>CHLOROPHYLL</a:t>
            </a:r>
            <a:endParaRPr lang="hu-HU" sz="2100" dirty="0">
              <a:solidFill>
                <a:schemeClr val="tx2"/>
              </a:solidFill>
            </a:endParaRPr>
          </a:p>
          <a:p>
            <a:pPr lvl="2">
              <a:lnSpc>
                <a:spcPct val="80000"/>
              </a:lnSpc>
            </a:pPr>
            <a:r>
              <a:rPr lang="hu-HU" dirty="0">
                <a:solidFill>
                  <a:srgbClr val="FF6600"/>
                </a:solidFill>
              </a:rPr>
              <a:t>nervous system (tetany)</a:t>
            </a:r>
          </a:p>
          <a:p>
            <a:pPr lvl="2">
              <a:lnSpc>
                <a:spcPct val="80000"/>
              </a:lnSpc>
            </a:pPr>
            <a:r>
              <a:rPr lang="hu-HU" dirty="0">
                <a:solidFill>
                  <a:srgbClr val="FF6600"/>
                </a:solidFill>
              </a:rPr>
              <a:t>active transport (intracellular)</a:t>
            </a:r>
          </a:p>
          <a:p>
            <a:pPr lvl="2">
              <a:lnSpc>
                <a:spcPct val="80000"/>
              </a:lnSpc>
            </a:pPr>
            <a:r>
              <a:rPr lang="hu-HU" dirty="0">
                <a:solidFill>
                  <a:srgbClr val="FF6600"/>
                </a:solidFill>
              </a:rPr>
              <a:t>enzyme activator (e.g. ATP-ase)</a:t>
            </a:r>
          </a:p>
          <a:p>
            <a:pPr lvl="2">
              <a:lnSpc>
                <a:spcPct val="80000"/>
              </a:lnSpc>
            </a:pPr>
            <a:r>
              <a:rPr lang="hu-HU" dirty="0">
                <a:solidFill>
                  <a:srgbClr val="FF6600"/>
                </a:solidFill>
              </a:rPr>
              <a:t>Ca</a:t>
            </a:r>
            <a:r>
              <a:rPr lang="hu-HU" baseline="30000" dirty="0">
                <a:solidFill>
                  <a:srgbClr val="FF6600"/>
                </a:solidFill>
              </a:rPr>
              <a:t>2</a:t>
            </a:r>
            <a:r>
              <a:rPr lang="hu-HU" b="1" baseline="30000" dirty="0">
                <a:solidFill>
                  <a:srgbClr val="FF6600"/>
                </a:solidFill>
              </a:rPr>
              <a:t>+</a:t>
            </a:r>
            <a:r>
              <a:rPr lang="hu-HU" dirty="0">
                <a:solidFill>
                  <a:srgbClr val="FF6600"/>
                </a:solidFill>
              </a:rPr>
              <a:t> antagonist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57200" y="3905250"/>
            <a:ext cx="822960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hu-HU" sz="3600" b="1" dirty="0">
                <a:solidFill>
                  <a:schemeClr val="accent1"/>
                </a:solidFill>
                <a:latin typeface="Garamond" pitchFamily="18" charset="0"/>
              </a:rPr>
              <a:t>Ca</a:t>
            </a:r>
            <a:r>
              <a:rPr lang="hu-HU" sz="3600" b="1" baseline="30000" dirty="0">
                <a:solidFill>
                  <a:schemeClr val="accent1"/>
                </a:solidFill>
                <a:latin typeface="Garamond" pitchFamily="18" charset="0"/>
              </a:rPr>
              <a:t>2+</a:t>
            </a:r>
            <a:r>
              <a:rPr lang="hu-HU" sz="1900" b="1" dirty="0">
                <a:solidFill>
                  <a:schemeClr val="tx2"/>
                </a:solidFill>
              </a:rPr>
              <a:t>	</a:t>
            </a:r>
          </a:p>
          <a:p>
            <a:pPr marL="1022350" lvl="2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hu-HU" sz="2200" dirty="0">
                <a:solidFill>
                  <a:srgbClr val="FF6600"/>
                </a:solidFill>
              </a:rPr>
              <a:t>Inhibits Mg</a:t>
            </a:r>
            <a:r>
              <a:rPr lang="hu-HU" sz="2200" b="1" baseline="30000" dirty="0">
                <a:solidFill>
                  <a:srgbClr val="FF6600"/>
                </a:solidFill>
              </a:rPr>
              <a:t>2+-</a:t>
            </a:r>
            <a:r>
              <a:rPr lang="hu-HU" sz="2200" dirty="0">
                <a:solidFill>
                  <a:srgbClr val="FF6600"/>
                </a:solidFill>
              </a:rPr>
              <a:t>activated enzymes</a:t>
            </a:r>
          </a:p>
          <a:p>
            <a:pPr marL="1022350" lvl="2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hu-HU" sz="2200" dirty="0">
                <a:solidFill>
                  <a:srgbClr val="FF6600"/>
                </a:solidFill>
              </a:rPr>
              <a:t>Extracellular: clotting </a:t>
            </a:r>
            <a:r>
              <a:rPr lang="hu-HU" sz="2200" dirty="0">
                <a:solidFill>
                  <a:srgbClr val="009900"/>
                </a:solidFill>
              </a:rPr>
              <a:t>(10</a:t>
            </a:r>
            <a:r>
              <a:rPr lang="hu-HU" sz="2200" baseline="30000" dirty="0">
                <a:solidFill>
                  <a:srgbClr val="009900"/>
                </a:solidFill>
              </a:rPr>
              <a:t>-3</a:t>
            </a:r>
            <a:r>
              <a:rPr lang="hu-HU" sz="2200" dirty="0">
                <a:solidFill>
                  <a:srgbClr val="009900"/>
                </a:solidFill>
              </a:rPr>
              <a:t>M)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hu-HU" sz="2200" dirty="0"/>
              <a:t>				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hu-HU" sz="1900" dirty="0"/>
              <a:t>				     </a:t>
            </a:r>
            <a:r>
              <a:rPr lang="hu-HU" sz="1900" dirty="0" smtClean="0"/>
              <a:t>  </a:t>
            </a:r>
            <a:r>
              <a:rPr lang="hu-HU" sz="1900" dirty="0">
                <a:solidFill>
                  <a:srgbClr val="FF3300"/>
                </a:solidFill>
              </a:rPr>
              <a:t>Ca</a:t>
            </a:r>
            <a:r>
              <a:rPr lang="hu-HU" sz="1900" b="1" baseline="30000" dirty="0">
                <a:solidFill>
                  <a:srgbClr val="FF3300"/>
                </a:solidFill>
              </a:rPr>
              <a:t>2+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hu-HU" sz="1900" dirty="0"/>
              <a:t>     </a:t>
            </a:r>
            <a:r>
              <a:rPr lang="hu-HU" sz="2400" dirty="0" smtClean="0">
                <a:solidFill>
                  <a:schemeClr val="tx2"/>
                </a:solidFill>
              </a:rPr>
              <a:t>prothrombin</a:t>
            </a:r>
            <a:r>
              <a:rPr lang="hu-HU" sz="1900" dirty="0" smtClean="0">
                <a:solidFill>
                  <a:schemeClr val="tx2"/>
                </a:solidFill>
              </a:rPr>
              <a:t>      </a:t>
            </a:r>
            <a:r>
              <a:rPr lang="hu-HU" sz="1900" dirty="0">
                <a:solidFill>
                  <a:schemeClr val="tx2"/>
                </a:solidFill>
              </a:rPr>
              <a:t>			 </a:t>
            </a:r>
            <a:r>
              <a:rPr lang="hu-HU" sz="2400" dirty="0">
                <a:solidFill>
                  <a:schemeClr val="tx2"/>
                </a:solidFill>
              </a:rPr>
              <a:t>thrombin-fibrinogen-fibrin</a:t>
            </a: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3059832" y="6309320"/>
            <a:ext cx="187325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2627784" y="1844824"/>
            <a:ext cx="792162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62" grpId="0" build="p"/>
      <p:bldP spid="15363" grpId="0"/>
      <p:bldP spid="15364" grpId="0" animBg="1"/>
      <p:bldP spid="1536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404813"/>
            <a:ext cx="34798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9397" name="Object 5"/>
          <p:cNvGraphicFramePr>
            <a:graphicFrameLocks noChangeAspect="1"/>
          </p:cNvGraphicFramePr>
          <p:nvPr/>
        </p:nvGraphicFramePr>
        <p:xfrm>
          <a:off x="1979613" y="4724400"/>
          <a:ext cx="5049837" cy="1763713"/>
        </p:xfrm>
        <a:graphic>
          <a:graphicData uri="http://schemas.openxmlformats.org/presentationml/2006/ole">
            <p:oleObj spid="_x0000_s59397" r:id="rId4" imgW="5049720" imgH="1763280" progId="">
              <p:embed/>
            </p:oleObj>
          </a:graphicData>
        </a:graphic>
      </p:graphicFrame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5076825" y="1989138"/>
            <a:ext cx="3311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 dirty="0" smtClean="0">
                <a:solidFill>
                  <a:schemeClr val="tx2"/>
                </a:solidFill>
                <a:latin typeface="Garamond" pitchFamily="18" charset="0"/>
              </a:rPr>
              <a:t>Chloro</a:t>
            </a:r>
            <a:r>
              <a:rPr lang="en-US" sz="2400" b="1" dirty="0" err="1" smtClean="0">
                <a:solidFill>
                  <a:schemeClr val="tx2"/>
                </a:solidFill>
                <a:latin typeface="Garamond" pitchFamily="18" charset="0"/>
              </a:rPr>
              <a:t>phyll</a:t>
            </a:r>
            <a:endParaRPr lang="hu-HU" sz="24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1619250" y="4292600"/>
            <a:ext cx="6840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>
                <a:solidFill>
                  <a:schemeClr val="tx2"/>
                </a:solidFill>
                <a:latin typeface="Garamond" pitchFamily="18" charset="0"/>
              </a:rPr>
              <a:t>The mechanism of the phosphate hydrolysis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/>
      <p:bldP spid="593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895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b="1" dirty="0">
                <a:solidFill>
                  <a:schemeClr val="accent2"/>
                </a:solidFill>
              </a:rPr>
              <a:t>Evolution of life essential elements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19113" y="1309688"/>
            <a:ext cx="8229600" cy="44958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hu-HU" sz="2100" b="1" dirty="0">
                <a:solidFill>
                  <a:schemeClr val="hlink"/>
                </a:solidFill>
              </a:rPr>
              <a:t>Earth solidified ~ 4 billion years ago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hu-HU" sz="2100" b="1" dirty="0">
              <a:solidFill>
                <a:schemeClr val="hlink"/>
              </a:solidFill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hu-HU" sz="2100" b="1" dirty="0"/>
              <a:t>			</a:t>
            </a:r>
            <a:r>
              <a:rPr lang="hu-HU" sz="2100" b="1" dirty="0">
                <a:solidFill>
                  <a:srgbClr val="990099"/>
                </a:solidFill>
              </a:rPr>
              <a:t>81 </a:t>
            </a:r>
            <a:r>
              <a:rPr lang="en-US" sz="2100" b="1" dirty="0" smtClean="0">
                <a:solidFill>
                  <a:srgbClr val="990099"/>
                </a:solidFill>
              </a:rPr>
              <a:t>stable </a:t>
            </a:r>
            <a:r>
              <a:rPr lang="hu-HU" sz="2100" b="1" dirty="0" smtClean="0">
                <a:solidFill>
                  <a:srgbClr val="990099"/>
                </a:solidFill>
              </a:rPr>
              <a:t>elements</a:t>
            </a:r>
            <a:endParaRPr lang="hu-HU" sz="2100" b="1" dirty="0">
              <a:solidFill>
                <a:srgbClr val="990099"/>
              </a:solidFill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hu-HU" sz="2100" b="1" dirty="0">
              <a:solidFill>
                <a:srgbClr val="990099"/>
              </a:solidFill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hu-HU" sz="2100" b="1" dirty="0">
                <a:solidFill>
                  <a:schemeClr val="hlink"/>
                </a:solidFill>
              </a:rPr>
              <a:t>Elements of the living organism: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hu-HU" sz="2100" b="1" dirty="0">
              <a:solidFill>
                <a:schemeClr val="hlink"/>
              </a:solidFill>
            </a:endParaRPr>
          </a:p>
          <a:p>
            <a:pPr marL="990600" lvl="1" indent="-646113">
              <a:lnSpc>
                <a:spcPct val="80000"/>
              </a:lnSpc>
              <a:buFontTx/>
              <a:buAutoNum type="arabicPeriod"/>
            </a:pPr>
            <a:r>
              <a:rPr lang="hu-HU" sz="2000" b="1" dirty="0"/>
              <a:t>Elements </a:t>
            </a:r>
            <a:r>
              <a:rPr lang="en-US" sz="2000" b="1" dirty="0" smtClean="0"/>
              <a:t>with</a:t>
            </a:r>
            <a:r>
              <a:rPr lang="hu-HU" sz="2000" b="1" dirty="0" smtClean="0"/>
              <a:t> </a:t>
            </a:r>
            <a:r>
              <a:rPr lang="hu-HU" sz="2000" b="1" dirty="0"/>
              <a:t>large </a:t>
            </a:r>
            <a:r>
              <a:rPr lang="en-US" sz="2000" b="1" dirty="0" smtClean="0"/>
              <a:t>concentration</a:t>
            </a:r>
            <a:r>
              <a:rPr lang="hu-HU" sz="2000" b="1" dirty="0" smtClean="0"/>
              <a:t>: </a:t>
            </a:r>
            <a:r>
              <a:rPr lang="hu-HU" sz="2000" b="1" dirty="0"/>
              <a:t>11 elements</a:t>
            </a:r>
          </a:p>
          <a:p>
            <a:pPr marL="990600" lvl="1" indent="-646113">
              <a:lnSpc>
                <a:spcPct val="80000"/>
              </a:lnSpc>
              <a:buFontTx/>
              <a:buNone/>
            </a:pPr>
            <a:r>
              <a:rPr lang="hu-HU" sz="2000" b="1" dirty="0"/>
              <a:t>	</a:t>
            </a:r>
            <a:r>
              <a:rPr lang="hu-HU" sz="2000" b="1" dirty="0">
                <a:solidFill>
                  <a:schemeClr val="hlink"/>
                </a:solidFill>
              </a:rPr>
              <a:t>H, C, N, O, Na, Mg, P, S, Cl, K, Ca</a:t>
            </a:r>
          </a:p>
          <a:p>
            <a:pPr marL="990600" lvl="1" indent="-646113">
              <a:lnSpc>
                <a:spcPct val="80000"/>
              </a:lnSpc>
              <a:buFontTx/>
              <a:buNone/>
            </a:pPr>
            <a:endParaRPr lang="hu-HU" sz="2000" b="1" dirty="0">
              <a:solidFill>
                <a:schemeClr val="hlink"/>
              </a:solidFill>
            </a:endParaRPr>
          </a:p>
          <a:p>
            <a:pPr marL="990600" lvl="1" indent="-646113">
              <a:lnSpc>
                <a:spcPct val="80000"/>
              </a:lnSpc>
              <a:buClr>
                <a:schemeClr val="tx1"/>
              </a:buClr>
              <a:buFontTx/>
              <a:buAutoNum type="arabicPeriod" startAt="2"/>
            </a:pPr>
            <a:r>
              <a:rPr lang="hu-HU" sz="2000" b="1" dirty="0"/>
              <a:t>Elements </a:t>
            </a:r>
            <a:r>
              <a:rPr lang="en-US" sz="2000" b="1" dirty="0" smtClean="0"/>
              <a:t>with</a:t>
            </a:r>
            <a:r>
              <a:rPr lang="hu-HU" sz="2000" b="1" dirty="0" smtClean="0"/>
              <a:t> </a:t>
            </a:r>
            <a:r>
              <a:rPr lang="en-US" sz="2000" b="1" dirty="0" smtClean="0"/>
              <a:t>small concentration </a:t>
            </a:r>
            <a:r>
              <a:rPr lang="hu-HU" sz="2000" b="1" dirty="0" smtClean="0"/>
              <a:t>: </a:t>
            </a:r>
            <a:r>
              <a:rPr lang="hu-HU" sz="2000" b="1" dirty="0"/>
              <a:t>7 elements</a:t>
            </a:r>
          </a:p>
          <a:p>
            <a:pPr marL="990600" lvl="1" indent="-646113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hu-HU" sz="2000" b="1" dirty="0"/>
              <a:t>	</a:t>
            </a:r>
            <a:r>
              <a:rPr lang="hu-HU" sz="2000" b="1" dirty="0">
                <a:solidFill>
                  <a:schemeClr val="hlink"/>
                </a:solidFill>
              </a:rPr>
              <a:t>Mn, Fe, Co, Cu, Zn, I, Mo</a:t>
            </a:r>
          </a:p>
          <a:p>
            <a:pPr marL="990600" lvl="1" indent="-646113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hu-HU" sz="2000" b="1" dirty="0">
              <a:solidFill>
                <a:schemeClr val="hlink"/>
              </a:solidFill>
            </a:endParaRPr>
          </a:p>
          <a:p>
            <a:pPr marL="990600" lvl="1" indent="-646113">
              <a:lnSpc>
                <a:spcPct val="80000"/>
              </a:lnSpc>
              <a:buClr>
                <a:schemeClr val="tx1"/>
              </a:buClr>
              <a:buFontTx/>
              <a:buAutoNum type="arabicPeriod" startAt="3"/>
            </a:pPr>
            <a:r>
              <a:rPr lang="hu-HU" sz="2000" b="1" dirty="0"/>
              <a:t>Elements of a few species: 7 elements</a:t>
            </a:r>
          </a:p>
          <a:p>
            <a:pPr marL="990600" lvl="1" indent="-646113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hu-HU" sz="2000" b="1" dirty="0"/>
              <a:t>	</a:t>
            </a:r>
            <a:r>
              <a:rPr lang="hu-HU" sz="2000" b="1" dirty="0">
                <a:solidFill>
                  <a:schemeClr val="hlink"/>
                </a:solidFill>
              </a:rPr>
              <a:t>B, F, Si, V, Cr, Se, Sn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5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500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500"/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0"/>
            <a:ext cx="7772400" cy="1470025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hlink"/>
                </a:solidFill>
              </a:rPr>
              <a:t>Proteins - </a:t>
            </a:r>
            <a:r>
              <a:rPr lang="en-US" b="1" dirty="0" err="1" smtClean="0">
                <a:solidFill>
                  <a:schemeClr val="hlink"/>
                </a:solidFill>
              </a:rPr>
              <a:t>Ligands</a:t>
            </a:r>
            <a:endParaRPr lang="hu-HU" b="1" dirty="0">
              <a:solidFill>
                <a:schemeClr val="hlink"/>
              </a:solidFill>
            </a:endParaRPr>
          </a:p>
        </p:txBody>
      </p:sp>
      <p:pic>
        <p:nvPicPr>
          <p:cNvPr id="86017" name="Picture 1"/>
          <p:cNvPicPr>
            <a:picLocks noChangeAspect="1" noChangeArrowheads="1"/>
          </p:cNvPicPr>
          <p:nvPr/>
        </p:nvPicPr>
        <p:blipFill>
          <a:blip r:embed="rId2" cstate="print"/>
          <a:srcRect l="20196" t="25219" r="17819" b="8829"/>
          <a:stretch>
            <a:fillRect/>
          </a:stretch>
        </p:blipFill>
        <p:spPr bwMode="auto">
          <a:xfrm>
            <a:off x="395535" y="1268760"/>
            <a:ext cx="8305639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79700"/>
            <a:ext cx="7772400" cy="1470025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/>
            <a:r>
              <a:rPr lang="hu-HU" b="1">
                <a:solidFill>
                  <a:schemeClr val="hlink"/>
                </a:solidFill>
              </a:rPr>
              <a:t>Transition Metals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589588"/>
            <a:ext cx="8229600" cy="561975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Other metal ions: less well defined and more </a:t>
            </a:r>
            <a:br>
              <a:rPr lang="hu-H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u-H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obscure roles</a:t>
            </a: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468313" y="3141663"/>
            <a:ext cx="8229600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hu-HU" sz="35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Zn:</a:t>
            </a:r>
            <a:r>
              <a:rPr lang="hu-HU" sz="2300">
                <a:solidFill>
                  <a:schemeClr val="hlink"/>
                </a:solidFill>
              </a:rPr>
              <a:t>	</a:t>
            </a:r>
            <a:r>
              <a:rPr lang="hu-HU" sz="2300"/>
              <a:t>	</a:t>
            </a:r>
            <a:r>
              <a:rPr lang="hu-HU" sz="2300">
                <a:solidFill>
                  <a:schemeClr val="accent2"/>
                </a:solidFill>
              </a:rPr>
              <a:t>Metalloenzymes</a:t>
            </a:r>
          </a:p>
          <a:p>
            <a:pPr marL="1681163" lvl="4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hu-HU" sz="2400">
                <a:solidFill>
                  <a:srgbClr val="FF6600"/>
                </a:solidFill>
              </a:rPr>
              <a:t>		</a:t>
            </a:r>
            <a:r>
              <a:rPr lang="hu-HU" sz="2400">
                <a:solidFill>
                  <a:schemeClr val="accent2"/>
                </a:solidFill>
              </a:rPr>
              <a:t>Structure promoters</a:t>
            </a:r>
          </a:p>
          <a:p>
            <a:pPr marL="1681163" lvl="4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hu-HU" sz="2400">
                <a:solidFill>
                  <a:schemeClr val="accent2"/>
                </a:solidFill>
              </a:rPr>
              <a:t>		Lewis acid</a:t>
            </a:r>
          </a:p>
          <a:p>
            <a:pPr marL="1681163" lvl="4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hu-HU" sz="2400">
                <a:solidFill>
                  <a:schemeClr val="accent2"/>
                </a:solidFill>
              </a:rPr>
              <a:t>		Not a redox catalyst!</a:t>
            </a:r>
          </a:p>
          <a:p>
            <a:pPr marL="1681163" lvl="4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endParaRPr lang="hu-HU" sz="2400">
              <a:solidFill>
                <a:schemeClr val="accent2"/>
              </a:solidFill>
            </a:endParaRPr>
          </a:p>
          <a:p>
            <a:pPr marL="1681163" lvl="4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endParaRPr lang="hu-HU" sz="2400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468313" y="836613"/>
            <a:ext cx="82296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hu-HU" sz="35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Fe, Cu, Mo:</a:t>
            </a:r>
            <a:r>
              <a:rPr lang="hu-HU" sz="2300"/>
              <a:t>	</a:t>
            </a:r>
            <a:r>
              <a:rPr lang="hu-HU" sz="2300">
                <a:solidFill>
                  <a:schemeClr val="accent2"/>
                </a:solidFill>
              </a:rPr>
              <a:t>Electron-transfer</a:t>
            </a:r>
          </a:p>
          <a:p>
            <a:pPr marL="1681163" lvl="4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hu-HU" sz="2400">
                <a:solidFill>
                  <a:schemeClr val="accent2"/>
                </a:solidFill>
              </a:rPr>
              <a:t>			Redox proteins and enzymes</a:t>
            </a:r>
          </a:p>
          <a:p>
            <a:pPr marL="1681163" lvl="4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hu-HU" sz="2400">
                <a:solidFill>
                  <a:schemeClr val="accent2"/>
                </a:solidFill>
              </a:rPr>
              <a:t>			Oxygen carrying proteins</a:t>
            </a:r>
          </a:p>
          <a:p>
            <a:pPr marL="1681163" lvl="4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hu-HU" sz="2400">
                <a:solidFill>
                  <a:schemeClr val="accent2"/>
                </a:solidFill>
              </a:rPr>
              <a:t>			Nitrogen fixation</a:t>
            </a:r>
          </a:p>
          <a:p>
            <a:pPr marL="1681163" lvl="4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endParaRPr lang="hu-HU" sz="2400">
              <a:solidFill>
                <a:schemeClr val="accent2"/>
              </a:solidFill>
            </a:endParaRPr>
          </a:p>
          <a:p>
            <a:pPr marL="1681163" lvl="4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endParaRPr lang="hu-H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0"/>
      <p:bldP spid="6246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idx="1"/>
          </p:nvPr>
        </p:nvSpPr>
        <p:spPr>
          <a:xfrm>
            <a:off x="735013" y="476250"/>
            <a:ext cx="8229600" cy="6121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u-HU"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Fe(II), Fe(III):</a:t>
            </a:r>
          </a:p>
          <a:p>
            <a:pPr>
              <a:buFont typeface="Wingdings" pitchFamily="2" charset="2"/>
              <a:buNone/>
            </a:pPr>
            <a:endParaRPr lang="hu-HU" sz="40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>
              <a:lnSpc>
                <a:spcPct val="170000"/>
              </a:lnSpc>
            </a:pPr>
            <a:r>
              <a:rPr lang="hu-HU" sz="2400">
                <a:solidFill>
                  <a:srgbClr val="FF6600"/>
                </a:solidFill>
              </a:rPr>
              <a:t>Essential for </a:t>
            </a:r>
            <a:r>
              <a:rPr lang="hu-HU" sz="2400">
                <a:solidFill>
                  <a:schemeClr val="accent2"/>
                </a:solidFill>
              </a:rPr>
              <a:t>ALL</a:t>
            </a:r>
            <a:r>
              <a:rPr lang="hu-HU" sz="2400">
                <a:solidFill>
                  <a:srgbClr val="FF6600"/>
                </a:solidFill>
              </a:rPr>
              <a:t> organisms</a:t>
            </a:r>
          </a:p>
          <a:p>
            <a:pPr>
              <a:lnSpc>
                <a:spcPct val="170000"/>
              </a:lnSpc>
            </a:pPr>
            <a:r>
              <a:rPr lang="hu-HU" sz="2400">
                <a:solidFill>
                  <a:srgbClr val="FF6600"/>
                </a:solidFill>
              </a:rPr>
              <a:t>In plants: iron deficiency</a:t>
            </a:r>
          </a:p>
          <a:p>
            <a:pPr>
              <a:lnSpc>
                <a:spcPct val="170000"/>
              </a:lnSpc>
            </a:pPr>
            <a:r>
              <a:rPr lang="hu-HU" sz="2400">
                <a:solidFill>
                  <a:srgbClr val="FF6600"/>
                </a:solidFill>
              </a:rPr>
              <a:t>In human body: 4-5 g</a:t>
            </a:r>
          </a:p>
          <a:p>
            <a:pPr>
              <a:lnSpc>
                <a:spcPct val="170000"/>
              </a:lnSpc>
            </a:pPr>
            <a:r>
              <a:rPr lang="hu-HU" sz="2400">
                <a:solidFill>
                  <a:srgbClr val="FF6600"/>
                </a:solidFill>
              </a:rPr>
              <a:t>Uptake: ~ 1 mg/day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idx="1"/>
          </p:nvPr>
        </p:nvSpPr>
        <p:spPr>
          <a:xfrm>
            <a:off x="2700338" y="908050"/>
            <a:ext cx="3889375" cy="503238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hu-HU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In human body</a:t>
            </a: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827088" y="2779713"/>
            <a:ext cx="338455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hu-HU" sz="21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75% Hem-iron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hu-HU" sz="2100" b="1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hu-HU" sz="2100">
                <a:solidFill>
                  <a:srgbClr val="FF6600"/>
                </a:solidFill>
              </a:rPr>
              <a:t>Hemoglobin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hu-HU" sz="2100">
                <a:solidFill>
                  <a:srgbClr val="FF6600"/>
                </a:solidFill>
              </a:rPr>
              <a:t>Myoglobin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hu-HU" sz="2100">
                <a:solidFill>
                  <a:srgbClr val="FF6600"/>
                </a:solidFill>
              </a:rPr>
              <a:t>Cytochromes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hu-HU" sz="2100">
                <a:solidFill>
                  <a:srgbClr val="FF6600"/>
                </a:solidFill>
              </a:rPr>
              <a:t>Oxidases, P-450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5003800" y="2779713"/>
            <a:ext cx="338455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hu-HU" sz="21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25% Non-hem-iron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hu-HU" sz="2100">
              <a:solidFill>
                <a:srgbClr val="FF66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hu-HU" sz="2100">
                <a:solidFill>
                  <a:srgbClr val="FF6600"/>
                </a:solidFill>
              </a:rPr>
              <a:t>Rubredoxins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hu-HU" sz="2100">
                <a:solidFill>
                  <a:srgbClr val="FF6600"/>
                </a:solidFill>
              </a:rPr>
              <a:t>Ferredoxins</a:t>
            </a:r>
          </a:p>
        </p:txBody>
      </p:sp>
      <p:sp>
        <p:nvSpPr>
          <p:cNvPr id="64517" name="Line 5"/>
          <p:cNvSpPr>
            <a:spLocks noChangeShapeType="1"/>
          </p:cNvSpPr>
          <p:nvPr/>
        </p:nvSpPr>
        <p:spPr bwMode="auto">
          <a:xfrm flipH="1">
            <a:off x="1908175" y="1484313"/>
            <a:ext cx="2016125" cy="10795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18" name="Line 6"/>
          <p:cNvSpPr>
            <a:spLocks noChangeShapeType="1"/>
          </p:cNvSpPr>
          <p:nvPr/>
        </p:nvSpPr>
        <p:spPr bwMode="auto">
          <a:xfrm>
            <a:off x="5076825" y="1484313"/>
            <a:ext cx="1655763" cy="115093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build="p"/>
      <p:bldP spid="64516" grpId="0"/>
      <p:bldP spid="64517" grpId="0" animBg="1"/>
      <p:bldP spid="645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idx="1"/>
          </p:nvPr>
        </p:nvSpPr>
        <p:spPr>
          <a:xfrm>
            <a:off x="539750" y="333375"/>
            <a:ext cx="4464050" cy="19431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Cu(I), Cu(II)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hu-HU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Plants</a:t>
            </a:r>
            <a:r>
              <a:rPr lang="hu-HU" sz="2000" b="1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hu-HU" sz="2000" dirty="0">
                <a:solidFill>
                  <a:srgbClr val="33CC33"/>
                </a:solidFill>
              </a:rPr>
              <a:t>	     Electron transfer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Animals	    </a:t>
            </a:r>
            <a:r>
              <a:rPr lang="hu-HU" sz="2000" dirty="0"/>
              <a:t> </a:t>
            </a:r>
            <a:r>
              <a:rPr lang="en-US" sz="2000" dirty="0" smtClean="0"/>
              <a:t>                </a:t>
            </a:r>
            <a:r>
              <a:rPr lang="hu-HU" sz="2000" dirty="0" smtClean="0">
                <a:solidFill>
                  <a:srgbClr val="33CC33"/>
                </a:solidFill>
              </a:rPr>
              <a:t>O</a:t>
            </a:r>
            <a:r>
              <a:rPr lang="hu-HU" sz="2000" baseline="-25000" dirty="0" smtClean="0">
                <a:solidFill>
                  <a:srgbClr val="33CC33"/>
                </a:solidFill>
              </a:rPr>
              <a:t>2</a:t>
            </a:r>
            <a:r>
              <a:rPr lang="hu-HU" sz="2000" dirty="0" smtClean="0">
                <a:solidFill>
                  <a:srgbClr val="33CC33"/>
                </a:solidFill>
              </a:rPr>
              <a:t>-carrying</a:t>
            </a:r>
            <a:endParaRPr lang="hu-HU" sz="2000" dirty="0">
              <a:solidFill>
                <a:srgbClr val="33CC33"/>
              </a:solidFill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5364163" y="1268413"/>
            <a:ext cx="32051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hu-HU" sz="2100">
                <a:solidFill>
                  <a:schemeClr val="accent1"/>
                </a:solidFill>
              </a:rPr>
              <a:t>Protection of DNA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hu-HU" sz="2100">
                <a:solidFill>
                  <a:schemeClr val="accent1"/>
                </a:solidFill>
              </a:rPr>
              <a:t>from </a:t>
            </a:r>
            <a:r>
              <a:rPr lang="hu-HU" sz="2100">
                <a:solidFill>
                  <a:srgbClr val="33CC33"/>
                </a:solidFill>
              </a:rPr>
              <a:t>O</a:t>
            </a:r>
            <a:r>
              <a:rPr lang="hu-HU" sz="2100" baseline="-25000">
                <a:solidFill>
                  <a:srgbClr val="33CC33"/>
                </a:solidFill>
              </a:rPr>
              <a:t>2</a:t>
            </a:r>
            <a:r>
              <a:rPr lang="hu-HU" sz="2100" baseline="30000">
                <a:solidFill>
                  <a:srgbClr val="33CC33"/>
                </a:solidFill>
              </a:rPr>
              <a:t>-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755650" y="2636838"/>
            <a:ext cx="820896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hu-HU" sz="21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Cu-proteins and enzymes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hu-HU" sz="2100">
                <a:solidFill>
                  <a:srgbClr val="FF6600"/>
                </a:solidFill>
              </a:rPr>
              <a:t>Cytochrome oxidase		</a:t>
            </a:r>
            <a:r>
              <a:rPr lang="hu-HU" sz="2100">
                <a:solidFill>
                  <a:srgbClr val="33CC33"/>
                </a:solidFill>
              </a:rPr>
              <a:t>O</a:t>
            </a:r>
            <a:r>
              <a:rPr lang="hu-HU" sz="2100" baseline="-25000">
                <a:solidFill>
                  <a:srgbClr val="33CC33"/>
                </a:solidFill>
              </a:rPr>
              <a:t>2</a:t>
            </a:r>
            <a:r>
              <a:rPr lang="hu-HU" sz="2100">
                <a:solidFill>
                  <a:srgbClr val="33CC33"/>
                </a:solidFill>
              </a:rPr>
              <a:t>	H</a:t>
            </a:r>
            <a:r>
              <a:rPr lang="hu-HU" sz="2100" baseline="-25000">
                <a:solidFill>
                  <a:srgbClr val="33CC33"/>
                </a:solidFill>
              </a:rPr>
              <a:t>2</a:t>
            </a:r>
            <a:r>
              <a:rPr lang="hu-HU" sz="2100">
                <a:solidFill>
                  <a:srgbClr val="33CC33"/>
                </a:solidFill>
              </a:rPr>
              <a:t>O	</a:t>
            </a:r>
            <a:endParaRPr lang="hu-HU" sz="2100">
              <a:solidFill>
                <a:srgbClr val="FF6600"/>
              </a:solidFill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hu-HU" sz="2100">
                <a:solidFill>
                  <a:srgbClr val="FF6600"/>
                </a:solidFill>
              </a:rPr>
              <a:t>Tyrosinase, phenol oxidase		</a:t>
            </a:r>
            <a:r>
              <a:rPr lang="hu-HU" sz="2100">
                <a:solidFill>
                  <a:srgbClr val="33CC33"/>
                </a:solidFill>
              </a:rPr>
              <a:t>ox. of phenols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hu-HU" sz="2100">
                <a:solidFill>
                  <a:srgbClr val="FF6600"/>
                </a:solidFill>
              </a:rPr>
              <a:t>Ceruloplasmin			</a:t>
            </a:r>
            <a:r>
              <a:rPr lang="hu-HU" sz="2100">
                <a:solidFill>
                  <a:srgbClr val="33CC33"/>
                </a:solidFill>
              </a:rPr>
              <a:t>Fe(II)	    Fe(III)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hu-HU" sz="2100">
                <a:solidFill>
                  <a:srgbClr val="FF6600"/>
                </a:solidFill>
              </a:rPr>
              <a:t>Blue proteins			</a:t>
            </a:r>
            <a:r>
              <a:rPr lang="hu-HU" sz="2100">
                <a:solidFill>
                  <a:srgbClr val="33CC33"/>
                </a:solidFill>
              </a:rPr>
              <a:t>Electron transfer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hu-HU" sz="2100">
                <a:solidFill>
                  <a:srgbClr val="FF6600"/>
                </a:solidFill>
              </a:rPr>
              <a:t>Superoxide dismutase		</a:t>
            </a:r>
            <a:r>
              <a:rPr lang="hu-HU" sz="2100">
                <a:solidFill>
                  <a:srgbClr val="33CC33"/>
                </a:solidFill>
              </a:rPr>
              <a:t>Elimination of O</a:t>
            </a:r>
            <a:r>
              <a:rPr lang="hu-HU" sz="2100" baseline="-25000">
                <a:solidFill>
                  <a:srgbClr val="33CC33"/>
                </a:solidFill>
              </a:rPr>
              <a:t>2</a:t>
            </a:r>
            <a:r>
              <a:rPr lang="hu-HU" sz="2100" baseline="30000">
                <a:solidFill>
                  <a:srgbClr val="33CC33"/>
                </a:solidFill>
              </a:rPr>
              <a:t>-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hu-HU" sz="2100">
                <a:solidFill>
                  <a:srgbClr val="FF6600"/>
                </a:solidFill>
              </a:rPr>
              <a:t>Hemocyanin				</a:t>
            </a:r>
            <a:r>
              <a:rPr lang="hu-HU" sz="2100">
                <a:solidFill>
                  <a:srgbClr val="33CC33"/>
                </a:solidFill>
              </a:rPr>
              <a:t>O</a:t>
            </a:r>
            <a:r>
              <a:rPr lang="hu-HU" sz="2100" baseline="-25000">
                <a:solidFill>
                  <a:srgbClr val="33CC33"/>
                </a:solidFill>
              </a:rPr>
              <a:t>2</a:t>
            </a:r>
            <a:r>
              <a:rPr lang="hu-HU" sz="2100">
                <a:solidFill>
                  <a:srgbClr val="33CC33"/>
                </a:solidFill>
              </a:rPr>
              <a:t> transport</a:t>
            </a:r>
          </a:p>
        </p:txBody>
      </p:sp>
      <p:sp>
        <p:nvSpPr>
          <p:cNvPr id="65541" name="AutoShape 5"/>
          <p:cNvSpPr>
            <a:spLocks/>
          </p:cNvSpPr>
          <p:nvPr/>
        </p:nvSpPr>
        <p:spPr bwMode="auto">
          <a:xfrm>
            <a:off x="1763713" y="1557338"/>
            <a:ext cx="360362" cy="647700"/>
          </a:xfrm>
          <a:prstGeom prst="rightBrace">
            <a:avLst>
              <a:gd name="adj1" fmla="val 14978"/>
              <a:gd name="adj2" fmla="val 50000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2" name="Line 6"/>
          <p:cNvSpPr>
            <a:spLocks noChangeShapeType="1"/>
          </p:cNvSpPr>
          <p:nvPr/>
        </p:nvSpPr>
        <p:spPr bwMode="auto">
          <a:xfrm>
            <a:off x="5795963" y="3429000"/>
            <a:ext cx="503237" cy="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543" name="Line 7"/>
          <p:cNvSpPr>
            <a:spLocks noChangeShapeType="1"/>
          </p:cNvSpPr>
          <p:nvPr/>
        </p:nvSpPr>
        <p:spPr bwMode="auto">
          <a:xfrm>
            <a:off x="6156325" y="4365625"/>
            <a:ext cx="431800" cy="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  <p:bldP spid="65542" grpId="0" animBg="1"/>
      <p:bldP spid="6554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8950"/>
          </a:xfrm>
        </p:spPr>
        <p:txBody>
          <a:bodyPr>
            <a:normAutofit fontScale="90000"/>
          </a:bodyPr>
          <a:lstStyle/>
          <a:p>
            <a:r>
              <a:rPr lang="hu-HU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Superoxide Dismutase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idx="1"/>
          </p:nvPr>
        </p:nvSpPr>
        <p:spPr>
          <a:xfrm>
            <a:off x="539750" y="4229100"/>
            <a:ext cx="8229600" cy="1863725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u-HU" b="1">
                <a:solidFill>
                  <a:schemeClr val="hlink"/>
                </a:solidFill>
              </a:rPr>
              <a:t>SOD-Cu</a:t>
            </a:r>
            <a:r>
              <a:rPr lang="hu-HU" b="1" baseline="30000">
                <a:solidFill>
                  <a:schemeClr val="hlink"/>
                </a:solidFill>
              </a:rPr>
              <a:t>2+</a:t>
            </a:r>
            <a:r>
              <a:rPr lang="hu-HU" b="1">
                <a:solidFill>
                  <a:schemeClr val="hlink"/>
                </a:solidFill>
              </a:rPr>
              <a:t> + O</a:t>
            </a:r>
            <a:r>
              <a:rPr lang="hu-HU" b="1" baseline="-25000">
                <a:solidFill>
                  <a:schemeClr val="hlink"/>
                </a:solidFill>
              </a:rPr>
              <a:t>2</a:t>
            </a:r>
            <a:r>
              <a:rPr lang="hu-HU" b="1" baseline="30000">
                <a:solidFill>
                  <a:schemeClr val="hlink"/>
                </a:solidFill>
              </a:rPr>
              <a:t>.-</a:t>
            </a:r>
            <a:r>
              <a:rPr lang="hu-HU" b="1">
                <a:solidFill>
                  <a:schemeClr val="hlink"/>
                </a:solidFill>
              </a:rPr>
              <a:t> </a:t>
            </a:r>
            <a:r>
              <a:rPr lang="hu-HU" b="1">
                <a:solidFill>
                  <a:schemeClr val="hlink"/>
                </a:solidFill>
                <a:sym typeface="Symbol" pitchFamily="18" charset="2"/>
              </a:rPr>
              <a:t> SOD-Cu</a:t>
            </a:r>
            <a:r>
              <a:rPr lang="hu-HU" b="1" baseline="30000">
                <a:solidFill>
                  <a:schemeClr val="hlink"/>
                </a:solidFill>
                <a:sym typeface="Symbol" pitchFamily="18" charset="2"/>
              </a:rPr>
              <a:t>1+</a:t>
            </a:r>
            <a:r>
              <a:rPr lang="hu-HU" b="1">
                <a:solidFill>
                  <a:schemeClr val="hlink"/>
                </a:solidFill>
                <a:sym typeface="Symbol" pitchFamily="18" charset="2"/>
              </a:rPr>
              <a:t> + O</a:t>
            </a:r>
            <a:r>
              <a:rPr lang="hu-HU" b="1" baseline="-25000">
                <a:solidFill>
                  <a:schemeClr val="hlink"/>
                </a:solidFill>
                <a:sym typeface="Symbol" pitchFamily="18" charset="2"/>
              </a:rPr>
              <a:t>2</a:t>
            </a:r>
          </a:p>
          <a:p>
            <a:pPr>
              <a:buFont typeface="Wingdings" pitchFamily="2" charset="2"/>
              <a:buNone/>
            </a:pPr>
            <a:endParaRPr lang="hu-HU" b="1">
              <a:solidFill>
                <a:schemeClr val="hlink"/>
              </a:solidFill>
              <a:sym typeface="Symbol" pitchFamily="18" charset="2"/>
            </a:endParaRPr>
          </a:p>
          <a:p>
            <a:pPr>
              <a:buFont typeface="Wingdings" pitchFamily="2" charset="2"/>
              <a:buNone/>
            </a:pPr>
            <a:r>
              <a:rPr lang="hu-HU" b="1">
                <a:solidFill>
                  <a:schemeClr val="hlink"/>
                </a:solidFill>
              </a:rPr>
              <a:t>SOD-Cu</a:t>
            </a:r>
            <a:r>
              <a:rPr lang="hu-HU" b="1" baseline="30000">
                <a:solidFill>
                  <a:schemeClr val="hlink"/>
                </a:solidFill>
              </a:rPr>
              <a:t>1+</a:t>
            </a:r>
            <a:r>
              <a:rPr lang="hu-HU" b="1">
                <a:solidFill>
                  <a:schemeClr val="hlink"/>
                </a:solidFill>
              </a:rPr>
              <a:t> + O</a:t>
            </a:r>
            <a:r>
              <a:rPr lang="hu-HU" b="1" baseline="-25000">
                <a:solidFill>
                  <a:schemeClr val="hlink"/>
                </a:solidFill>
              </a:rPr>
              <a:t>2</a:t>
            </a:r>
            <a:r>
              <a:rPr lang="hu-HU" b="1" baseline="30000">
                <a:solidFill>
                  <a:schemeClr val="hlink"/>
                </a:solidFill>
              </a:rPr>
              <a:t>.-</a:t>
            </a:r>
            <a:r>
              <a:rPr lang="hu-HU" b="1">
                <a:solidFill>
                  <a:schemeClr val="hlink"/>
                </a:solidFill>
              </a:rPr>
              <a:t> + 2H</a:t>
            </a:r>
            <a:r>
              <a:rPr lang="hu-HU" b="1" baseline="30000">
                <a:solidFill>
                  <a:schemeClr val="hlink"/>
                </a:solidFill>
              </a:rPr>
              <a:t>+</a:t>
            </a:r>
            <a:r>
              <a:rPr lang="hu-HU" b="1">
                <a:solidFill>
                  <a:schemeClr val="hlink"/>
                </a:solidFill>
              </a:rPr>
              <a:t> </a:t>
            </a:r>
            <a:r>
              <a:rPr lang="hu-HU" b="1">
                <a:solidFill>
                  <a:schemeClr val="hlink"/>
                </a:solidFill>
                <a:sym typeface="Symbol" pitchFamily="18" charset="2"/>
              </a:rPr>
              <a:t> SOD-Cu</a:t>
            </a:r>
            <a:r>
              <a:rPr lang="hu-HU" b="1" baseline="30000">
                <a:solidFill>
                  <a:schemeClr val="hlink"/>
                </a:solidFill>
                <a:sym typeface="Symbol" pitchFamily="18" charset="2"/>
              </a:rPr>
              <a:t>2+</a:t>
            </a:r>
            <a:r>
              <a:rPr lang="hu-HU" b="1">
                <a:solidFill>
                  <a:schemeClr val="hlink"/>
                </a:solidFill>
                <a:sym typeface="Symbol" pitchFamily="18" charset="2"/>
              </a:rPr>
              <a:t> + H</a:t>
            </a:r>
            <a:r>
              <a:rPr lang="hu-HU" b="1" baseline="-25000">
                <a:solidFill>
                  <a:schemeClr val="hlink"/>
                </a:solidFill>
                <a:sym typeface="Symbol" pitchFamily="18" charset="2"/>
              </a:rPr>
              <a:t>2</a:t>
            </a:r>
            <a:r>
              <a:rPr lang="hu-HU" b="1">
                <a:solidFill>
                  <a:schemeClr val="hlink"/>
                </a:solidFill>
                <a:sym typeface="Symbol" pitchFamily="18" charset="2"/>
              </a:rPr>
              <a:t>O</a:t>
            </a:r>
            <a:r>
              <a:rPr lang="hu-HU" b="1" baseline="-25000">
                <a:solidFill>
                  <a:schemeClr val="hlink"/>
                </a:solidFill>
                <a:sym typeface="Symbol" pitchFamily="18" charset="2"/>
              </a:rPr>
              <a:t>2</a:t>
            </a:r>
          </a:p>
          <a:p>
            <a:pPr>
              <a:buFont typeface="Wingdings" pitchFamily="2" charset="2"/>
              <a:buNone/>
            </a:pPr>
            <a:endParaRPr lang="hu-HU" b="1">
              <a:solidFill>
                <a:schemeClr val="hlink"/>
              </a:solidFill>
              <a:sym typeface="Symbol" pitchFamily="18" charset="2"/>
            </a:endParaRPr>
          </a:p>
          <a:p>
            <a:pPr>
              <a:buFont typeface="Wingdings" pitchFamily="2" charset="2"/>
              <a:buNone/>
            </a:pPr>
            <a:endParaRPr lang="hu-HU" b="1">
              <a:solidFill>
                <a:schemeClr val="hlink"/>
              </a:solidFill>
              <a:sym typeface="Symbol" pitchFamily="18" charset="2"/>
            </a:endParaRP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25538"/>
            <a:ext cx="40322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1341438"/>
            <a:ext cx="4465638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idx="1"/>
          </p:nvPr>
        </p:nvSpPr>
        <p:spPr>
          <a:xfrm>
            <a:off x="950913" y="981075"/>
            <a:ext cx="8229600" cy="4997450"/>
          </a:xfrm>
        </p:spPr>
        <p:txBody>
          <a:bodyPr/>
          <a:lstStyle/>
          <a:p>
            <a:pPr>
              <a:lnSpc>
                <a:spcPct val="140000"/>
              </a:lnSpc>
              <a:buFont typeface="Wingdings" pitchFamily="2" charset="2"/>
              <a:buNone/>
            </a:pPr>
            <a:r>
              <a:rPr lang="hu-HU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Role of Zn</a:t>
            </a:r>
            <a:r>
              <a:rPr lang="hu-HU" b="1" baseline="30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2+</a:t>
            </a:r>
            <a:r>
              <a:rPr lang="hu-HU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:</a:t>
            </a:r>
            <a:r>
              <a:rPr lang="hu-HU" sz="21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	</a:t>
            </a:r>
            <a:endParaRPr lang="hu-HU" sz="2600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40000"/>
              </a:lnSpc>
              <a:buFont typeface="Wingdings" pitchFamily="2" charset="2"/>
              <a:buNone/>
            </a:pPr>
            <a:r>
              <a:rPr lang="hu-HU" sz="2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deficiency:</a:t>
            </a:r>
          </a:p>
          <a:p>
            <a:pPr lvl="2">
              <a:lnSpc>
                <a:spcPct val="140000"/>
              </a:lnSpc>
            </a:pPr>
            <a:r>
              <a:rPr lang="hu-HU" sz="26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disturbances of repr. system</a:t>
            </a:r>
          </a:p>
          <a:p>
            <a:pPr lvl="2">
              <a:lnSpc>
                <a:spcPct val="140000"/>
              </a:lnSpc>
            </a:pPr>
            <a:r>
              <a:rPr lang="hu-HU" sz="26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dwarfism</a:t>
            </a:r>
          </a:p>
          <a:p>
            <a:pPr lvl="2">
              <a:lnSpc>
                <a:spcPct val="140000"/>
              </a:lnSpc>
            </a:pPr>
            <a:r>
              <a:rPr lang="hu-HU" sz="26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skin lesions</a:t>
            </a:r>
          </a:p>
          <a:p>
            <a:pPr lvl="2">
              <a:lnSpc>
                <a:spcPct val="140000"/>
              </a:lnSpc>
            </a:pPr>
            <a:r>
              <a:rPr lang="hu-HU" sz="26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skeletal abnormalities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229600" cy="1368425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hu-HU" sz="2600" b="1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  </a:t>
            </a:r>
            <a:r>
              <a:rPr lang="hu-HU" sz="2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Zn – metalloenzymes:</a:t>
            </a:r>
            <a:r>
              <a:rPr lang="hu-HU" sz="2600" b="1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hu-HU" sz="2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80!</a:t>
            </a:r>
            <a:r>
              <a:rPr lang="hu-HU" sz="2600" b="1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</a:t>
            </a:r>
          </a:p>
          <a:p>
            <a:pPr algn="ctr">
              <a:buFont typeface="Wingdings" pitchFamily="2" charset="2"/>
              <a:buNone/>
            </a:pPr>
            <a:r>
              <a:rPr lang="hu-HU" sz="2600" b="1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r>
              <a:rPr lang="hu-HU" sz="2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Zn activated enzymes:</a:t>
            </a:r>
            <a:r>
              <a:rPr lang="hu-HU" sz="2600" b="1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hu-HU" sz="2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20!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3059113" y="404813"/>
            <a:ext cx="2881312" cy="5651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hu-HU" sz="2400" b="1">
                <a:solidFill>
                  <a:schemeClr val="accent1"/>
                </a:solidFill>
                <a:latin typeface="Tahoma" pitchFamily="34" charset="0"/>
              </a:rPr>
              <a:t>(Cys –</a:t>
            </a:r>
            <a:r>
              <a:rPr lang="hu-HU" sz="2400" b="1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hu-HU" sz="2400" b="1">
                <a:solidFill>
                  <a:srgbClr val="008000"/>
                </a:solidFill>
                <a:latin typeface="Tahoma" pitchFamily="34" charset="0"/>
              </a:rPr>
              <a:t>X</a:t>
            </a:r>
            <a:r>
              <a:rPr lang="hu-HU" sz="2400" b="1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hu-HU" sz="2400" b="1">
                <a:solidFill>
                  <a:schemeClr val="accent1"/>
                </a:solidFill>
                <a:latin typeface="Tahoma" pitchFamily="34" charset="0"/>
              </a:rPr>
              <a:t>– Cys)</a:t>
            </a:r>
            <a:r>
              <a:rPr lang="hu-HU" sz="2400" b="1" baseline="-25000">
                <a:solidFill>
                  <a:schemeClr val="accent1"/>
                </a:solidFill>
                <a:latin typeface="Tahoma" pitchFamily="34" charset="0"/>
              </a:rPr>
              <a:t>7</a:t>
            </a:r>
            <a:endParaRPr lang="hu-HU" sz="2400">
              <a:solidFill>
                <a:schemeClr val="accent1"/>
              </a:solidFill>
            </a:endParaRP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3059113" y="1196975"/>
            <a:ext cx="3457575" cy="5651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hu-HU" sz="2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x=nonaromatic amino acid</a:t>
            </a:r>
          </a:p>
        </p:txBody>
      </p:sp>
      <p:grpSp>
        <p:nvGrpSpPr>
          <p:cNvPr id="72709" name="Group 5"/>
          <p:cNvGrpSpPr>
            <a:grpSpLocks/>
          </p:cNvGrpSpPr>
          <p:nvPr/>
        </p:nvGrpSpPr>
        <p:grpSpPr bwMode="auto">
          <a:xfrm>
            <a:off x="1052513" y="3892550"/>
            <a:ext cx="7050087" cy="2309813"/>
            <a:chOff x="337" y="12634"/>
            <a:chExt cx="11104" cy="3305"/>
          </a:xfrm>
        </p:grpSpPr>
        <p:sp>
          <p:nvSpPr>
            <p:cNvPr id="72710" name="Text Box 6"/>
            <p:cNvSpPr txBox="1">
              <a:spLocks noChangeArrowheads="1"/>
            </p:cNvSpPr>
            <p:nvPr/>
          </p:nvSpPr>
          <p:spPr bwMode="auto">
            <a:xfrm>
              <a:off x="1927" y="13837"/>
              <a:ext cx="735" cy="6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hu-HU" sz="2000">
                  <a:latin typeface="Tahoma" pitchFamily="34" charset="0"/>
                </a:rPr>
                <a:t>Zn</a:t>
              </a:r>
              <a:endParaRPr lang="hu-HU"/>
            </a:p>
          </p:txBody>
        </p:sp>
        <p:sp>
          <p:nvSpPr>
            <p:cNvPr id="72711" name="Text Box 7"/>
            <p:cNvSpPr txBox="1">
              <a:spLocks noChangeArrowheads="1"/>
            </p:cNvSpPr>
            <p:nvPr/>
          </p:nvSpPr>
          <p:spPr bwMode="auto">
            <a:xfrm>
              <a:off x="5707" y="13837"/>
              <a:ext cx="735" cy="6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hu-HU" sz="2000">
                  <a:latin typeface="Tahoma" pitchFamily="34" charset="0"/>
                </a:rPr>
                <a:t>Zn</a:t>
              </a:r>
              <a:endParaRPr lang="hu-HU"/>
            </a:p>
          </p:txBody>
        </p:sp>
        <p:sp>
          <p:nvSpPr>
            <p:cNvPr id="72712" name="Text Box 8"/>
            <p:cNvSpPr txBox="1">
              <a:spLocks noChangeArrowheads="1"/>
            </p:cNvSpPr>
            <p:nvPr/>
          </p:nvSpPr>
          <p:spPr bwMode="auto">
            <a:xfrm>
              <a:off x="9487" y="13837"/>
              <a:ext cx="735" cy="6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hu-HU" sz="2000">
                  <a:latin typeface="Tahoma" pitchFamily="34" charset="0"/>
                </a:rPr>
                <a:t>Zn</a:t>
              </a:r>
              <a:endParaRPr lang="hu-HU"/>
            </a:p>
          </p:txBody>
        </p:sp>
        <p:sp>
          <p:nvSpPr>
            <p:cNvPr id="72713" name="Text Box 9"/>
            <p:cNvSpPr txBox="1">
              <a:spLocks noChangeArrowheads="1"/>
            </p:cNvSpPr>
            <p:nvPr/>
          </p:nvSpPr>
          <p:spPr bwMode="auto">
            <a:xfrm>
              <a:off x="517" y="13038"/>
              <a:ext cx="1969" cy="61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hu-HU" sz="2000">
                  <a:solidFill>
                    <a:schemeClr val="accent2"/>
                  </a:solidFill>
                  <a:latin typeface="Tahoma" pitchFamily="34" charset="0"/>
                </a:rPr>
                <a:t>(H</a:t>
              </a:r>
              <a:r>
                <a:rPr lang="hu-HU" sz="2000" baseline="-25000">
                  <a:solidFill>
                    <a:schemeClr val="accent2"/>
                  </a:solidFill>
                  <a:latin typeface="Tahoma" pitchFamily="34" charset="0"/>
                </a:rPr>
                <a:t>2</a:t>
              </a:r>
              <a:r>
                <a:rPr lang="hu-HU" sz="2000">
                  <a:solidFill>
                    <a:schemeClr val="accent2"/>
                  </a:solidFill>
                  <a:latin typeface="Tahoma" pitchFamily="34" charset="0"/>
                </a:rPr>
                <a:t>O)</a:t>
              </a:r>
              <a:r>
                <a:rPr lang="hu-HU" sz="2000" b="1" baseline="-25000">
                  <a:solidFill>
                    <a:schemeClr val="accent2"/>
                  </a:solidFill>
                  <a:latin typeface="Tahoma" pitchFamily="34" charset="0"/>
                </a:rPr>
                <a:t>(1-2)</a:t>
              </a:r>
              <a:endParaRPr lang="hu-HU">
                <a:solidFill>
                  <a:schemeClr val="accent2"/>
                </a:solidFill>
              </a:endParaRPr>
            </a:p>
          </p:txBody>
        </p:sp>
        <p:sp>
          <p:nvSpPr>
            <p:cNvPr id="72714" name="Text Box 10"/>
            <p:cNvSpPr txBox="1">
              <a:spLocks noChangeArrowheads="1"/>
            </p:cNvSpPr>
            <p:nvPr/>
          </p:nvSpPr>
          <p:spPr bwMode="auto">
            <a:xfrm>
              <a:off x="5013" y="13117"/>
              <a:ext cx="1969" cy="61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hu-HU" sz="2000">
                  <a:solidFill>
                    <a:schemeClr val="accent2"/>
                  </a:solidFill>
                  <a:latin typeface="Tahoma" pitchFamily="34" charset="0"/>
                </a:rPr>
                <a:t>(H</a:t>
              </a:r>
              <a:r>
                <a:rPr lang="hu-HU" sz="2000" baseline="-25000">
                  <a:solidFill>
                    <a:schemeClr val="accent2"/>
                  </a:solidFill>
                  <a:latin typeface="Tahoma" pitchFamily="34" charset="0"/>
                </a:rPr>
                <a:t>2</a:t>
              </a:r>
              <a:r>
                <a:rPr lang="hu-HU" sz="2000">
                  <a:solidFill>
                    <a:schemeClr val="accent2"/>
                  </a:solidFill>
                  <a:latin typeface="Tahoma" pitchFamily="34" charset="0"/>
                </a:rPr>
                <a:t>O)</a:t>
              </a:r>
              <a:r>
                <a:rPr lang="hu-HU" sz="2000" b="1" baseline="-25000">
                  <a:solidFill>
                    <a:schemeClr val="accent2"/>
                  </a:solidFill>
                  <a:latin typeface="Tahoma" pitchFamily="34" charset="0"/>
                </a:rPr>
                <a:t>(1-2)</a:t>
              </a:r>
              <a:endParaRPr lang="hu-HU">
                <a:solidFill>
                  <a:schemeClr val="accent2"/>
                </a:solidFill>
              </a:endParaRPr>
            </a:p>
          </p:txBody>
        </p:sp>
        <p:sp>
          <p:nvSpPr>
            <p:cNvPr id="72715" name="Text Box 11"/>
            <p:cNvSpPr txBox="1">
              <a:spLocks noChangeArrowheads="1"/>
            </p:cNvSpPr>
            <p:nvPr/>
          </p:nvSpPr>
          <p:spPr bwMode="auto">
            <a:xfrm>
              <a:off x="9518" y="12634"/>
              <a:ext cx="513" cy="5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>
                  <a:solidFill>
                    <a:schemeClr val="accent2"/>
                  </a:solidFill>
                  <a:latin typeface="Tahoma" pitchFamily="34" charset="0"/>
                </a:rPr>
                <a:t>S</a:t>
              </a:r>
              <a:endParaRPr lang="hu-HU">
                <a:solidFill>
                  <a:schemeClr val="accent2"/>
                </a:solidFill>
              </a:endParaRPr>
            </a:p>
          </p:txBody>
        </p:sp>
        <p:sp>
          <p:nvSpPr>
            <p:cNvPr id="72716" name="Text Box 12"/>
            <p:cNvSpPr txBox="1">
              <a:spLocks noChangeArrowheads="1"/>
            </p:cNvSpPr>
            <p:nvPr/>
          </p:nvSpPr>
          <p:spPr bwMode="auto">
            <a:xfrm>
              <a:off x="10928" y="14737"/>
              <a:ext cx="513" cy="5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>
                  <a:solidFill>
                    <a:schemeClr val="accent2"/>
                  </a:solidFill>
                  <a:latin typeface="Tahoma" pitchFamily="34" charset="0"/>
                </a:rPr>
                <a:t>S</a:t>
              </a:r>
              <a:endParaRPr lang="hu-HU">
                <a:solidFill>
                  <a:schemeClr val="accent2"/>
                </a:solidFill>
              </a:endParaRPr>
            </a:p>
          </p:txBody>
        </p:sp>
        <p:sp>
          <p:nvSpPr>
            <p:cNvPr id="72717" name="Text Box 13"/>
            <p:cNvSpPr txBox="1">
              <a:spLocks noChangeArrowheads="1"/>
            </p:cNvSpPr>
            <p:nvPr/>
          </p:nvSpPr>
          <p:spPr bwMode="auto">
            <a:xfrm>
              <a:off x="9668" y="15096"/>
              <a:ext cx="512" cy="5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>
                  <a:solidFill>
                    <a:schemeClr val="accent2"/>
                  </a:solidFill>
                  <a:latin typeface="Tahoma" pitchFamily="34" charset="0"/>
                </a:rPr>
                <a:t>S</a:t>
              </a:r>
              <a:endParaRPr lang="hu-HU">
                <a:solidFill>
                  <a:schemeClr val="accent2"/>
                </a:solidFill>
              </a:endParaRPr>
            </a:p>
          </p:txBody>
        </p:sp>
        <p:sp>
          <p:nvSpPr>
            <p:cNvPr id="72718" name="Text Box 14"/>
            <p:cNvSpPr txBox="1">
              <a:spLocks noChangeArrowheads="1"/>
            </p:cNvSpPr>
            <p:nvPr/>
          </p:nvSpPr>
          <p:spPr bwMode="auto">
            <a:xfrm>
              <a:off x="8408" y="14737"/>
              <a:ext cx="512" cy="5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>
                  <a:solidFill>
                    <a:schemeClr val="accent2"/>
                  </a:solidFill>
                  <a:latin typeface="Tahoma" pitchFamily="34" charset="0"/>
                </a:rPr>
                <a:t>S</a:t>
              </a:r>
              <a:endParaRPr lang="hu-HU">
                <a:solidFill>
                  <a:schemeClr val="accent2"/>
                </a:solidFill>
              </a:endParaRPr>
            </a:p>
          </p:txBody>
        </p:sp>
        <p:sp>
          <p:nvSpPr>
            <p:cNvPr id="72719" name="Text Box 15"/>
            <p:cNvSpPr txBox="1">
              <a:spLocks noChangeArrowheads="1"/>
            </p:cNvSpPr>
            <p:nvPr/>
          </p:nvSpPr>
          <p:spPr bwMode="auto">
            <a:xfrm>
              <a:off x="4447" y="14737"/>
              <a:ext cx="1085" cy="5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>
                  <a:solidFill>
                    <a:schemeClr val="accent2"/>
                  </a:solidFill>
                  <a:latin typeface="Tahoma" pitchFamily="34" charset="0"/>
                </a:rPr>
                <a:t>S(N)</a:t>
              </a:r>
              <a:endParaRPr lang="hu-HU">
                <a:solidFill>
                  <a:schemeClr val="accent2"/>
                </a:solidFill>
              </a:endParaRPr>
            </a:p>
          </p:txBody>
        </p:sp>
        <p:sp>
          <p:nvSpPr>
            <p:cNvPr id="72720" name="Text Box 16"/>
            <p:cNvSpPr txBox="1">
              <a:spLocks noChangeArrowheads="1"/>
            </p:cNvSpPr>
            <p:nvPr/>
          </p:nvSpPr>
          <p:spPr bwMode="auto">
            <a:xfrm>
              <a:off x="5707" y="15096"/>
              <a:ext cx="1086" cy="5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>
                  <a:solidFill>
                    <a:schemeClr val="accent2"/>
                  </a:solidFill>
                  <a:latin typeface="Tahoma" pitchFamily="34" charset="0"/>
                </a:rPr>
                <a:t>S(N)</a:t>
              </a:r>
              <a:endParaRPr lang="hu-HU">
                <a:solidFill>
                  <a:schemeClr val="accent2"/>
                </a:solidFill>
              </a:endParaRPr>
            </a:p>
          </p:txBody>
        </p:sp>
        <p:sp>
          <p:nvSpPr>
            <p:cNvPr id="72721" name="Text Box 17"/>
            <p:cNvSpPr txBox="1">
              <a:spLocks noChangeArrowheads="1"/>
            </p:cNvSpPr>
            <p:nvPr/>
          </p:nvSpPr>
          <p:spPr bwMode="auto">
            <a:xfrm>
              <a:off x="7148" y="14737"/>
              <a:ext cx="557" cy="5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>
                  <a:solidFill>
                    <a:schemeClr val="accent2"/>
                  </a:solidFill>
                  <a:latin typeface="Tahoma" pitchFamily="34" charset="0"/>
                </a:rPr>
                <a:t>N</a:t>
              </a:r>
              <a:endParaRPr lang="hu-HU">
                <a:solidFill>
                  <a:schemeClr val="accent2"/>
                </a:solidFill>
              </a:endParaRPr>
            </a:p>
          </p:txBody>
        </p:sp>
        <p:sp>
          <p:nvSpPr>
            <p:cNvPr id="72722" name="Text Box 18"/>
            <p:cNvSpPr txBox="1">
              <a:spLocks noChangeArrowheads="1"/>
            </p:cNvSpPr>
            <p:nvPr/>
          </p:nvSpPr>
          <p:spPr bwMode="auto">
            <a:xfrm>
              <a:off x="3187" y="13016"/>
              <a:ext cx="558" cy="56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>
                  <a:solidFill>
                    <a:schemeClr val="accent2"/>
                  </a:solidFill>
                  <a:latin typeface="Tahoma" pitchFamily="34" charset="0"/>
                </a:rPr>
                <a:t>N</a:t>
              </a:r>
              <a:endParaRPr lang="hu-HU">
                <a:solidFill>
                  <a:schemeClr val="accent2"/>
                </a:solidFill>
              </a:endParaRPr>
            </a:p>
          </p:txBody>
        </p:sp>
        <p:sp>
          <p:nvSpPr>
            <p:cNvPr id="72723" name="Text Box 19"/>
            <p:cNvSpPr txBox="1">
              <a:spLocks noChangeArrowheads="1"/>
            </p:cNvSpPr>
            <p:nvPr/>
          </p:nvSpPr>
          <p:spPr bwMode="auto">
            <a:xfrm>
              <a:off x="3187" y="14737"/>
              <a:ext cx="558" cy="5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>
                  <a:solidFill>
                    <a:schemeClr val="accent2"/>
                  </a:solidFill>
                  <a:latin typeface="Tahoma" pitchFamily="34" charset="0"/>
                </a:rPr>
                <a:t>N</a:t>
              </a:r>
              <a:endParaRPr lang="hu-HU">
                <a:solidFill>
                  <a:schemeClr val="accent2"/>
                </a:solidFill>
              </a:endParaRPr>
            </a:p>
          </p:txBody>
        </p:sp>
        <p:sp>
          <p:nvSpPr>
            <p:cNvPr id="72724" name="Line 20"/>
            <p:cNvSpPr>
              <a:spLocks noChangeShapeType="1"/>
            </p:cNvSpPr>
            <p:nvPr/>
          </p:nvSpPr>
          <p:spPr bwMode="auto">
            <a:xfrm flipV="1">
              <a:off x="2474" y="13477"/>
              <a:ext cx="720" cy="5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25" name="Line 21"/>
            <p:cNvSpPr>
              <a:spLocks noChangeShapeType="1"/>
            </p:cNvSpPr>
            <p:nvPr/>
          </p:nvSpPr>
          <p:spPr bwMode="auto">
            <a:xfrm>
              <a:off x="2474" y="14377"/>
              <a:ext cx="720" cy="7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26" name="Line 22"/>
            <p:cNvSpPr>
              <a:spLocks noChangeShapeType="1"/>
            </p:cNvSpPr>
            <p:nvPr/>
          </p:nvSpPr>
          <p:spPr bwMode="auto">
            <a:xfrm flipH="1">
              <a:off x="4994" y="14377"/>
              <a:ext cx="720" cy="3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27" name="Line 23"/>
            <p:cNvSpPr>
              <a:spLocks noChangeShapeType="1"/>
            </p:cNvSpPr>
            <p:nvPr/>
          </p:nvSpPr>
          <p:spPr bwMode="auto">
            <a:xfrm>
              <a:off x="6074" y="14377"/>
              <a:ext cx="0" cy="7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28" name="Line 24"/>
            <p:cNvSpPr>
              <a:spLocks noChangeShapeType="1"/>
            </p:cNvSpPr>
            <p:nvPr/>
          </p:nvSpPr>
          <p:spPr bwMode="auto">
            <a:xfrm>
              <a:off x="6254" y="14377"/>
              <a:ext cx="900" cy="3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29" name="Line 25"/>
            <p:cNvSpPr>
              <a:spLocks noChangeShapeType="1"/>
            </p:cNvSpPr>
            <p:nvPr/>
          </p:nvSpPr>
          <p:spPr bwMode="auto">
            <a:xfrm flipH="1">
              <a:off x="8954" y="14377"/>
              <a:ext cx="540" cy="3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30" name="Line 26"/>
            <p:cNvSpPr>
              <a:spLocks noChangeShapeType="1"/>
            </p:cNvSpPr>
            <p:nvPr/>
          </p:nvSpPr>
          <p:spPr bwMode="auto">
            <a:xfrm>
              <a:off x="9854" y="14377"/>
              <a:ext cx="0" cy="7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31" name="Line 27"/>
            <p:cNvSpPr>
              <a:spLocks noChangeShapeType="1"/>
            </p:cNvSpPr>
            <p:nvPr/>
          </p:nvSpPr>
          <p:spPr bwMode="auto">
            <a:xfrm>
              <a:off x="10034" y="14377"/>
              <a:ext cx="900" cy="5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32" name="Line 28"/>
            <p:cNvSpPr>
              <a:spLocks noChangeShapeType="1"/>
            </p:cNvSpPr>
            <p:nvPr/>
          </p:nvSpPr>
          <p:spPr bwMode="auto">
            <a:xfrm flipV="1">
              <a:off x="9854" y="13297"/>
              <a:ext cx="0" cy="5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33" name="Text Box 29"/>
            <p:cNvSpPr txBox="1">
              <a:spLocks noChangeArrowheads="1"/>
            </p:cNvSpPr>
            <p:nvPr/>
          </p:nvSpPr>
          <p:spPr bwMode="auto">
            <a:xfrm>
              <a:off x="697" y="14017"/>
              <a:ext cx="518" cy="4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600">
                  <a:latin typeface="Tahoma" pitchFamily="34" charset="0"/>
                </a:rPr>
                <a:t>O</a:t>
              </a:r>
              <a:endParaRPr lang="hu-HU"/>
            </a:p>
          </p:txBody>
        </p:sp>
        <p:sp>
          <p:nvSpPr>
            <p:cNvPr id="72734" name="Text Box 30"/>
            <p:cNvSpPr txBox="1">
              <a:spLocks noChangeArrowheads="1"/>
            </p:cNvSpPr>
            <p:nvPr/>
          </p:nvSpPr>
          <p:spPr bwMode="auto">
            <a:xfrm>
              <a:off x="1417" y="15458"/>
              <a:ext cx="518" cy="48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600">
                  <a:latin typeface="Tahoma" pitchFamily="34" charset="0"/>
                </a:rPr>
                <a:t>O</a:t>
              </a:r>
              <a:endParaRPr lang="hu-HU"/>
            </a:p>
          </p:txBody>
        </p:sp>
        <p:sp>
          <p:nvSpPr>
            <p:cNvPr id="72735" name="Text Box 31"/>
            <p:cNvSpPr txBox="1">
              <a:spLocks noChangeArrowheads="1"/>
            </p:cNvSpPr>
            <p:nvPr/>
          </p:nvSpPr>
          <p:spPr bwMode="auto">
            <a:xfrm>
              <a:off x="757" y="14917"/>
              <a:ext cx="483" cy="4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600">
                  <a:latin typeface="Tahoma" pitchFamily="34" charset="0"/>
                </a:rPr>
                <a:t>C</a:t>
              </a:r>
              <a:endParaRPr lang="hu-HU"/>
            </a:p>
          </p:txBody>
        </p:sp>
        <p:sp>
          <p:nvSpPr>
            <p:cNvPr id="72736" name="Line 32"/>
            <p:cNvSpPr>
              <a:spLocks noChangeShapeType="1"/>
            </p:cNvSpPr>
            <p:nvPr/>
          </p:nvSpPr>
          <p:spPr bwMode="auto">
            <a:xfrm flipH="1">
              <a:off x="1777" y="14377"/>
              <a:ext cx="540" cy="10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37" name="Line 33"/>
            <p:cNvSpPr>
              <a:spLocks noChangeShapeType="1"/>
            </p:cNvSpPr>
            <p:nvPr/>
          </p:nvSpPr>
          <p:spPr bwMode="auto">
            <a:xfrm flipH="1">
              <a:off x="1057" y="14197"/>
              <a:ext cx="9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38" name="Line 34"/>
            <p:cNvSpPr>
              <a:spLocks noChangeShapeType="1"/>
            </p:cNvSpPr>
            <p:nvPr/>
          </p:nvSpPr>
          <p:spPr bwMode="auto">
            <a:xfrm flipH="1">
              <a:off x="337" y="15277"/>
              <a:ext cx="54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39" name="Freeform 35"/>
            <p:cNvSpPr>
              <a:spLocks/>
            </p:cNvSpPr>
            <p:nvPr/>
          </p:nvSpPr>
          <p:spPr bwMode="auto">
            <a:xfrm>
              <a:off x="930" y="14490"/>
              <a:ext cx="45" cy="5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510"/>
                </a:cxn>
              </a:cxnLst>
              <a:rect l="0" t="0" r="r" b="b"/>
              <a:pathLst>
                <a:path w="45" h="510">
                  <a:moveTo>
                    <a:pt x="0" y="0"/>
                  </a:moveTo>
                  <a:lnTo>
                    <a:pt x="45" y="51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40" name="Freeform 36"/>
            <p:cNvSpPr>
              <a:spLocks/>
            </p:cNvSpPr>
            <p:nvPr/>
          </p:nvSpPr>
          <p:spPr bwMode="auto">
            <a:xfrm>
              <a:off x="1140" y="15330"/>
              <a:ext cx="390" cy="2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0" y="270"/>
                </a:cxn>
              </a:cxnLst>
              <a:rect l="0" t="0" r="r" b="b"/>
              <a:pathLst>
                <a:path w="390" h="270">
                  <a:moveTo>
                    <a:pt x="0" y="0"/>
                  </a:moveTo>
                  <a:lnTo>
                    <a:pt x="390" y="27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build="p"/>
      <p:bldP spid="72707" grpId="0"/>
      <p:bldP spid="7270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idx="1"/>
          </p:nvPr>
        </p:nvSpPr>
        <p:spPr>
          <a:xfrm>
            <a:off x="1095375" y="1600200"/>
            <a:ext cx="7077075" cy="2898775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hu-HU" sz="2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Function of Zn in metalloenzymes</a:t>
            </a:r>
          </a:p>
          <a:p>
            <a:pPr marL="609600" indent="-609600">
              <a:buFont typeface="Wingdings" pitchFamily="2" charset="2"/>
              <a:buNone/>
            </a:pPr>
            <a:endParaRPr lang="hu-HU" sz="2600" b="1"/>
          </a:p>
          <a:p>
            <a:pPr marL="609600" indent="-609600">
              <a:lnSpc>
                <a:spcPct val="130000"/>
              </a:lnSpc>
              <a:buFontTx/>
              <a:buAutoNum type="arabicPeriod"/>
            </a:pPr>
            <a:r>
              <a:rPr lang="hu-HU" sz="2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Structure-promoter</a:t>
            </a:r>
          </a:p>
          <a:p>
            <a:pPr marL="609600" indent="-609600">
              <a:lnSpc>
                <a:spcPct val="130000"/>
              </a:lnSpc>
              <a:buFontTx/>
              <a:buAutoNum type="arabicPeriod"/>
            </a:pPr>
            <a:r>
              <a:rPr lang="hu-HU" sz="2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Substrate binder</a:t>
            </a:r>
          </a:p>
          <a:p>
            <a:pPr marL="609600" indent="-609600">
              <a:lnSpc>
                <a:spcPct val="130000"/>
              </a:lnSpc>
              <a:buFontTx/>
              <a:buAutoNum type="arabicPeriod"/>
            </a:pPr>
            <a:r>
              <a:rPr lang="hu-HU" sz="2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Lewis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3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3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3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82" name="Group 38"/>
          <p:cNvGrpSpPr>
            <a:grpSpLocks/>
          </p:cNvGrpSpPr>
          <p:nvPr/>
        </p:nvGrpSpPr>
        <p:grpSpPr bwMode="auto">
          <a:xfrm>
            <a:off x="0" y="1052736"/>
            <a:ext cx="9144000" cy="5060950"/>
            <a:chOff x="0" y="663"/>
            <a:chExt cx="5760" cy="3188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63"/>
              <a:ext cx="5760" cy="3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147" name="Oval 3"/>
            <p:cNvSpPr>
              <a:spLocks noChangeArrowheads="1"/>
            </p:cNvSpPr>
            <p:nvPr/>
          </p:nvSpPr>
          <p:spPr bwMode="auto">
            <a:xfrm>
              <a:off x="68" y="845"/>
              <a:ext cx="227" cy="22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" name="Oval 4"/>
            <p:cNvSpPr>
              <a:spLocks noChangeArrowheads="1"/>
            </p:cNvSpPr>
            <p:nvPr/>
          </p:nvSpPr>
          <p:spPr bwMode="auto">
            <a:xfrm>
              <a:off x="68" y="1479"/>
              <a:ext cx="227" cy="22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" name="Oval 5"/>
            <p:cNvSpPr>
              <a:spLocks noChangeArrowheads="1"/>
            </p:cNvSpPr>
            <p:nvPr/>
          </p:nvSpPr>
          <p:spPr bwMode="auto">
            <a:xfrm>
              <a:off x="385" y="1480"/>
              <a:ext cx="227" cy="22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" name="Oval 6"/>
            <p:cNvSpPr>
              <a:spLocks noChangeArrowheads="1"/>
            </p:cNvSpPr>
            <p:nvPr/>
          </p:nvSpPr>
          <p:spPr bwMode="auto">
            <a:xfrm>
              <a:off x="68" y="1797"/>
              <a:ext cx="227" cy="22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1" name="Oval 7"/>
            <p:cNvSpPr>
              <a:spLocks noChangeArrowheads="1"/>
            </p:cNvSpPr>
            <p:nvPr/>
          </p:nvSpPr>
          <p:spPr bwMode="auto">
            <a:xfrm>
              <a:off x="385" y="1797"/>
              <a:ext cx="227" cy="22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2" name="Oval 8"/>
            <p:cNvSpPr>
              <a:spLocks noChangeArrowheads="1"/>
            </p:cNvSpPr>
            <p:nvPr/>
          </p:nvSpPr>
          <p:spPr bwMode="auto">
            <a:xfrm>
              <a:off x="4195" y="1162"/>
              <a:ext cx="227" cy="22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" name="Oval 9"/>
            <p:cNvSpPr>
              <a:spLocks noChangeArrowheads="1"/>
            </p:cNvSpPr>
            <p:nvPr/>
          </p:nvSpPr>
          <p:spPr bwMode="auto">
            <a:xfrm>
              <a:off x="4513" y="1162"/>
              <a:ext cx="227" cy="22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" name="Oval 10"/>
            <p:cNvSpPr>
              <a:spLocks noChangeArrowheads="1"/>
            </p:cNvSpPr>
            <p:nvPr/>
          </p:nvSpPr>
          <p:spPr bwMode="auto">
            <a:xfrm>
              <a:off x="4785" y="1162"/>
              <a:ext cx="227" cy="22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" name="Oval 11"/>
            <p:cNvSpPr>
              <a:spLocks noChangeArrowheads="1"/>
            </p:cNvSpPr>
            <p:nvPr/>
          </p:nvSpPr>
          <p:spPr bwMode="auto">
            <a:xfrm>
              <a:off x="4513" y="1480"/>
              <a:ext cx="227" cy="22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6" name="Oval 12"/>
            <p:cNvSpPr>
              <a:spLocks noChangeArrowheads="1"/>
            </p:cNvSpPr>
            <p:nvPr/>
          </p:nvSpPr>
          <p:spPr bwMode="auto">
            <a:xfrm>
              <a:off x="4785" y="1479"/>
              <a:ext cx="227" cy="22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7" name="Oval 13"/>
            <p:cNvSpPr>
              <a:spLocks noChangeArrowheads="1"/>
            </p:cNvSpPr>
            <p:nvPr/>
          </p:nvSpPr>
          <p:spPr bwMode="auto">
            <a:xfrm>
              <a:off x="5103" y="1479"/>
              <a:ext cx="227" cy="22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8" name="Rectangle 14"/>
            <p:cNvSpPr>
              <a:spLocks noChangeArrowheads="1"/>
            </p:cNvSpPr>
            <p:nvPr/>
          </p:nvSpPr>
          <p:spPr bwMode="auto">
            <a:xfrm>
              <a:off x="1338" y="1797"/>
              <a:ext cx="227" cy="227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9" name="Rectangle 15"/>
            <p:cNvSpPr>
              <a:spLocks noChangeArrowheads="1"/>
            </p:cNvSpPr>
            <p:nvPr/>
          </p:nvSpPr>
          <p:spPr bwMode="auto">
            <a:xfrm>
              <a:off x="1655" y="1797"/>
              <a:ext cx="227" cy="227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0" name="Rectangle 16"/>
            <p:cNvSpPr>
              <a:spLocks noChangeArrowheads="1"/>
            </p:cNvSpPr>
            <p:nvPr/>
          </p:nvSpPr>
          <p:spPr bwMode="auto">
            <a:xfrm>
              <a:off x="1655" y="2115"/>
              <a:ext cx="227" cy="227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1" name="Rectangle 17"/>
            <p:cNvSpPr>
              <a:spLocks noChangeArrowheads="1"/>
            </p:cNvSpPr>
            <p:nvPr/>
          </p:nvSpPr>
          <p:spPr bwMode="auto">
            <a:xfrm>
              <a:off x="1973" y="1797"/>
              <a:ext cx="227" cy="227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2" name="Rectangle 18"/>
            <p:cNvSpPr>
              <a:spLocks noChangeArrowheads="1"/>
            </p:cNvSpPr>
            <p:nvPr/>
          </p:nvSpPr>
          <p:spPr bwMode="auto">
            <a:xfrm>
              <a:off x="2290" y="1797"/>
              <a:ext cx="227" cy="227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3" name="Rectangle 19"/>
            <p:cNvSpPr>
              <a:spLocks noChangeArrowheads="1"/>
            </p:cNvSpPr>
            <p:nvPr/>
          </p:nvSpPr>
          <p:spPr bwMode="auto">
            <a:xfrm>
              <a:off x="2608" y="1797"/>
              <a:ext cx="227" cy="227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4" name="Rectangle 20"/>
            <p:cNvSpPr>
              <a:spLocks noChangeArrowheads="1"/>
            </p:cNvSpPr>
            <p:nvPr/>
          </p:nvSpPr>
          <p:spPr bwMode="auto">
            <a:xfrm>
              <a:off x="2925" y="1797"/>
              <a:ext cx="227" cy="227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" name="Rectangle 21"/>
            <p:cNvSpPr>
              <a:spLocks noChangeArrowheads="1"/>
            </p:cNvSpPr>
            <p:nvPr/>
          </p:nvSpPr>
          <p:spPr bwMode="auto">
            <a:xfrm>
              <a:off x="3243" y="1797"/>
              <a:ext cx="227" cy="227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Rectangle 22"/>
            <p:cNvSpPr>
              <a:spLocks noChangeArrowheads="1"/>
            </p:cNvSpPr>
            <p:nvPr/>
          </p:nvSpPr>
          <p:spPr bwMode="auto">
            <a:xfrm>
              <a:off x="3560" y="1797"/>
              <a:ext cx="227" cy="227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7" name="Rectangle 23"/>
            <p:cNvSpPr>
              <a:spLocks noChangeArrowheads="1"/>
            </p:cNvSpPr>
            <p:nvPr/>
          </p:nvSpPr>
          <p:spPr bwMode="auto">
            <a:xfrm>
              <a:off x="3878" y="1162"/>
              <a:ext cx="227" cy="227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8" name="Rectangle 24"/>
            <p:cNvSpPr>
              <a:spLocks noChangeArrowheads="1"/>
            </p:cNvSpPr>
            <p:nvPr/>
          </p:nvSpPr>
          <p:spPr bwMode="auto">
            <a:xfrm>
              <a:off x="5148" y="1162"/>
              <a:ext cx="227" cy="227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9" name="Rectangle 25"/>
            <p:cNvSpPr>
              <a:spLocks noChangeArrowheads="1"/>
            </p:cNvSpPr>
            <p:nvPr/>
          </p:nvSpPr>
          <p:spPr bwMode="auto">
            <a:xfrm>
              <a:off x="4195" y="1480"/>
              <a:ext cx="227" cy="227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0" name="Rectangle 26"/>
            <p:cNvSpPr>
              <a:spLocks noChangeArrowheads="1"/>
            </p:cNvSpPr>
            <p:nvPr/>
          </p:nvSpPr>
          <p:spPr bwMode="auto">
            <a:xfrm>
              <a:off x="5148" y="2114"/>
              <a:ext cx="227" cy="227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1" name="Rectangle 27"/>
            <p:cNvSpPr>
              <a:spLocks noChangeArrowheads="1"/>
            </p:cNvSpPr>
            <p:nvPr/>
          </p:nvSpPr>
          <p:spPr bwMode="auto">
            <a:xfrm>
              <a:off x="4513" y="1797"/>
              <a:ext cx="227" cy="227"/>
            </a:xfrm>
            <a:prstGeom prst="rect">
              <a:avLst/>
            </a:prstGeom>
            <a:noFill/>
            <a:ln w="2857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2" name="Rectangle 28"/>
            <p:cNvSpPr>
              <a:spLocks noChangeArrowheads="1"/>
            </p:cNvSpPr>
            <p:nvPr/>
          </p:nvSpPr>
          <p:spPr bwMode="auto">
            <a:xfrm>
              <a:off x="4830" y="1797"/>
              <a:ext cx="227" cy="227"/>
            </a:xfrm>
            <a:prstGeom prst="rect">
              <a:avLst/>
            </a:prstGeom>
            <a:noFill/>
            <a:ln w="2857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3" name="Rectangle 29"/>
            <p:cNvSpPr>
              <a:spLocks noChangeArrowheads="1"/>
            </p:cNvSpPr>
            <p:nvPr/>
          </p:nvSpPr>
          <p:spPr bwMode="auto">
            <a:xfrm>
              <a:off x="5148" y="1797"/>
              <a:ext cx="227" cy="227"/>
            </a:xfrm>
            <a:prstGeom prst="rect">
              <a:avLst/>
            </a:prstGeom>
            <a:noFill/>
            <a:ln w="2857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4" name="Rectangle 30"/>
            <p:cNvSpPr>
              <a:spLocks noChangeArrowheads="1"/>
            </p:cNvSpPr>
            <p:nvPr/>
          </p:nvSpPr>
          <p:spPr bwMode="auto">
            <a:xfrm>
              <a:off x="4195" y="2114"/>
              <a:ext cx="227" cy="227"/>
            </a:xfrm>
            <a:prstGeom prst="rect">
              <a:avLst/>
            </a:prstGeom>
            <a:noFill/>
            <a:ln w="2857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5" name="Oval 31"/>
            <p:cNvSpPr>
              <a:spLocks noChangeArrowheads="1"/>
            </p:cNvSpPr>
            <p:nvPr/>
          </p:nvSpPr>
          <p:spPr bwMode="auto">
            <a:xfrm>
              <a:off x="1020" y="754"/>
              <a:ext cx="227" cy="22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6" name="Rectangle 32"/>
            <p:cNvSpPr>
              <a:spLocks noChangeArrowheads="1"/>
            </p:cNvSpPr>
            <p:nvPr/>
          </p:nvSpPr>
          <p:spPr bwMode="auto">
            <a:xfrm>
              <a:off x="1020" y="1117"/>
              <a:ext cx="227" cy="227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7" name="Rectangle 33"/>
            <p:cNvSpPr>
              <a:spLocks noChangeArrowheads="1"/>
            </p:cNvSpPr>
            <p:nvPr/>
          </p:nvSpPr>
          <p:spPr bwMode="auto">
            <a:xfrm>
              <a:off x="2336" y="935"/>
              <a:ext cx="227" cy="227"/>
            </a:xfrm>
            <a:prstGeom prst="rect">
              <a:avLst/>
            </a:prstGeom>
            <a:noFill/>
            <a:ln w="2857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8" name="Text Box 34"/>
            <p:cNvSpPr txBox="1">
              <a:spLocks noChangeArrowheads="1"/>
            </p:cNvSpPr>
            <p:nvPr/>
          </p:nvSpPr>
          <p:spPr bwMode="auto">
            <a:xfrm>
              <a:off x="1338" y="754"/>
              <a:ext cx="104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 b="1" dirty="0"/>
                <a:t>bulk </a:t>
              </a:r>
              <a:r>
                <a:rPr lang="hu-HU" sz="1400" b="1" dirty="0" smtClean="0"/>
                <a:t>el</a:t>
              </a:r>
              <a:r>
                <a:rPr lang="en-US" sz="1400" b="1" dirty="0" smtClean="0"/>
                <a:t>e</a:t>
              </a:r>
              <a:r>
                <a:rPr lang="hu-HU" sz="1400" b="1" dirty="0" smtClean="0"/>
                <a:t>ments</a:t>
              </a:r>
              <a:endParaRPr lang="hu-HU" sz="1400" b="1" dirty="0"/>
            </a:p>
          </p:txBody>
        </p:sp>
        <p:sp>
          <p:nvSpPr>
            <p:cNvPr id="6179" name="Text Box 35"/>
            <p:cNvSpPr txBox="1">
              <a:spLocks noChangeArrowheads="1"/>
            </p:cNvSpPr>
            <p:nvPr/>
          </p:nvSpPr>
          <p:spPr bwMode="auto">
            <a:xfrm>
              <a:off x="1338" y="1117"/>
              <a:ext cx="104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 b="1" dirty="0"/>
                <a:t>trace </a:t>
              </a:r>
              <a:r>
                <a:rPr lang="hu-HU" sz="1400" b="1" dirty="0" smtClean="0"/>
                <a:t>el</a:t>
              </a:r>
              <a:r>
                <a:rPr lang="en-US" sz="1400" b="1" dirty="0" smtClean="0"/>
                <a:t>e</a:t>
              </a:r>
              <a:r>
                <a:rPr lang="hu-HU" sz="1400" b="1" dirty="0" smtClean="0"/>
                <a:t>ments</a:t>
              </a:r>
              <a:endParaRPr lang="hu-HU" sz="1400" b="1" dirty="0"/>
            </a:p>
          </p:txBody>
        </p:sp>
        <p:sp>
          <p:nvSpPr>
            <p:cNvPr id="6180" name="Text Box 36"/>
            <p:cNvSpPr txBox="1">
              <a:spLocks noChangeArrowheads="1"/>
            </p:cNvSpPr>
            <p:nvPr/>
          </p:nvSpPr>
          <p:spPr bwMode="auto">
            <a:xfrm>
              <a:off x="2608" y="935"/>
              <a:ext cx="10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400" b="1" dirty="0" smtClean="0"/>
                <a:t>some species</a:t>
              </a:r>
              <a:endParaRPr lang="hu-HU" sz="1400" b="1" dirty="0"/>
            </a:p>
          </p:txBody>
        </p:sp>
      </p:grpSp>
      <p:sp>
        <p:nvSpPr>
          <p:cNvPr id="6181" name="Rectangle 37"/>
          <p:cNvSpPr>
            <a:spLocks noGrp="1" noChangeArrowheads="1"/>
          </p:cNvSpPr>
          <p:nvPr>
            <p:ph type="title"/>
          </p:nvPr>
        </p:nvSpPr>
        <p:spPr>
          <a:xfrm>
            <a:off x="2916238" y="260350"/>
            <a:ext cx="3384550" cy="357188"/>
          </a:xfrm>
        </p:spPr>
        <p:txBody>
          <a:bodyPr>
            <a:normAutofit fontScale="90000"/>
          </a:bodyPr>
          <a:lstStyle/>
          <a:p>
            <a:r>
              <a:rPr lang="hu-HU" sz="2800" b="1">
                <a:solidFill>
                  <a:schemeClr val="accent2"/>
                </a:solidFill>
              </a:rPr>
              <a:t>Periodic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/>
              <a:t>Outlined structure of apoferritin</a:t>
            </a: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2" cstate="print"/>
          <a:srcRect t="1909" r="52487"/>
          <a:stretch>
            <a:fillRect/>
          </a:stretch>
        </p:blipFill>
        <p:spPr bwMode="auto">
          <a:xfrm>
            <a:off x="611188" y="1916113"/>
            <a:ext cx="3268662" cy="365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2" cstate="print"/>
          <a:srcRect l="51077" t="9314" b="4773"/>
          <a:stretch>
            <a:fillRect/>
          </a:stretch>
        </p:blipFill>
        <p:spPr bwMode="auto">
          <a:xfrm>
            <a:off x="4932363" y="1989138"/>
            <a:ext cx="3449637" cy="327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3800" b="1"/>
              <a:t>Iron(II)-protoporfirin IX-complex (HEM)</a:t>
            </a:r>
          </a:p>
        </p:txBody>
      </p:sp>
      <p:graphicFrame>
        <p:nvGraphicFramePr>
          <p:cNvPr id="75780" name="Object 4"/>
          <p:cNvGraphicFramePr>
            <a:graphicFrameLocks noChangeAspect="1"/>
          </p:cNvGraphicFramePr>
          <p:nvPr/>
        </p:nvGraphicFramePr>
        <p:xfrm>
          <a:off x="2101850" y="1535113"/>
          <a:ext cx="4270375" cy="4341812"/>
        </p:xfrm>
        <a:graphic>
          <a:graphicData uri="http://schemas.openxmlformats.org/presentationml/2006/ole">
            <p:oleObj spid="_x0000_s75780" r:id="rId3" imgW="3774600" imgH="38379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2" cstate="print"/>
          <a:srcRect r="55219" b="1688"/>
          <a:stretch>
            <a:fillRect/>
          </a:stretch>
        </p:blipFill>
        <p:spPr bwMode="auto">
          <a:xfrm rot="-21600000">
            <a:off x="395288" y="981075"/>
            <a:ext cx="3495675" cy="34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1331913" y="5373688"/>
            <a:ext cx="25923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Garamond" pitchFamily="18" charset="0"/>
              </a:rPr>
              <a:t>Myoglobin</a:t>
            </a:r>
            <a:endParaRPr lang="hu-HU" sz="2800" b="1">
              <a:solidFill>
                <a:schemeClr val="tx2"/>
              </a:solidFill>
              <a:latin typeface="Garamond" pitchFamily="18" charset="0"/>
            </a:endParaRPr>
          </a:p>
        </p:txBody>
      </p:sp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2" cstate="print"/>
          <a:srcRect l="44872" t="1871"/>
          <a:stretch>
            <a:fillRect/>
          </a:stretch>
        </p:blipFill>
        <p:spPr bwMode="auto">
          <a:xfrm>
            <a:off x="4427538" y="1268413"/>
            <a:ext cx="4068762" cy="32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5435600" y="5373688"/>
            <a:ext cx="23034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Garamond" pitchFamily="18" charset="0"/>
              </a:rPr>
              <a:t>Hemoglobin</a:t>
            </a:r>
            <a:endParaRPr lang="hu-HU" sz="2800" b="1">
              <a:solidFill>
                <a:schemeClr val="tx2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/>
      <p:bldP spid="7680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b="1"/>
              <a:t>Catalytic cycle of P-450 enzymes</a:t>
            </a:r>
          </a:p>
        </p:txBody>
      </p:sp>
      <p:grpSp>
        <p:nvGrpSpPr>
          <p:cNvPr id="77828" name="Group 4"/>
          <p:cNvGrpSpPr>
            <a:grpSpLocks noChangeAspect="1"/>
          </p:cNvGrpSpPr>
          <p:nvPr/>
        </p:nvGrpSpPr>
        <p:grpSpPr bwMode="auto">
          <a:xfrm>
            <a:off x="1212850" y="1196975"/>
            <a:ext cx="6599238" cy="5267325"/>
            <a:chOff x="2243" y="3870"/>
            <a:chExt cx="10748" cy="8768"/>
          </a:xfrm>
        </p:grpSpPr>
        <p:sp>
          <p:nvSpPr>
            <p:cNvPr id="77829" name="AutoShape 5"/>
            <p:cNvSpPr>
              <a:spLocks noChangeAspect="1" noChangeArrowheads="1"/>
            </p:cNvSpPr>
            <p:nvPr/>
          </p:nvSpPr>
          <p:spPr bwMode="auto">
            <a:xfrm>
              <a:off x="2243" y="3870"/>
              <a:ext cx="10748" cy="8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7830" name="Group 6"/>
            <p:cNvGrpSpPr>
              <a:grpSpLocks/>
            </p:cNvGrpSpPr>
            <p:nvPr/>
          </p:nvGrpSpPr>
          <p:grpSpPr bwMode="auto">
            <a:xfrm>
              <a:off x="6680" y="3870"/>
              <a:ext cx="1776" cy="2722"/>
              <a:chOff x="2381" y="300"/>
              <a:chExt cx="817" cy="1225"/>
            </a:xfrm>
          </p:grpSpPr>
          <p:sp>
            <p:nvSpPr>
              <p:cNvPr id="77831" name="Arc 7"/>
              <p:cNvSpPr>
                <a:spLocks/>
              </p:cNvSpPr>
              <p:nvPr/>
            </p:nvSpPr>
            <p:spPr bwMode="auto">
              <a:xfrm flipH="1" flipV="1">
                <a:off x="2517" y="436"/>
                <a:ext cx="635" cy="953"/>
              </a:xfrm>
              <a:custGeom>
                <a:avLst/>
                <a:gdLst>
                  <a:gd name="G0" fmla="+- 18156 0 0"/>
                  <a:gd name="G1" fmla="+- 21600 0 0"/>
                  <a:gd name="G2" fmla="+- 21600 0 0"/>
                  <a:gd name="T0" fmla="*/ 3086 w 39756"/>
                  <a:gd name="T1" fmla="*/ 6126 h 43200"/>
                  <a:gd name="T2" fmla="*/ 0 w 39756"/>
                  <a:gd name="T3" fmla="*/ 33301 h 43200"/>
                  <a:gd name="T4" fmla="*/ 18156 w 39756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756" h="43200" fill="none" extrusionOk="0">
                    <a:moveTo>
                      <a:pt x="3085" y="6125"/>
                    </a:moveTo>
                    <a:cubicBezTo>
                      <a:pt x="7118" y="2197"/>
                      <a:pt x="12526" y="-1"/>
                      <a:pt x="18156" y="0"/>
                    </a:cubicBezTo>
                    <a:cubicBezTo>
                      <a:pt x="30085" y="0"/>
                      <a:pt x="39756" y="9670"/>
                      <a:pt x="39756" y="21600"/>
                    </a:cubicBezTo>
                    <a:cubicBezTo>
                      <a:pt x="39756" y="33529"/>
                      <a:pt x="30085" y="43200"/>
                      <a:pt x="18156" y="43200"/>
                    </a:cubicBezTo>
                    <a:cubicBezTo>
                      <a:pt x="10815" y="43200"/>
                      <a:pt x="3976" y="39471"/>
                      <a:pt x="-1" y="33301"/>
                    </a:cubicBezTo>
                  </a:path>
                  <a:path w="39756" h="43200" stroke="0" extrusionOk="0">
                    <a:moveTo>
                      <a:pt x="3085" y="6125"/>
                    </a:moveTo>
                    <a:cubicBezTo>
                      <a:pt x="7118" y="2197"/>
                      <a:pt x="12526" y="-1"/>
                      <a:pt x="18156" y="0"/>
                    </a:cubicBezTo>
                    <a:cubicBezTo>
                      <a:pt x="30085" y="0"/>
                      <a:pt x="39756" y="9670"/>
                      <a:pt x="39756" y="21600"/>
                    </a:cubicBezTo>
                    <a:cubicBezTo>
                      <a:pt x="39756" y="33529"/>
                      <a:pt x="30085" y="43200"/>
                      <a:pt x="18156" y="43200"/>
                    </a:cubicBezTo>
                    <a:cubicBezTo>
                      <a:pt x="10815" y="43200"/>
                      <a:pt x="3976" y="39471"/>
                      <a:pt x="-1" y="33301"/>
                    </a:cubicBezTo>
                    <a:lnTo>
                      <a:pt x="18156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graphicFrame>
            <p:nvGraphicFramePr>
              <p:cNvPr id="77832" name="Object 8"/>
              <p:cNvGraphicFramePr>
                <a:graphicFrameLocks noChangeAspect="1"/>
              </p:cNvGraphicFramePr>
              <p:nvPr/>
            </p:nvGraphicFramePr>
            <p:xfrm>
              <a:off x="2563" y="391"/>
              <a:ext cx="462" cy="966"/>
            </p:xfrm>
            <a:graphic>
              <a:graphicData uri="http://schemas.openxmlformats.org/presentationml/2006/ole">
                <p:oleObj spid="_x0000_s77832" name="ISIS/Draw Sketch" r:id="rId3" imgW="733320" imgH="1533240" progId="">
                  <p:embed/>
                </p:oleObj>
              </a:graphicData>
            </a:graphic>
          </p:graphicFrame>
          <p:sp>
            <p:nvSpPr>
              <p:cNvPr id="77833" name="Line 9"/>
              <p:cNvSpPr>
                <a:spLocks noChangeShapeType="1"/>
              </p:cNvSpPr>
              <p:nvPr/>
            </p:nvSpPr>
            <p:spPr bwMode="auto">
              <a:xfrm flipV="1">
                <a:off x="3107" y="482"/>
                <a:ext cx="91" cy="9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34" name="Line 10"/>
              <p:cNvSpPr>
                <a:spLocks noChangeShapeType="1"/>
              </p:cNvSpPr>
              <p:nvPr/>
            </p:nvSpPr>
            <p:spPr bwMode="auto">
              <a:xfrm flipV="1">
                <a:off x="2925" y="300"/>
                <a:ext cx="46" cy="1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35" name="Line 11"/>
              <p:cNvSpPr>
                <a:spLocks noChangeShapeType="1"/>
              </p:cNvSpPr>
              <p:nvPr/>
            </p:nvSpPr>
            <p:spPr bwMode="auto">
              <a:xfrm flipH="1">
                <a:off x="2381" y="981"/>
                <a:ext cx="136" cy="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36" name="Line 12"/>
              <p:cNvSpPr>
                <a:spLocks noChangeShapeType="1"/>
              </p:cNvSpPr>
              <p:nvPr/>
            </p:nvSpPr>
            <p:spPr bwMode="auto">
              <a:xfrm flipH="1" flipV="1">
                <a:off x="2562" y="436"/>
                <a:ext cx="91" cy="9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37" name="Line 13"/>
              <p:cNvSpPr>
                <a:spLocks noChangeShapeType="1"/>
              </p:cNvSpPr>
              <p:nvPr/>
            </p:nvSpPr>
            <p:spPr bwMode="auto">
              <a:xfrm flipH="1" flipV="1">
                <a:off x="2381" y="709"/>
                <a:ext cx="136" cy="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38" name="Line 14"/>
              <p:cNvSpPr>
                <a:spLocks noChangeShapeType="1"/>
              </p:cNvSpPr>
              <p:nvPr/>
            </p:nvSpPr>
            <p:spPr bwMode="auto">
              <a:xfrm flipH="1">
                <a:off x="2472" y="1253"/>
                <a:ext cx="136" cy="9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39" name="Line 15"/>
              <p:cNvSpPr>
                <a:spLocks noChangeShapeType="1"/>
              </p:cNvSpPr>
              <p:nvPr/>
            </p:nvSpPr>
            <p:spPr bwMode="auto">
              <a:xfrm>
                <a:off x="2880" y="1389"/>
                <a:ext cx="45" cy="1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840" name="Group 16"/>
            <p:cNvGrpSpPr>
              <a:grpSpLocks/>
            </p:cNvGrpSpPr>
            <p:nvPr/>
          </p:nvGrpSpPr>
          <p:grpSpPr bwMode="auto">
            <a:xfrm>
              <a:off x="10526" y="5281"/>
              <a:ext cx="1776" cy="2722"/>
              <a:chOff x="3787" y="708"/>
              <a:chExt cx="817" cy="1225"/>
            </a:xfrm>
          </p:grpSpPr>
          <p:grpSp>
            <p:nvGrpSpPr>
              <p:cNvPr id="77841" name="Group 17"/>
              <p:cNvGrpSpPr>
                <a:grpSpLocks/>
              </p:cNvGrpSpPr>
              <p:nvPr/>
            </p:nvGrpSpPr>
            <p:grpSpPr bwMode="auto">
              <a:xfrm>
                <a:off x="3923" y="799"/>
                <a:ext cx="635" cy="999"/>
                <a:chOff x="4150" y="1071"/>
                <a:chExt cx="635" cy="999"/>
              </a:xfrm>
            </p:grpSpPr>
            <p:grpSp>
              <p:nvGrpSpPr>
                <p:cNvPr id="77842" name="Group 18"/>
                <p:cNvGrpSpPr>
                  <a:grpSpLocks/>
                </p:cNvGrpSpPr>
                <p:nvPr/>
              </p:nvGrpSpPr>
              <p:grpSpPr bwMode="auto">
                <a:xfrm>
                  <a:off x="4241" y="1071"/>
                  <a:ext cx="362" cy="717"/>
                  <a:chOff x="2699" y="1884"/>
                  <a:chExt cx="362" cy="717"/>
                </a:xfrm>
              </p:grpSpPr>
              <p:graphicFrame>
                <p:nvGraphicFramePr>
                  <p:cNvPr id="77843" name="Object 19"/>
                  <p:cNvGraphicFramePr>
                    <a:graphicFrameLocks noChangeAspect="1"/>
                  </p:cNvGraphicFramePr>
                  <p:nvPr/>
                </p:nvGraphicFramePr>
                <p:xfrm>
                  <a:off x="2699" y="2326"/>
                  <a:ext cx="362" cy="275"/>
                </p:xfrm>
                <a:graphic>
                  <a:graphicData uri="http://schemas.openxmlformats.org/presentationml/2006/ole">
                    <p:oleObj spid="_x0000_s77843" r:id="rId4" imgW="1020240" imgH="776160" progId="">
                      <p:embed/>
                    </p:oleObj>
                  </a:graphicData>
                </a:graphic>
              </p:graphicFrame>
              <p:graphicFrame>
                <p:nvGraphicFramePr>
                  <p:cNvPr id="77844" name="Object 20"/>
                  <p:cNvGraphicFramePr>
                    <a:graphicFrameLocks noChangeAspect="1"/>
                  </p:cNvGraphicFramePr>
                  <p:nvPr/>
                </p:nvGraphicFramePr>
                <p:xfrm>
                  <a:off x="2699" y="1884"/>
                  <a:ext cx="360" cy="594"/>
                </p:xfrm>
                <a:graphic>
                  <a:graphicData uri="http://schemas.openxmlformats.org/presentationml/2006/ole">
                    <p:oleObj spid="_x0000_s77844" name="ISIS/Draw Sketch" r:id="rId5" imgW="571320" imgH="942840" progId="">
                      <p:embed/>
                    </p:oleObj>
                  </a:graphicData>
                </a:graphic>
              </p:graphicFrame>
            </p:grpSp>
            <p:graphicFrame>
              <p:nvGraphicFramePr>
                <p:cNvPr id="77845" name="Object 21"/>
                <p:cNvGraphicFramePr>
                  <a:graphicFrameLocks noChangeAspect="1"/>
                </p:cNvGraphicFramePr>
                <p:nvPr/>
              </p:nvGraphicFramePr>
              <p:xfrm>
                <a:off x="4213" y="1842"/>
                <a:ext cx="300" cy="228"/>
              </p:xfrm>
              <a:graphic>
                <a:graphicData uri="http://schemas.openxmlformats.org/presentationml/2006/ole">
                  <p:oleObj spid="_x0000_s77845" name="ISIS/Draw Sketch" r:id="rId6" imgW="475920" imgH="361800" progId="">
                    <p:embed/>
                  </p:oleObj>
                </a:graphicData>
              </a:graphic>
            </p:graphicFrame>
            <p:sp>
              <p:nvSpPr>
                <p:cNvPr id="77846" name="Arc 22"/>
                <p:cNvSpPr>
                  <a:spLocks/>
                </p:cNvSpPr>
                <p:nvPr/>
              </p:nvSpPr>
              <p:spPr bwMode="auto">
                <a:xfrm flipH="1" flipV="1">
                  <a:off x="4150" y="1117"/>
                  <a:ext cx="635" cy="952"/>
                </a:xfrm>
                <a:custGeom>
                  <a:avLst/>
                  <a:gdLst>
                    <a:gd name="G0" fmla="+- 18156 0 0"/>
                    <a:gd name="G1" fmla="+- 21600 0 0"/>
                    <a:gd name="G2" fmla="+- 21600 0 0"/>
                    <a:gd name="T0" fmla="*/ 3086 w 39756"/>
                    <a:gd name="T1" fmla="*/ 6126 h 43200"/>
                    <a:gd name="T2" fmla="*/ 0 w 39756"/>
                    <a:gd name="T3" fmla="*/ 33301 h 43200"/>
                    <a:gd name="T4" fmla="*/ 18156 w 39756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9756" h="43200" fill="none" extrusionOk="0">
                      <a:moveTo>
                        <a:pt x="3085" y="6125"/>
                      </a:moveTo>
                      <a:cubicBezTo>
                        <a:pt x="7118" y="2197"/>
                        <a:pt x="12526" y="-1"/>
                        <a:pt x="18156" y="0"/>
                      </a:cubicBezTo>
                      <a:cubicBezTo>
                        <a:pt x="30085" y="0"/>
                        <a:pt x="39756" y="9670"/>
                        <a:pt x="39756" y="21600"/>
                      </a:cubicBezTo>
                      <a:cubicBezTo>
                        <a:pt x="39756" y="33529"/>
                        <a:pt x="30085" y="43200"/>
                        <a:pt x="18156" y="43200"/>
                      </a:cubicBezTo>
                      <a:cubicBezTo>
                        <a:pt x="10815" y="43200"/>
                        <a:pt x="3976" y="39471"/>
                        <a:pt x="-1" y="33301"/>
                      </a:cubicBezTo>
                    </a:path>
                    <a:path w="39756" h="43200" stroke="0" extrusionOk="0">
                      <a:moveTo>
                        <a:pt x="3085" y="6125"/>
                      </a:moveTo>
                      <a:cubicBezTo>
                        <a:pt x="7118" y="2197"/>
                        <a:pt x="12526" y="-1"/>
                        <a:pt x="18156" y="0"/>
                      </a:cubicBezTo>
                      <a:cubicBezTo>
                        <a:pt x="30085" y="0"/>
                        <a:pt x="39756" y="9670"/>
                        <a:pt x="39756" y="21600"/>
                      </a:cubicBezTo>
                      <a:cubicBezTo>
                        <a:pt x="39756" y="33529"/>
                        <a:pt x="30085" y="43200"/>
                        <a:pt x="18156" y="43200"/>
                      </a:cubicBezTo>
                      <a:cubicBezTo>
                        <a:pt x="10815" y="43200"/>
                        <a:pt x="3976" y="39471"/>
                        <a:pt x="-1" y="33301"/>
                      </a:cubicBezTo>
                      <a:lnTo>
                        <a:pt x="18156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77847" name="Rectangle 23"/>
                <p:cNvSpPr>
                  <a:spLocks noChangeArrowheads="1"/>
                </p:cNvSpPr>
                <p:nvPr/>
              </p:nvSpPr>
              <p:spPr bwMode="auto">
                <a:xfrm>
                  <a:off x="4241" y="1661"/>
                  <a:ext cx="363" cy="13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77848" name="Group 24"/>
              <p:cNvGrpSpPr>
                <a:grpSpLocks/>
              </p:cNvGrpSpPr>
              <p:nvPr/>
            </p:nvGrpSpPr>
            <p:grpSpPr bwMode="auto">
              <a:xfrm>
                <a:off x="3787" y="708"/>
                <a:ext cx="817" cy="1225"/>
                <a:chOff x="3787" y="708"/>
                <a:chExt cx="817" cy="1225"/>
              </a:xfrm>
            </p:grpSpPr>
            <p:sp>
              <p:nvSpPr>
                <p:cNvPr id="77849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4513" y="890"/>
                  <a:ext cx="91" cy="9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50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4331" y="708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51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3787" y="1389"/>
                  <a:ext cx="136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52" name="Line 28"/>
                <p:cNvSpPr>
                  <a:spLocks noChangeShapeType="1"/>
                </p:cNvSpPr>
                <p:nvPr/>
              </p:nvSpPr>
              <p:spPr bwMode="auto">
                <a:xfrm flipH="1" flipV="1">
                  <a:off x="3968" y="844"/>
                  <a:ext cx="91" cy="9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53" name="Line 29"/>
                <p:cNvSpPr>
                  <a:spLocks noChangeShapeType="1"/>
                </p:cNvSpPr>
                <p:nvPr/>
              </p:nvSpPr>
              <p:spPr bwMode="auto">
                <a:xfrm flipH="1" flipV="1">
                  <a:off x="3787" y="1117"/>
                  <a:ext cx="136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54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3878" y="1661"/>
                  <a:ext cx="136" cy="9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55" name="Line 31"/>
                <p:cNvSpPr>
                  <a:spLocks noChangeShapeType="1"/>
                </p:cNvSpPr>
                <p:nvPr/>
              </p:nvSpPr>
              <p:spPr bwMode="auto">
                <a:xfrm>
                  <a:off x="4286" y="1797"/>
                  <a:ext cx="45" cy="13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7856" name="Group 32"/>
            <p:cNvGrpSpPr>
              <a:grpSpLocks/>
            </p:cNvGrpSpPr>
            <p:nvPr/>
          </p:nvGrpSpPr>
          <p:grpSpPr bwMode="auto">
            <a:xfrm>
              <a:off x="10624" y="9010"/>
              <a:ext cx="1776" cy="2721"/>
              <a:chOff x="3968" y="2205"/>
              <a:chExt cx="817" cy="1225"/>
            </a:xfrm>
          </p:grpSpPr>
          <p:sp>
            <p:nvSpPr>
              <p:cNvPr id="77857" name="Arc 33"/>
              <p:cNvSpPr>
                <a:spLocks/>
              </p:cNvSpPr>
              <p:nvPr/>
            </p:nvSpPr>
            <p:spPr bwMode="auto">
              <a:xfrm flipH="1" flipV="1">
                <a:off x="4105" y="2332"/>
                <a:ext cx="635" cy="952"/>
              </a:xfrm>
              <a:custGeom>
                <a:avLst/>
                <a:gdLst>
                  <a:gd name="G0" fmla="+- 18156 0 0"/>
                  <a:gd name="G1" fmla="+- 21600 0 0"/>
                  <a:gd name="G2" fmla="+- 21600 0 0"/>
                  <a:gd name="T0" fmla="*/ 3086 w 39756"/>
                  <a:gd name="T1" fmla="*/ 6126 h 43200"/>
                  <a:gd name="T2" fmla="*/ 0 w 39756"/>
                  <a:gd name="T3" fmla="*/ 33301 h 43200"/>
                  <a:gd name="T4" fmla="*/ 18156 w 39756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756" h="43200" fill="none" extrusionOk="0">
                    <a:moveTo>
                      <a:pt x="3085" y="6125"/>
                    </a:moveTo>
                    <a:cubicBezTo>
                      <a:pt x="7118" y="2197"/>
                      <a:pt x="12526" y="-1"/>
                      <a:pt x="18156" y="0"/>
                    </a:cubicBezTo>
                    <a:cubicBezTo>
                      <a:pt x="30085" y="0"/>
                      <a:pt x="39756" y="9670"/>
                      <a:pt x="39756" y="21600"/>
                    </a:cubicBezTo>
                    <a:cubicBezTo>
                      <a:pt x="39756" y="33529"/>
                      <a:pt x="30085" y="43200"/>
                      <a:pt x="18156" y="43200"/>
                    </a:cubicBezTo>
                    <a:cubicBezTo>
                      <a:pt x="10815" y="43200"/>
                      <a:pt x="3976" y="39471"/>
                      <a:pt x="-1" y="33301"/>
                    </a:cubicBezTo>
                  </a:path>
                  <a:path w="39756" h="43200" stroke="0" extrusionOk="0">
                    <a:moveTo>
                      <a:pt x="3085" y="6125"/>
                    </a:moveTo>
                    <a:cubicBezTo>
                      <a:pt x="7118" y="2197"/>
                      <a:pt x="12526" y="-1"/>
                      <a:pt x="18156" y="0"/>
                    </a:cubicBezTo>
                    <a:cubicBezTo>
                      <a:pt x="30085" y="0"/>
                      <a:pt x="39756" y="9670"/>
                      <a:pt x="39756" y="21600"/>
                    </a:cubicBezTo>
                    <a:cubicBezTo>
                      <a:pt x="39756" y="33529"/>
                      <a:pt x="30085" y="43200"/>
                      <a:pt x="18156" y="43200"/>
                    </a:cubicBezTo>
                    <a:cubicBezTo>
                      <a:pt x="10815" y="43200"/>
                      <a:pt x="3976" y="39471"/>
                      <a:pt x="-1" y="33301"/>
                    </a:cubicBezTo>
                    <a:lnTo>
                      <a:pt x="18156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graphicFrame>
            <p:nvGraphicFramePr>
              <p:cNvPr id="77858" name="Object 34"/>
              <p:cNvGraphicFramePr>
                <a:graphicFrameLocks noChangeAspect="1"/>
              </p:cNvGraphicFramePr>
              <p:nvPr/>
            </p:nvGraphicFramePr>
            <p:xfrm>
              <a:off x="4142" y="2286"/>
              <a:ext cx="462" cy="1008"/>
            </p:xfrm>
            <a:graphic>
              <a:graphicData uri="http://schemas.openxmlformats.org/presentationml/2006/ole">
                <p:oleObj spid="_x0000_s77858" name="ISIS/Draw Sketch" r:id="rId7" imgW="733320" imgH="1600200" progId="">
                  <p:embed/>
                </p:oleObj>
              </a:graphicData>
            </a:graphic>
          </p:graphicFrame>
          <p:grpSp>
            <p:nvGrpSpPr>
              <p:cNvPr id="77859" name="Group 35"/>
              <p:cNvGrpSpPr>
                <a:grpSpLocks/>
              </p:cNvGrpSpPr>
              <p:nvPr/>
            </p:nvGrpSpPr>
            <p:grpSpPr bwMode="auto">
              <a:xfrm>
                <a:off x="3968" y="2205"/>
                <a:ext cx="817" cy="1225"/>
                <a:chOff x="3787" y="708"/>
                <a:chExt cx="817" cy="1225"/>
              </a:xfrm>
            </p:grpSpPr>
            <p:sp>
              <p:nvSpPr>
                <p:cNvPr id="77860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4513" y="890"/>
                  <a:ext cx="91" cy="9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61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4331" y="708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62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3787" y="1389"/>
                  <a:ext cx="136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63" name="Line 39"/>
                <p:cNvSpPr>
                  <a:spLocks noChangeShapeType="1"/>
                </p:cNvSpPr>
                <p:nvPr/>
              </p:nvSpPr>
              <p:spPr bwMode="auto">
                <a:xfrm flipH="1" flipV="1">
                  <a:off x="3968" y="844"/>
                  <a:ext cx="91" cy="9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64" name="Line 40"/>
                <p:cNvSpPr>
                  <a:spLocks noChangeShapeType="1"/>
                </p:cNvSpPr>
                <p:nvPr/>
              </p:nvSpPr>
              <p:spPr bwMode="auto">
                <a:xfrm flipH="1" flipV="1">
                  <a:off x="3787" y="1117"/>
                  <a:ext cx="136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65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3878" y="1661"/>
                  <a:ext cx="136" cy="9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66" name="Line 42"/>
                <p:cNvSpPr>
                  <a:spLocks noChangeShapeType="1"/>
                </p:cNvSpPr>
                <p:nvPr/>
              </p:nvSpPr>
              <p:spPr bwMode="auto">
                <a:xfrm>
                  <a:off x="4286" y="1797"/>
                  <a:ext cx="45" cy="13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7867" name="Group 43"/>
            <p:cNvGrpSpPr>
              <a:grpSpLocks/>
            </p:cNvGrpSpPr>
            <p:nvPr/>
          </p:nvGrpSpPr>
          <p:grpSpPr bwMode="auto">
            <a:xfrm>
              <a:off x="6778" y="9916"/>
              <a:ext cx="1776" cy="2722"/>
              <a:chOff x="2381" y="2795"/>
              <a:chExt cx="817" cy="1225"/>
            </a:xfrm>
          </p:grpSpPr>
          <p:sp>
            <p:nvSpPr>
              <p:cNvPr id="77868" name="Arc 44"/>
              <p:cNvSpPr>
                <a:spLocks/>
              </p:cNvSpPr>
              <p:nvPr/>
            </p:nvSpPr>
            <p:spPr bwMode="auto">
              <a:xfrm flipH="1" flipV="1">
                <a:off x="2517" y="2932"/>
                <a:ext cx="635" cy="952"/>
              </a:xfrm>
              <a:custGeom>
                <a:avLst/>
                <a:gdLst>
                  <a:gd name="G0" fmla="+- 18156 0 0"/>
                  <a:gd name="G1" fmla="+- 21600 0 0"/>
                  <a:gd name="G2" fmla="+- 21600 0 0"/>
                  <a:gd name="T0" fmla="*/ 3086 w 39756"/>
                  <a:gd name="T1" fmla="*/ 6126 h 43200"/>
                  <a:gd name="T2" fmla="*/ 0 w 39756"/>
                  <a:gd name="T3" fmla="*/ 33301 h 43200"/>
                  <a:gd name="T4" fmla="*/ 18156 w 39756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756" h="43200" fill="none" extrusionOk="0">
                    <a:moveTo>
                      <a:pt x="3085" y="6125"/>
                    </a:moveTo>
                    <a:cubicBezTo>
                      <a:pt x="7118" y="2197"/>
                      <a:pt x="12526" y="-1"/>
                      <a:pt x="18156" y="0"/>
                    </a:cubicBezTo>
                    <a:cubicBezTo>
                      <a:pt x="30085" y="0"/>
                      <a:pt x="39756" y="9670"/>
                      <a:pt x="39756" y="21600"/>
                    </a:cubicBezTo>
                    <a:cubicBezTo>
                      <a:pt x="39756" y="33529"/>
                      <a:pt x="30085" y="43200"/>
                      <a:pt x="18156" y="43200"/>
                    </a:cubicBezTo>
                    <a:cubicBezTo>
                      <a:pt x="10815" y="43200"/>
                      <a:pt x="3976" y="39471"/>
                      <a:pt x="-1" y="33301"/>
                    </a:cubicBezTo>
                  </a:path>
                  <a:path w="39756" h="43200" stroke="0" extrusionOk="0">
                    <a:moveTo>
                      <a:pt x="3085" y="6125"/>
                    </a:moveTo>
                    <a:cubicBezTo>
                      <a:pt x="7118" y="2197"/>
                      <a:pt x="12526" y="-1"/>
                      <a:pt x="18156" y="0"/>
                    </a:cubicBezTo>
                    <a:cubicBezTo>
                      <a:pt x="30085" y="0"/>
                      <a:pt x="39756" y="9670"/>
                      <a:pt x="39756" y="21600"/>
                    </a:cubicBezTo>
                    <a:cubicBezTo>
                      <a:pt x="39756" y="33529"/>
                      <a:pt x="30085" y="43200"/>
                      <a:pt x="18156" y="43200"/>
                    </a:cubicBezTo>
                    <a:cubicBezTo>
                      <a:pt x="10815" y="43200"/>
                      <a:pt x="3976" y="39471"/>
                      <a:pt x="-1" y="33301"/>
                    </a:cubicBezTo>
                    <a:lnTo>
                      <a:pt x="18156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graphicFrame>
            <p:nvGraphicFramePr>
              <p:cNvPr id="77869" name="Object 45"/>
              <p:cNvGraphicFramePr>
                <a:graphicFrameLocks noChangeAspect="1"/>
              </p:cNvGraphicFramePr>
              <p:nvPr/>
            </p:nvGraphicFramePr>
            <p:xfrm>
              <a:off x="2517" y="2886"/>
              <a:ext cx="540" cy="966"/>
            </p:xfrm>
            <a:graphic>
              <a:graphicData uri="http://schemas.openxmlformats.org/presentationml/2006/ole">
                <p:oleObj spid="_x0000_s77869" name="ISIS/Draw Sketch" r:id="rId8" imgW="857160" imgH="1533240" progId="">
                  <p:embed/>
                </p:oleObj>
              </a:graphicData>
            </a:graphic>
          </p:graphicFrame>
          <p:grpSp>
            <p:nvGrpSpPr>
              <p:cNvPr id="77870" name="Group 46"/>
              <p:cNvGrpSpPr>
                <a:grpSpLocks/>
              </p:cNvGrpSpPr>
              <p:nvPr/>
            </p:nvGrpSpPr>
            <p:grpSpPr bwMode="auto">
              <a:xfrm>
                <a:off x="2381" y="2795"/>
                <a:ext cx="817" cy="1225"/>
                <a:chOff x="3787" y="708"/>
                <a:chExt cx="817" cy="1225"/>
              </a:xfrm>
            </p:grpSpPr>
            <p:sp>
              <p:nvSpPr>
                <p:cNvPr id="77871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4513" y="890"/>
                  <a:ext cx="91" cy="9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72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4331" y="708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73" name="Line 49"/>
                <p:cNvSpPr>
                  <a:spLocks noChangeShapeType="1"/>
                </p:cNvSpPr>
                <p:nvPr/>
              </p:nvSpPr>
              <p:spPr bwMode="auto">
                <a:xfrm flipH="1">
                  <a:off x="3787" y="1389"/>
                  <a:ext cx="136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74" name="Line 50"/>
                <p:cNvSpPr>
                  <a:spLocks noChangeShapeType="1"/>
                </p:cNvSpPr>
                <p:nvPr/>
              </p:nvSpPr>
              <p:spPr bwMode="auto">
                <a:xfrm flipH="1" flipV="1">
                  <a:off x="3968" y="844"/>
                  <a:ext cx="91" cy="9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75" name="Line 51"/>
                <p:cNvSpPr>
                  <a:spLocks noChangeShapeType="1"/>
                </p:cNvSpPr>
                <p:nvPr/>
              </p:nvSpPr>
              <p:spPr bwMode="auto">
                <a:xfrm flipH="1" flipV="1">
                  <a:off x="3787" y="1117"/>
                  <a:ext cx="136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76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3878" y="1661"/>
                  <a:ext cx="136" cy="9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77" name="Line 53"/>
                <p:cNvSpPr>
                  <a:spLocks noChangeShapeType="1"/>
                </p:cNvSpPr>
                <p:nvPr/>
              </p:nvSpPr>
              <p:spPr bwMode="auto">
                <a:xfrm>
                  <a:off x="4286" y="1797"/>
                  <a:ext cx="45" cy="13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7878" name="Group 54"/>
            <p:cNvGrpSpPr>
              <a:grpSpLocks/>
            </p:cNvGrpSpPr>
            <p:nvPr/>
          </p:nvGrpSpPr>
          <p:grpSpPr bwMode="auto">
            <a:xfrm>
              <a:off x="2933" y="8909"/>
              <a:ext cx="1775" cy="2723"/>
              <a:chOff x="838" y="2160"/>
              <a:chExt cx="817" cy="1225"/>
            </a:xfrm>
          </p:grpSpPr>
          <p:graphicFrame>
            <p:nvGraphicFramePr>
              <p:cNvPr id="77879" name="Object 55"/>
              <p:cNvGraphicFramePr>
                <a:graphicFrameLocks noChangeAspect="1"/>
              </p:cNvGraphicFramePr>
              <p:nvPr/>
            </p:nvGraphicFramePr>
            <p:xfrm>
              <a:off x="975" y="2251"/>
              <a:ext cx="546" cy="966"/>
            </p:xfrm>
            <a:graphic>
              <a:graphicData uri="http://schemas.openxmlformats.org/presentationml/2006/ole">
                <p:oleObj spid="_x0000_s77879" name="ISIS/Draw Sketch" r:id="rId9" imgW="866520" imgH="1533240" progId="">
                  <p:embed/>
                </p:oleObj>
              </a:graphicData>
            </a:graphic>
          </p:graphicFrame>
          <p:sp>
            <p:nvSpPr>
              <p:cNvPr id="77880" name="Arc 56"/>
              <p:cNvSpPr>
                <a:spLocks/>
              </p:cNvSpPr>
              <p:nvPr/>
            </p:nvSpPr>
            <p:spPr bwMode="auto">
              <a:xfrm flipH="1" flipV="1">
                <a:off x="975" y="2297"/>
                <a:ext cx="635" cy="952"/>
              </a:xfrm>
              <a:custGeom>
                <a:avLst/>
                <a:gdLst>
                  <a:gd name="G0" fmla="+- 18156 0 0"/>
                  <a:gd name="G1" fmla="+- 21600 0 0"/>
                  <a:gd name="G2" fmla="+- 21600 0 0"/>
                  <a:gd name="T0" fmla="*/ 3086 w 39756"/>
                  <a:gd name="T1" fmla="*/ 6126 h 43200"/>
                  <a:gd name="T2" fmla="*/ 0 w 39756"/>
                  <a:gd name="T3" fmla="*/ 33301 h 43200"/>
                  <a:gd name="T4" fmla="*/ 18156 w 39756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756" h="43200" fill="none" extrusionOk="0">
                    <a:moveTo>
                      <a:pt x="3085" y="6125"/>
                    </a:moveTo>
                    <a:cubicBezTo>
                      <a:pt x="7118" y="2197"/>
                      <a:pt x="12526" y="-1"/>
                      <a:pt x="18156" y="0"/>
                    </a:cubicBezTo>
                    <a:cubicBezTo>
                      <a:pt x="30085" y="0"/>
                      <a:pt x="39756" y="9670"/>
                      <a:pt x="39756" y="21600"/>
                    </a:cubicBezTo>
                    <a:cubicBezTo>
                      <a:pt x="39756" y="33529"/>
                      <a:pt x="30085" y="43200"/>
                      <a:pt x="18156" y="43200"/>
                    </a:cubicBezTo>
                    <a:cubicBezTo>
                      <a:pt x="10815" y="43200"/>
                      <a:pt x="3976" y="39471"/>
                      <a:pt x="-1" y="33301"/>
                    </a:cubicBezTo>
                  </a:path>
                  <a:path w="39756" h="43200" stroke="0" extrusionOk="0">
                    <a:moveTo>
                      <a:pt x="3085" y="6125"/>
                    </a:moveTo>
                    <a:cubicBezTo>
                      <a:pt x="7118" y="2197"/>
                      <a:pt x="12526" y="-1"/>
                      <a:pt x="18156" y="0"/>
                    </a:cubicBezTo>
                    <a:cubicBezTo>
                      <a:pt x="30085" y="0"/>
                      <a:pt x="39756" y="9670"/>
                      <a:pt x="39756" y="21600"/>
                    </a:cubicBezTo>
                    <a:cubicBezTo>
                      <a:pt x="39756" y="33529"/>
                      <a:pt x="30085" y="43200"/>
                      <a:pt x="18156" y="43200"/>
                    </a:cubicBezTo>
                    <a:cubicBezTo>
                      <a:pt x="10815" y="43200"/>
                      <a:pt x="3976" y="39471"/>
                      <a:pt x="-1" y="33301"/>
                    </a:cubicBezTo>
                    <a:lnTo>
                      <a:pt x="18156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grpSp>
            <p:nvGrpSpPr>
              <p:cNvPr id="77881" name="Group 57"/>
              <p:cNvGrpSpPr>
                <a:grpSpLocks/>
              </p:cNvGrpSpPr>
              <p:nvPr/>
            </p:nvGrpSpPr>
            <p:grpSpPr bwMode="auto">
              <a:xfrm>
                <a:off x="838" y="2160"/>
                <a:ext cx="817" cy="1225"/>
                <a:chOff x="3787" y="708"/>
                <a:chExt cx="817" cy="1225"/>
              </a:xfrm>
            </p:grpSpPr>
            <p:sp>
              <p:nvSpPr>
                <p:cNvPr id="77882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4513" y="890"/>
                  <a:ext cx="91" cy="9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8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4331" y="708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84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3787" y="1389"/>
                  <a:ext cx="136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85" name="Line 61"/>
                <p:cNvSpPr>
                  <a:spLocks noChangeShapeType="1"/>
                </p:cNvSpPr>
                <p:nvPr/>
              </p:nvSpPr>
              <p:spPr bwMode="auto">
                <a:xfrm flipH="1" flipV="1">
                  <a:off x="3968" y="844"/>
                  <a:ext cx="91" cy="9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86" name="Line 62"/>
                <p:cNvSpPr>
                  <a:spLocks noChangeShapeType="1"/>
                </p:cNvSpPr>
                <p:nvPr/>
              </p:nvSpPr>
              <p:spPr bwMode="auto">
                <a:xfrm flipH="1" flipV="1">
                  <a:off x="3787" y="1117"/>
                  <a:ext cx="136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87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3878" y="1661"/>
                  <a:ext cx="136" cy="9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88" name="Line 64"/>
                <p:cNvSpPr>
                  <a:spLocks noChangeShapeType="1"/>
                </p:cNvSpPr>
                <p:nvPr/>
              </p:nvSpPr>
              <p:spPr bwMode="auto">
                <a:xfrm>
                  <a:off x="4286" y="1797"/>
                  <a:ext cx="45" cy="13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7889" name="Group 65"/>
            <p:cNvGrpSpPr>
              <a:grpSpLocks/>
            </p:cNvGrpSpPr>
            <p:nvPr/>
          </p:nvGrpSpPr>
          <p:grpSpPr bwMode="auto">
            <a:xfrm>
              <a:off x="2834" y="5181"/>
              <a:ext cx="1777" cy="2722"/>
              <a:chOff x="929" y="709"/>
              <a:chExt cx="817" cy="1225"/>
            </a:xfrm>
          </p:grpSpPr>
          <p:graphicFrame>
            <p:nvGraphicFramePr>
              <p:cNvPr id="77890" name="Object 66"/>
              <p:cNvGraphicFramePr>
                <a:graphicFrameLocks noChangeAspect="1"/>
              </p:cNvGraphicFramePr>
              <p:nvPr/>
            </p:nvGraphicFramePr>
            <p:xfrm>
              <a:off x="1066" y="799"/>
              <a:ext cx="486" cy="966"/>
            </p:xfrm>
            <a:graphic>
              <a:graphicData uri="http://schemas.openxmlformats.org/presentationml/2006/ole">
                <p:oleObj spid="_x0000_s77890" name="ISIS/Draw Sketch" r:id="rId10" imgW="771480" imgH="1533240" progId="">
                  <p:embed/>
                </p:oleObj>
              </a:graphicData>
            </a:graphic>
          </p:graphicFrame>
          <p:sp>
            <p:nvSpPr>
              <p:cNvPr id="77891" name="Arc 67"/>
              <p:cNvSpPr>
                <a:spLocks/>
              </p:cNvSpPr>
              <p:nvPr/>
            </p:nvSpPr>
            <p:spPr bwMode="auto">
              <a:xfrm flipH="1" flipV="1">
                <a:off x="1066" y="845"/>
                <a:ext cx="635" cy="952"/>
              </a:xfrm>
              <a:custGeom>
                <a:avLst/>
                <a:gdLst>
                  <a:gd name="G0" fmla="+- 18156 0 0"/>
                  <a:gd name="G1" fmla="+- 21600 0 0"/>
                  <a:gd name="G2" fmla="+- 21600 0 0"/>
                  <a:gd name="T0" fmla="*/ 3086 w 39756"/>
                  <a:gd name="T1" fmla="*/ 6126 h 43200"/>
                  <a:gd name="T2" fmla="*/ 0 w 39756"/>
                  <a:gd name="T3" fmla="*/ 33301 h 43200"/>
                  <a:gd name="T4" fmla="*/ 18156 w 39756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756" h="43200" fill="none" extrusionOk="0">
                    <a:moveTo>
                      <a:pt x="3085" y="6125"/>
                    </a:moveTo>
                    <a:cubicBezTo>
                      <a:pt x="7118" y="2197"/>
                      <a:pt x="12526" y="-1"/>
                      <a:pt x="18156" y="0"/>
                    </a:cubicBezTo>
                    <a:cubicBezTo>
                      <a:pt x="30085" y="0"/>
                      <a:pt x="39756" y="9670"/>
                      <a:pt x="39756" y="21600"/>
                    </a:cubicBezTo>
                    <a:cubicBezTo>
                      <a:pt x="39756" y="33529"/>
                      <a:pt x="30085" y="43200"/>
                      <a:pt x="18156" y="43200"/>
                    </a:cubicBezTo>
                    <a:cubicBezTo>
                      <a:pt x="10815" y="43200"/>
                      <a:pt x="3976" y="39471"/>
                      <a:pt x="-1" y="33301"/>
                    </a:cubicBezTo>
                  </a:path>
                  <a:path w="39756" h="43200" stroke="0" extrusionOk="0">
                    <a:moveTo>
                      <a:pt x="3085" y="6125"/>
                    </a:moveTo>
                    <a:cubicBezTo>
                      <a:pt x="7118" y="2197"/>
                      <a:pt x="12526" y="-1"/>
                      <a:pt x="18156" y="0"/>
                    </a:cubicBezTo>
                    <a:cubicBezTo>
                      <a:pt x="30085" y="0"/>
                      <a:pt x="39756" y="9670"/>
                      <a:pt x="39756" y="21600"/>
                    </a:cubicBezTo>
                    <a:cubicBezTo>
                      <a:pt x="39756" y="33529"/>
                      <a:pt x="30085" y="43200"/>
                      <a:pt x="18156" y="43200"/>
                    </a:cubicBezTo>
                    <a:cubicBezTo>
                      <a:pt x="10815" y="43200"/>
                      <a:pt x="3976" y="39471"/>
                      <a:pt x="-1" y="33301"/>
                    </a:cubicBezTo>
                    <a:lnTo>
                      <a:pt x="18156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grpSp>
            <p:nvGrpSpPr>
              <p:cNvPr id="77892" name="Group 68"/>
              <p:cNvGrpSpPr>
                <a:grpSpLocks/>
              </p:cNvGrpSpPr>
              <p:nvPr/>
            </p:nvGrpSpPr>
            <p:grpSpPr bwMode="auto">
              <a:xfrm>
                <a:off x="929" y="709"/>
                <a:ext cx="817" cy="1225"/>
                <a:chOff x="3787" y="708"/>
                <a:chExt cx="817" cy="1225"/>
              </a:xfrm>
            </p:grpSpPr>
            <p:sp>
              <p:nvSpPr>
                <p:cNvPr id="77893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4513" y="890"/>
                  <a:ext cx="91" cy="9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94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4331" y="708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95" name="Line 71"/>
                <p:cNvSpPr>
                  <a:spLocks noChangeShapeType="1"/>
                </p:cNvSpPr>
                <p:nvPr/>
              </p:nvSpPr>
              <p:spPr bwMode="auto">
                <a:xfrm flipH="1">
                  <a:off x="3787" y="1389"/>
                  <a:ext cx="136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96" name="Line 72"/>
                <p:cNvSpPr>
                  <a:spLocks noChangeShapeType="1"/>
                </p:cNvSpPr>
                <p:nvPr/>
              </p:nvSpPr>
              <p:spPr bwMode="auto">
                <a:xfrm flipH="1" flipV="1">
                  <a:off x="3968" y="844"/>
                  <a:ext cx="91" cy="9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97" name="Line 73"/>
                <p:cNvSpPr>
                  <a:spLocks noChangeShapeType="1"/>
                </p:cNvSpPr>
                <p:nvPr/>
              </p:nvSpPr>
              <p:spPr bwMode="auto">
                <a:xfrm flipH="1" flipV="1">
                  <a:off x="3787" y="1117"/>
                  <a:ext cx="136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98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3878" y="1661"/>
                  <a:ext cx="136" cy="9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99" name="Line 75"/>
                <p:cNvSpPr>
                  <a:spLocks noChangeShapeType="1"/>
                </p:cNvSpPr>
                <p:nvPr/>
              </p:nvSpPr>
              <p:spPr bwMode="auto">
                <a:xfrm>
                  <a:off x="4286" y="1797"/>
                  <a:ext cx="45" cy="13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7900" name="Arc 76"/>
            <p:cNvSpPr>
              <a:spLocks/>
            </p:cNvSpPr>
            <p:nvPr/>
          </p:nvSpPr>
          <p:spPr bwMode="auto">
            <a:xfrm>
              <a:off x="8680" y="5381"/>
              <a:ext cx="1450" cy="909"/>
            </a:xfrm>
            <a:custGeom>
              <a:avLst/>
              <a:gdLst>
                <a:gd name="G0" fmla="+- 3058 0 0"/>
                <a:gd name="G1" fmla="+- 21600 0 0"/>
                <a:gd name="G2" fmla="+- 21600 0 0"/>
                <a:gd name="T0" fmla="*/ 0 w 22802"/>
                <a:gd name="T1" fmla="*/ 218 h 21600"/>
                <a:gd name="T2" fmla="*/ 22802 w 22802"/>
                <a:gd name="T3" fmla="*/ 12840 h 21600"/>
                <a:gd name="T4" fmla="*/ 3058 w 2280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802" h="21600" fill="none" extrusionOk="0">
                  <a:moveTo>
                    <a:pt x="-1" y="217"/>
                  </a:moveTo>
                  <a:cubicBezTo>
                    <a:pt x="1012" y="72"/>
                    <a:pt x="2034" y="-1"/>
                    <a:pt x="3058" y="0"/>
                  </a:cubicBezTo>
                  <a:cubicBezTo>
                    <a:pt x="11599" y="0"/>
                    <a:pt x="19338" y="5032"/>
                    <a:pt x="22801" y="12840"/>
                  </a:cubicBezTo>
                </a:path>
                <a:path w="22802" h="21600" stroke="0" extrusionOk="0">
                  <a:moveTo>
                    <a:pt x="-1" y="217"/>
                  </a:moveTo>
                  <a:cubicBezTo>
                    <a:pt x="1012" y="72"/>
                    <a:pt x="2034" y="-1"/>
                    <a:pt x="3058" y="0"/>
                  </a:cubicBezTo>
                  <a:cubicBezTo>
                    <a:pt x="11599" y="0"/>
                    <a:pt x="19338" y="5032"/>
                    <a:pt x="22801" y="12840"/>
                  </a:cubicBezTo>
                  <a:lnTo>
                    <a:pt x="3058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7901" name="Arc 77"/>
            <p:cNvSpPr>
              <a:spLocks/>
            </p:cNvSpPr>
            <p:nvPr/>
          </p:nvSpPr>
          <p:spPr bwMode="auto">
            <a:xfrm rot="1033987" flipV="1">
              <a:off x="9150" y="4574"/>
              <a:ext cx="963" cy="911"/>
            </a:xfrm>
            <a:custGeom>
              <a:avLst/>
              <a:gdLst>
                <a:gd name="G0" fmla="+- 20798 0 0"/>
                <a:gd name="G1" fmla="+- 21600 0 0"/>
                <a:gd name="G2" fmla="+- 21600 0 0"/>
                <a:gd name="T0" fmla="*/ 0 w 42115"/>
                <a:gd name="T1" fmla="*/ 15767 h 21600"/>
                <a:gd name="T2" fmla="*/ 42115 w 42115"/>
                <a:gd name="T3" fmla="*/ 18117 h 21600"/>
                <a:gd name="T4" fmla="*/ 20798 w 4211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115" h="21600" fill="none" extrusionOk="0">
                  <a:moveTo>
                    <a:pt x="0" y="15767"/>
                  </a:moveTo>
                  <a:cubicBezTo>
                    <a:pt x="2615" y="6443"/>
                    <a:pt x="11115" y="-1"/>
                    <a:pt x="20798" y="0"/>
                  </a:cubicBezTo>
                  <a:cubicBezTo>
                    <a:pt x="31382" y="0"/>
                    <a:pt x="40408" y="7670"/>
                    <a:pt x="42115" y="18116"/>
                  </a:cubicBezTo>
                </a:path>
                <a:path w="42115" h="21600" stroke="0" extrusionOk="0">
                  <a:moveTo>
                    <a:pt x="0" y="15767"/>
                  </a:moveTo>
                  <a:cubicBezTo>
                    <a:pt x="2615" y="6443"/>
                    <a:pt x="11115" y="-1"/>
                    <a:pt x="20798" y="0"/>
                  </a:cubicBezTo>
                  <a:cubicBezTo>
                    <a:pt x="31382" y="0"/>
                    <a:pt x="40408" y="7670"/>
                    <a:pt x="42115" y="18116"/>
                  </a:cubicBezTo>
                  <a:lnTo>
                    <a:pt x="20798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7902" name="Text Box 78"/>
            <p:cNvSpPr txBox="1">
              <a:spLocks noChangeArrowheads="1"/>
            </p:cNvSpPr>
            <p:nvPr/>
          </p:nvSpPr>
          <p:spPr bwMode="auto">
            <a:xfrm>
              <a:off x="8947" y="4303"/>
              <a:ext cx="553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1265" tIns="30632" rIns="61265" bIns="30632"/>
            <a:lstStyle/>
            <a:p>
              <a:r>
                <a:rPr lang="hu-HU" altLang="zh-CN" sz="800">
                  <a:solidFill>
                    <a:srgbClr val="000000"/>
                  </a:solidFill>
                  <a:ea typeface="SimSun" pitchFamily="2" charset="-122"/>
                </a:rPr>
                <a:t>RH</a:t>
              </a:r>
              <a:endParaRPr lang="hu-HU"/>
            </a:p>
          </p:txBody>
        </p:sp>
        <p:sp>
          <p:nvSpPr>
            <p:cNvPr id="77903" name="Text Box 79"/>
            <p:cNvSpPr txBox="1">
              <a:spLocks noChangeArrowheads="1"/>
            </p:cNvSpPr>
            <p:nvPr/>
          </p:nvSpPr>
          <p:spPr bwMode="auto">
            <a:xfrm>
              <a:off x="10033" y="4492"/>
              <a:ext cx="643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1265" tIns="30632" rIns="61265" bIns="30632"/>
            <a:lstStyle/>
            <a:p>
              <a:r>
                <a:rPr lang="hu-HU" altLang="zh-CN" sz="800">
                  <a:solidFill>
                    <a:srgbClr val="000000"/>
                  </a:solidFill>
                  <a:ea typeface="SimSun" pitchFamily="2" charset="-122"/>
                </a:rPr>
                <a:t>H</a:t>
              </a:r>
              <a:r>
                <a:rPr lang="hu-HU" altLang="zh-CN" sz="800" baseline="-25000">
                  <a:solidFill>
                    <a:srgbClr val="000000"/>
                  </a:solidFill>
                  <a:ea typeface="SimSun" pitchFamily="2" charset="-122"/>
                </a:rPr>
                <a:t>2</a:t>
              </a:r>
              <a:r>
                <a:rPr lang="hu-HU" altLang="zh-CN" sz="800">
                  <a:solidFill>
                    <a:srgbClr val="000000"/>
                  </a:solidFill>
                  <a:ea typeface="SimSun" pitchFamily="2" charset="-122"/>
                </a:rPr>
                <a:t>O</a:t>
              </a:r>
              <a:endParaRPr lang="hu-HU"/>
            </a:p>
          </p:txBody>
        </p:sp>
        <p:sp>
          <p:nvSpPr>
            <p:cNvPr id="77904" name="Arc 80"/>
            <p:cNvSpPr>
              <a:spLocks/>
            </p:cNvSpPr>
            <p:nvPr/>
          </p:nvSpPr>
          <p:spPr bwMode="auto">
            <a:xfrm>
              <a:off x="11669" y="8312"/>
              <a:ext cx="1322" cy="597"/>
            </a:xfrm>
            <a:custGeom>
              <a:avLst/>
              <a:gdLst>
                <a:gd name="G0" fmla="+- 20753 0 0"/>
                <a:gd name="G1" fmla="+- 14821 0 0"/>
                <a:gd name="G2" fmla="+- 21600 0 0"/>
                <a:gd name="T0" fmla="*/ 0 w 20753"/>
                <a:gd name="T1" fmla="*/ 8832 h 14821"/>
                <a:gd name="T2" fmla="*/ 5040 w 20753"/>
                <a:gd name="T3" fmla="*/ 0 h 14821"/>
                <a:gd name="T4" fmla="*/ 20753 w 20753"/>
                <a:gd name="T5" fmla="*/ 14821 h 14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53" h="14821" fill="none" extrusionOk="0">
                  <a:moveTo>
                    <a:pt x="-1" y="8831"/>
                  </a:moveTo>
                  <a:cubicBezTo>
                    <a:pt x="953" y="5528"/>
                    <a:pt x="2681" y="2500"/>
                    <a:pt x="5040" y="0"/>
                  </a:cubicBezTo>
                </a:path>
                <a:path w="20753" h="14821" stroke="0" extrusionOk="0">
                  <a:moveTo>
                    <a:pt x="-1" y="8831"/>
                  </a:moveTo>
                  <a:cubicBezTo>
                    <a:pt x="953" y="5528"/>
                    <a:pt x="2681" y="2500"/>
                    <a:pt x="5040" y="0"/>
                  </a:cubicBezTo>
                  <a:lnTo>
                    <a:pt x="20753" y="14821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7905" name="Line 81"/>
            <p:cNvSpPr>
              <a:spLocks noChangeShapeType="1"/>
            </p:cNvSpPr>
            <p:nvPr/>
          </p:nvSpPr>
          <p:spPr bwMode="auto">
            <a:xfrm>
              <a:off x="11669" y="8303"/>
              <a:ext cx="0" cy="7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06" name="Text Box 82"/>
            <p:cNvSpPr txBox="1">
              <a:spLocks noChangeArrowheads="1"/>
            </p:cNvSpPr>
            <p:nvPr/>
          </p:nvSpPr>
          <p:spPr bwMode="auto">
            <a:xfrm>
              <a:off x="11965" y="8103"/>
              <a:ext cx="413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1265" tIns="30632" rIns="61265" bIns="30632"/>
            <a:lstStyle/>
            <a:p>
              <a:r>
                <a:rPr lang="hu-HU" altLang="zh-CN" sz="800">
                  <a:solidFill>
                    <a:srgbClr val="000000"/>
                  </a:solidFill>
                  <a:ea typeface="SimSun" pitchFamily="2" charset="-122"/>
                </a:rPr>
                <a:t>e</a:t>
              </a:r>
              <a:r>
                <a:rPr lang="hu-HU" altLang="zh-CN" sz="800" baseline="30000">
                  <a:solidFill>
                    <a:srgbClr val="000000"/>
                  </a:solidFill>
                  <a:ea typeface="SimSun" pitchFamily="2" charset="-122"/>
                </a:rPr>
                <a:t>-</a:t>
              </a:r>
              <a:endParaRPr lang="hu-HU"/>
            </a:p>
          </p:txBody>
        </p:sp>
        <p:sp>
          <p:nvSpPr>
            <p:cNvPr id="77907" name="Arc 83"/>
            <p:cNvSpPr>
              <a:spLocks/>
            </p:cNvSpPr>
            <p:nvPr/>
          </p:nvSpPr>
          <p:spPr bwMode="auto">
            <a:xfrm>
              <a:off x="8852" y="10521"/>
              <a:ext cx="1294" cy="908"/>
            </a:xfrm>
            <a:custGeom>
              <a:avLst/>
              <a:gdLst>
                <a:gd name="G0" fmla="+- 2450 0 0"/>
                <a:gd name="G1" fmla="+- 0 0 0"/>
                <a:gd name="G2" fmla="+- 21600 0 0"/>
                <a:gd name="T0" fmla="*/ 20347 w 20347"/>
                <a:gd name="T1" fmla="*/ 12093 h 21600"/>
                <a:gd name="T2" fmla="*/ 0 w 20347"/>
                <a:gd name="T3" fmla="*/ 21461 h 21600"/>
                <a:gd name="T4" fmla="*/ 2450 w 20347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347" h="21600" fill="none" extrusionOk="0">
                  <a:moveTo>
                    <a:pt x="20347" y="12093"/>
                  </a:moveTo>
                  <a:cubicBezTo>
                    <a:pt x="16330" y="18037"/>
                    <a:pt x="9624" y="21599"/>
                    <a:pt x="2450" y="21600"/>
                  </a:cubicBezTo>
                  <a:cubicBezTo>
                    <a:pt x="1631" y="21600"/>
                    <a:pt x="813" y="21553"/>
                    <a:pt x="0" y="21460"/>
                  </a:cubicBezTo>
                </a:path>
                <a:path w="20347" h="21600" stroke="0" extrusionOk="0">
                  <a:moveTo>
                    <a:pt x="20347" y="12093"/>
                  </a:moveTo>
                  <a:cubicBezTo>
                    <a:pt x="16330" y="18037"/>
                    <a:pt x="9624" y="21599"/>
                    <a:pt x="2450" y="21600"/>
                  </a:cubicBezTo>
                  <a:cubicBezTo>
                    <a:pt x="1631" y="21600"/>
                    <a:pt x="813" y="21553"/>
                    <a:pt x="0" y="21460"/>
                  </a:cubicBezTo>
                  <a:lnTo>
                    <a:pt x="2450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7908" name="Arc 84"/>
            <p:cNvSpPr>
              <a:spLocks/>
            </p:cNvSpPr>
            <p:nvPr/>
          </p:nvSpPr>
          <p:spPr bwMode="auto">
            <a:xfrm>
              <a:off x="8947" y="11398"/>
              <a:ext cx="1174" cy="838"/>
            </a:xfrm>
            <a:custGeom>
              <a:avLst/>
              <a:gdLst>
                <a:gd name="G0" fmla="+- 0 0 0"/>
                <a:gd name="G1" fmla="+- 20776 0 0"/>
                <a:gd name="G2" fmla="+- 21600 0 0"/>
                <a:gd name="T0" fmla="*/ 5910 w 18429"/>
                <a:gd name="T1" fmla="*/ 0 h 20776"/>
                <a:gd name="T2" fmla="*/ 18429 w 18429"/>
                <a:gd name="T3" fmla="*/ 9509 h 20776"/>
                <a:gd name="T4" fmla="*/ 0 w 18429"/>
                <a:gd name="T5" fmla="*/ 20776 h 20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429" h="20776" fill="none" extrusionOk="0">
                  <a:moveTo>
                    <a:pt x="5909" y="0"/>
                  </a:moveTo>
                  <a:cubicBezTo>
                    <a:pt x="11129" y="1484"/>
                    <a:pt x="15598" y="4879"/>
                    <a:pt x="18428" y="9509"/>
                  </a:cubicBezTo>
                </a:path>
                <a:path w="18429" h="20776" stroke="0" extrusionOk="0">
                  <a:moveTo>
                    <a:pt x="5909" y="0"/>
                  </a:moveTo>
                  <a:cubicBezTo>
                    <a:pt x="11129" y="1484"/>
                    <a:pt x="15598" y="4879"/>
                    <a:pt x="18428" y="9509"/>
                  </a:cubicBezTo>
                  <a:lnTo>
                    <a:pt x="0" y="20776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7909" name="Text Box 85"/>
            <p:cNvSpPr txBox="1">
              <a:spLocks noChangeArrowheads="1"/>
            </p:cNvSpPr>
            <p:nvPr/>
          </p:nvSpPr>
          <p:spPr bwMode="auto">
            <a:xfrm>
              <a:off x="10052" y="11749"/>
              <a:ext cx="572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1265" tIns="30632" rIns="61265" bIns="30632"/>
            <a:lstStyle/>
            <a:p>
              <a:r>
                <a:rPr lang="hu-HU" altLang="zh-CN" sz="800" baseline="30000">
                  <a:solidFill>
                    <a:srgbClr val="000000"/>
                  </a:solidFill>
                  <a:ea typeface="SimSun" pitchFamily="2" charset="-122"/>
                </a:rPr>
                <a:t>3</a:t>
              </a:r>
              <a:r>
                <a:rPr lang="hu-HU" altLang="zh-CN" sz="800">
                  <a:solidFill>
                    <a:srgbClr val="000000"/>
                  </a:solidFill>
                  <a:ea typeface="SimSun" pitchFamily="2" charset="-122"/>
                </a:rPr>
                <a:t>O</a:t>
              </a:r>
              <a:r>
                <a:rPr lang="hu-HU" altLang="zh-CN" sz="800" baseline="-25000">
                  <a:solidFill>
                    <a:srgbClr val="000000"/>
                  </a:solidFill>
                  <a:ea typeface="SimSun" pitchFamily="2" charset="-122"/>
                </a:rPr>
                <a:t>2</a:t>
              </a:r>
              <a:endParaRPr lang="hu-HU"/>
            </a:p>
          </p:txBody>
        </p:sp>
        <p:sp>
          <p:nvSpPr>
            <p:cNvPr id="77910" name="Arc 86"/>
            <p:cNvSpPr>
              <a:spLocks/>
            </p:cNvSpPr>
            <p:nvPr/>
          </p:nvSpPr>
          <p:spPr bwMode="auto">
            <a:xfrm>
              <a:off x="5202" y="11374"/>
              <a:ext cx="878" cy="760"/>
            </a:xfrm>
            <a:custGeom>
              <a:avLst/>
              <a:gdLst>
                <a:gd name="G0" fmla="+- 0 0 0"/>
                <a:gd name="G1" fmla="+- 18851 0 0"/>
                <a:gd name="G2" fmla="+- 21600 0 0"/>
                <a:gd name="T0" fmla="*/ 10545 w 19969"/>
                <a:gd name="T1" fmla="*/ 0 h 18851"/>
                <a:gd name="T2" fmla="*/ 19969 w 19969"/>
                <a:gd name="T3" fmla="*/ 10616 h 18851"/>
                <a:gd name="T4" fmla="*/ 0 w 19969"/>
                <a:gd name="T5" fmla="*/ 18851 h 18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969" h="18851" fill="none" extrusionOk="0">
                  <a:moveTo>
                    <a:pt x="10545" y="-1"/>
                  </a:moveTo>
                  <a:cubicBezTo>
                    <a:pt x="14792" y="2375"/>
                    <a:pt x="18113" y="6116"/>
                    <a:pt x="19968" y="10616"/>
                  </a:cubicBezTo>
                </a:path>
                <a:path w="19969" h="18851" stroke="0" extrusionOk="0">
                  <a:moveTo>
                    <a:pt x="10545" y="-1"/>
                  </a:moveTo>
                  <a:cubicBezTo>
                    <a:pt x="14792" y="2375"/>
                    <a:pt x="18113" y="6116"/>
                    <a:pt x="19968" y="10616"/>
                  </a:cubicBezTo>
                  <a:lnTo>
                    <a:pt x="0" y="18851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7911" name="Arc 87"/>
            <p:cNvSpPr>
              <a:spLocks/>
            </p:cNvSpPr>
            <p:nvPr/>
          </p:nvSpPr>
          <p:spPr bwMode="auto">
            <a:xfrm>
              <a:off x="4991" y="10521"/>
              <a:ext cx="1196" cy="908"/>
            </a:xfrm>
            <a:custGeom>
              <a:avLst/>
              <a:gdLst>
                <a:gd name="G0" fmla="+- 17072 0 0"/>
                <a:gd name="G1" fmla="+- 0 0 0"/>
                <a:gd name="G2" fmla="+- 21600 0 0"/>
                <a:gd name="T0" fmla="*/ 18820 w 18820"/>
                <a:gd name="T1" fmla="*/ 21529 h 21600"/>
                <a:gd name="T2" fmla="*/ 0 w 18820"/>
                <a:gd name="T3" fmla="*/ 13233 h 21600"/>
                <a:gd name="T4" fmla="*/ 17072 w 1882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20" h="21600" fill="none" extrusionOk="0">
                  <a:moveTo>
                    <a:pt x="18820" y="21529"/>
                  </a:moveTo>
                  <a:cubicBezTo>
                    <a:pt x="18238" y="21576"/>
                    <a:pt x="17655" y="21599"/>
                    <a:pt x="17072" y="21600"/>
                  </a:cubicBezTo>
                  <a:cubicBezTo>
                    <a:pt x="10393" y="21600"/>
                    <a:pt x="4091" y="18511"/>
                    <a:pt x="0" y="13232"/>
                  </a:cubicBezTo>
                </a:path>
                <a:path w="18820" h="21600" stroke="0" extrusionOk="0">
                  <a:moveTo>
                    <a:pt x="18820" y="21529"/>
                  </a:moveTo>
                  <a:cubicBezTo>
                    <a:pt x="18238" y="21576"/>
                    <a:pt x="17655" y="21599"/>
                    <a:pt x="17072" y="21600"/>
                  </a:cubicBezTo>
                  <a:cubicBezTo>
                    <a:pt x="10393" y="21600"/>
                    <a:pt x="4091" y="18511"/>
                    <a:pt x="0" y="13232"/>
                  </a:cubicBezTo>
                  <a:lnTo>
                    <a:pt x="17072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7912" name="Text Box 88"/>
            <p:cNvSpPr txBox="1">
              <a:spLocks noChangeArrowheads="1"/>
            </p:cNvSpPr>
            <p:nvPr/>
          </p:nvSpPr>
          <p:spPr bwMode="auto">
            <a:xfrm>
              <a:off x="5891" y="11731"/>
              <a:ext cx="413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1265" tIns="30632" rIns="61265" bIns="30632"/>
            <a:lstStyle/>
            <a:p>
              <a:r>
                <a:rPr lang="hu-HU" altLang="zh-CN" sz="800">
                  <a:solidFill>
                    <a:srgbClr val="000000"/>
                  </a:solidFill>
                  <a:ea typeface="SimSun" pitchFamily="2" charset="-122"/>
                </a:rPr>
                <a:t>e</a:t>
              </a:r>
              <a:r>
                <a:rPr lang="hu-HU" altLang="zh-CN" sz="800" baseline="30000">
                  <a:solidFill>
                    <a:srgbClr val="000000"/>
                  </a:solidFill>
                  <a:ea typeface="SimSun" pitchFamily="2" charset="-122"/>
                </a:rPr>
                <a:t>-</a:t>
              </a:r>
              <a:endParaRPr lang="hu-HU"/>
            </a:p>
          </p:txBody>
        </p:sp>
        <p:sp>
          <p:nvSpPr>
            <p:cNvPr id="77913" name="Arc 89"/>
            <p:cNvSpPr>
              <a:spLocks/>
            </p:cNvSpPr>
            <p:nvPr/>
          </p:nvSpPr>
          <p:spPr bwMode="auto">
            <a:xfrm>
              <a:off x="3613" y="7903"/>
              <a:ext cx="307" cy="1006"/>
            </a:xfrm>
            <a:custGeom>
              <a:avLst/>
              <a:gdLst>
                <a:gd name="G0" fmla="+- 21568 0 0"/>
                <a:gd name="G1" fmla="+- 0 0 0"/>
                <a:gd name="G2" fmla="+- 21600 0 0"/>
                <a:gd name="T0" fmla="*/ 5498 w 21568"/>
                <a:gd name="T1" fmla="*/ 14433 h 14433"/>
                <a:gd name="T2" fmla="*/ 0 w 21568"/>
                <a:gd name="T3" fmla="*/ 1181 h 14433"/>
                <a:gd name="T4" fmla="*/ 21568 w 21568"/>
                <a:gd name="T5" fmla="*/ 0 h 14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68" h="14433" fill="none" extrusionOk="0">
                  <a:moveTo>
                    <a:pt x="5497" y="14433"/>
                  </a:moveTo>
                  <a:cubicBezTo>
                    <a:pt x="2209" y="10771"/>
                    <a:pt x="269" y="6095"/>
                    <a:pt x="0" y="1180"/>
                  </a:cubicBezTo>
                </a:path>
                <a:path w="21568" h="14433" stroke="0" extrusionOk="0">
                  <a:moveTo>
                    <a:pt x="5497" y="14433"/>
                  </a:moveTo>
                  <a:cubicBezTo>
                    <a:pt x="2209" y="10771"/>
                    <a:pt x="269" y="6095"/>
                    <a:pt x="0" y="1180"/>
                  </a:cubicBezTo>
                  <a:lnTo>
                    <a:pt x="21568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7914" name="Arc 90"/>
            <p:cNvSpPr>
              <a:spLocks/>
            </p:cNvSpPr>
            <p:nvPr/>
          </p:nvSpPr>
          <p:spPr bwMode="auto">
            <a:xfrm>
              <a:off x="2243" y="8152"/>
              <a:ext cx="1377" cy="802"/>
            </a:xfrm>
            <a:custGeom>
              <a:avLst/>
              <a:gdLst>
                <a:gd name="G0" fmla="+- 0 0 0"/>
                <a:gd name="G1" fmla="+- 17447 0 0"/>
                <a:gd name="G2" fmla="+- 21600 0 0"/>
                <a:gd name="T0" fmla="*/ 12735 w 21600"/>
                <a:gd name="T1" fmla="*/ 0 h 34745"/>
                <a:gd name="T2" fmla="*/ 12936 w 21600"/>
                <a:gd name="T3" fmla="*/ 34745 h 34745"/>
                <a:gd name="T4" fmla="*/ 0 w 21600"/>
                <a:gd name="T5" fmla="*/ 17447 h 34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4745" fill="none" extrusionOk="0">
                  <a:moveTo>
                    <a:pt x="12734" y="0"/>
                  </a:moveTo>
                  <a:cubicBezTo>
                    <a:pt x="18305" y="4066"/>
                    <a:pt x="21600" y="10549"/>
                    <a:pt x="21600" y="17447"/>
                  </a:cubicBezTo>
                  <a:cubicBezTo>
                    <a:pt x="21600" y="24256"/>
                    <a:pt x="18389" y="30666"/>
                    <a:pt x="12935" y="34744"/>
                  </a:cubicBezTo>
                </a:path>
                <a:path w="21600" h="34745" stroke="0" extrusionOk="0">
                  <a:moveTo>
                    <a:pt x="12734" y="0"/>
                  </a:moveTo>
                  <a:cubicBezTo>
                    <a:pt x="18305" y="4066"/>
                    <a:pt x="21600" y="10549"/>
                    <a:pt x="21600" y="17447"/>
                  </a:cubicBezTo>
                  <a:cubicBezTo>
                    <a:pt x="21600" y="24256"/>
                    <a:pt x="18389" y="30666"/>
                    <a:pt x="12935" y="34744"/>
                  </a:cubicBezTo>
                  <a:lnTo>
                    <a:pt x="0" y="17447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med"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7915" name="Text Box 91"/>
            <p:cNvSpPr txBox="1">
              <a:spLocks noChangeArrowheads="1"/>
            </p:cNvSpPr>
            <p:nvPr/>
          </p:nvSpPr>
          <p:spPr bwMode="auto">
            <a:xfrm>
              <a:off x="2441" y="8003"/>
              <a:ext cx="64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1265" tIns="30632" rIns="61265" bIns="30632"/>
            <a:lstStyle/>
            <a:p>
              <a:r>
                <a:rPr lang="hu-HU" altLang="zh-CN" sz="800">
                  <a:solidFill>
                    <a:srgbClr val="000000"/>
                  </a:solidFill>
                  <a:ea typeface="SimSun" pitchFamily="2" charset="-122"/>
                </a:rPr>
                <a:t>H</a:t>
              </a:r>
              <a:r>
                <a:rPr lang="hu-HU" altLang="zh-CN" sz="800" baseline="-25000">
                  <a:solidFill>
                    <a:srgbClr val="000000"/>
                  </a:solidFill>
                  <a:ea typeface="SimSun" pitchFamily="2" charset="-122"/>
                </a:rPr>
                <a:t>2</a:t>
              </a:r>
              <a:r>
                <a:rPr lang="hu-HU" altLang="zh-CN" sz="800">
                  <a:solidFill>
                    <a:srgbClr val="000000"/>
                  </a:solidFill>
                  <a:ea typeface="SimSun" pitchFamily="2" charset="-122"/>
                </a:rPr>
                <a:t>O</a:t>
              </a:r>
              <a:endParaRPr lang="hu-HU"/>
            </a:p>
          </p:txBody>
        </p:sp>
        <p:sp>
          <p:nvSpPr>
            <p:cNvPr id="77916" name="Text Box 92"/>
            <p:cNvSpPr txBox="1">
              <a:spLocks noChangeArrowheads="1"/>
            </p:cNvSpPr>
            <p:nvPr/>
          </p:nvSpPr>
          <p:spPr bwMode="auto">
            <a:xfrm>
              <a:off x="2473" y="8807"/>
              <a:ext cx="657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1265" tIns="30632" rIns="61265" bIns="30632"/>
            <a:lstStyle/>
            <a:p>
              <a:r>
                <a:rPr lang="hu-HU" altLang="zh-CN" sz="800">
                  <a:solidFill>
                    <a:srgbClr val="000000"/>
                  </a:solidFill>
                  <a:ea typeface="SimSun" pitchFamily="2" charset="-122"/>
                </a:rPr>
                <a:t>2 H</a:t>
              </a:r>
              <a:r>
                <a:rPr lang="hu-HU" altLang="zh-CN" sz="800" baseline="30000">
                  <a:solidFill>
                    <a:srgbClr val="000000"/>
                  </a:solidFill>
                  <a:ea typeface="SimSun" pitchFamily="2" charset="-122"/>
                </a:rPr>
                <a:t>+</a:t>
              </a:r>
              <a:endParaRPr lang="hu-HU"/>
            </a:p>
          </p:txBody>
        </p:sp>
        <p:sp>
          <p:nvSpPr>
            <p:cNvPr id="77917" name="Arc 93"/>
            <p:cNvSpPr>
              <a:spLocks/>
            </p:cNvSpPr>
            <p:nvPr/>
          </p:nvSpPr>
          <p:spPr bwMode="auto">
            <a:xfrm>
              <a:off x="4907" y="5390"/>
              <a:ext cx="1340" cy="596"/>
            </a:xfrm>
            <a:custGeom>
              <a:avLst/>
              <a:gdLst>
                <a:gd name="G0" fmla="+- 17438 0 0"/>
                <a:gd name="G1" fmla="+- 21600 0 0"/>
                <a:gd name="G2" fmla="+- 21600 0 0"/>
                <a:gd name="T0" fmla="*/ 0 w 21928"/>
                <a:gd name="T1" fmla="*/ 8854 h 21600"/>
                <a:gd name="T2" fmla="*/ 21928 w 21928"/>
                <a:gd name="T3" fmla="*/ 472 h 21600"/>
                <a:gd name="T4" fmla="*/ 17438 w 2192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8" h="21600" fill="none" extrusionOk="0">
                  <a:moveTo>
                    <a:pt x="-1" y="8853"/>
                  </a:moveTo>
                  <a:cubicBezTo>
                    <a:pt x="4066" y="3289"/>
                    <a:pt x="10545" y="-1"/>
                    <a:pt x="17438" y="0"/>
                  </a:cubicBezTo>
                  <a:cubicBezTo>
                    <a:pt x="18947" y="0"/>
                    <a:pt x="20451" y="158"/>
                    <a:pt x="21928" y="471"/>
                  </a:cubicBezTo>
                </a:path>
                <a:path w="21928" h="21600" stroke="0" extrusionOk="0">
                  <a:moveTo>
                    <a:pt x="-1" y="8853"/>
                  </a:moveTo>
                  <a:cubicBezTo>
                    <a:pt x="4066" y="3289"/>
                    <a:pt x="10545" y="-1"/>
                    <a:pt x="17438" y="0"/>
                  </a:cubicBezTo>
                  <a:cubicBezTo>
                    <a:pt x="18947" y="0"/>
                    <a:pt x="20451" y="158"/>
                    <a:pt x="21928" y="471"/>
                  </a:cubicBezTo>
                  <a:lnTo>
                    <a:pt x="17438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7918" name="Arc 94"/>
            <p:cNvSpPr>
              <a:spLocks/>
            </p:cNvSpPr>
            <p:nvPr/>
          </p:nvSpPr>
          <p:spPr bwMode="auto">
            <a:xfrm>
              <a:off x="4887" y="4474"/>
              <a:ext cx="1004" cy="969"/>
            </a:xfrm>
            <a:custGeom>
              <a:avLst/>
              <a:gdLst>
                <a:gd name="G0" fmla="+- 19377 0 0"/>
                <a:gd name="G1" fmla="+- 0 0 0"/>
                <a:gd name="G2" fmla="+- 21600 0 0"/>
                <a:gd name="T0" fmla="*/ 40195 w 40195"/>
                <a:gd name="T1" fmla="*/ 5760 h 21600"/>
                <a:gd name="T2" fmla="*/ 0 w 40195"/>
                <a:gd name="T3" fmla="*/ 9544 h 21600"/>
                <a:gd name="T4" fmla="*/ 19377 w 40195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195" h="21600" fill="none" extrusionOk="0">
                  <a:moveTo>
                    <a:pt x="40194" y="5759"/>
                  </a:moveTo>
                  <a:cubicBezTo>
                    <a:pt x="37605" y="15119"/>
                    <a:pt x="29088" y="21599"/>
                    <a:pt x="19377" y="21600"/>
                  </a:cubicBezTo>
                  <a:cubicBezTo>
                    <a:pt x="11148" y="21600"/>
                    <a:pt x="3635" y="16925"/>
                    <a:pt x="-1" y="9544"/>
                  </a:cubicBezTo>
                </a:path>
                <a:path w="40195" h="21600" stroke="0" extrusionOk="0">
                  <a:moveTo>
                    <a:pt x="40194" y="5759"/>
                  </a:moveTo>
                  <a:cubicBezTo>
                    <a:pt x="37605" y="15119"/>
                    <a:pt x="29088" y="21599"/>
                    <a:pt x="19377" y="21600"/>
                  </a:cubicBezTo>
                  <a:cubicBezTo>
                    <a:pt x="11148" y="21600"/>
                    <a:pt x="3635" y="16925"/>
                    <a:pt x="-1" y="9544"/>
                  </a:cubicBezTo>
                  <a:lnTo>
                    <a:pt x="19377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med"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7919" name="Text Box 95"/>
            <p:cNvSpPr txBox="1">
              <a:spLocks noChangeArrowheads="1"/>
            </p:cNvSpPr>
            <p:nvPr/>
          </p:nvSpPr>
          <p:spPr bwMode="auto">
            <a:xfrm>
              <a:off x="4413" y="4492"/>
              <a:ext cx="643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1265" tIns="30632" rIns="61265" bIns="30632"/>
            <a:lstStyle/>
            <a:p>
              <a:r>
                <a:rPr lang="hu-HU" altLang="zh-CN" sz="800">
                  <a:solidFill>
                    <a:srgbClr val="000000"/>
                  </a:solidFill>
                  <a:ea typeface="SimSun" pitchFamily="2" charset="-122"/>
                </a:rPr>
                <a:t>H</a:t>
              </a:r>
              <a:r>
                <a:rPr lang="hu-HU" altLang="zh-CN" sz="800" baseline="-25000">
                  <a:solidFill>
                    <a:srgbClr val="000000"/>
                  </a:solidFill>
                  <a:ea typeface="SimSun" pitchFamily="2" charset="-122"/>
                </a:rPr>
                <a:t>2</a:t>
              </a:r>
              <a:r>
                <a:rPr lang="hu-HU" altLang="zh-CN" sz="800">
                  <a:solidFill>
                    <a:srgbClr val="000000"/>
                  </a:solidFill>
                  <a:ea typeface="SimSun" pitchFamily="2" charset="-122"/>
                </a:rPr>
                <a:t>O</a:t>
              </a:r>
              <a:endParaRPr lang="hu-HU"/>
            </a:p>
          </p:txBody>
        </p:sp>
        <p:sp>
          <p:nvSpPr>
            <p:cNvPr id="77920" name="Text Box 96"/>
            <p:cNvSpPr txBox="1">
              <a:spLocks noChangeArrowheads="1"/>
            </p:cNvSpPr>
            <p:nvPr/>
          </p:nvSpPr>
          <p:spPr bwMode="auto">
            <a:xfrm>
              <a:off x="5634" y="4374"/>
              <a:ext cx="716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1265" tIns="30632" rIns="61265" bIns="30632"/>
            <a:lstStyle/>
            <a:p>
              <a:r>
                <a:rPr lang="hu-HU" altLang="zh-CN" sz="800">
                  <a:solidFill>
                    <a:srgbClr val="000000"/>
                  </a:solidFill>
                  <a:ea typeface="SimSun" pitchFamily="2" charset="-122"/>
                </a:rPr>
                <a:t>ROH</a:t>
              </a:r>
              <a:endParaRPr lang="hu-HU"/>
            </a:p>
          </p:txBody>
        </p:sp>
        <p:sp>
          <p:nvSpPr>
            <p:cNvPr id="77921" name="Arc 97"/>
            <p:cNvSpPr>
              <a:spLocks/>
            </p:cNvSpPr>
            <p:nvPr/>
          </p:nvSpPr>
          <p:spPr bwMode="auto">
            <a:xfrm rot="1132745">
              <a:off x="4220" y="7617"/>
              <a:ext cx="6208" cy="1815"/>
            </a:xfrm>
            <a:custGeom>
              <a:avLst/>
              <a:gdLst>
                <a:gd name="G0" fmla="+- 1572 0 0"/>
                <a:gd name="G1" fmla="+- 21600 0 0"/>
                <a:gd name="G2" fmla="+- 21600 0 0"/>
                <a:gd name="T0" fmla="*/ 0 w 19837"/>
                <a:gd name="T1" fmla="*/ 57 h 21600"/>
                <a:gd name="T2" fmla="*/ 19837 w 19837"/>
                <a:gd name="T3" fmla="*/ 10069 h 21600"/>
                <a:gd name="T4" fmla="*/ 1572 w 1983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837" h="21600" fill="none" extrusionOk="0">
                  <a:moveTo>
                    <a:pt x="0" y="57"/>
                  </a:moveTo>
                  <a:cubicBezTo>
                    <a:pt x="523" y="19"/>
                    <a:pt x="1047" y="-1"/>
                    <a:pt x="1572" y="0"/>
                  </a:cubicBezTo>
                  <a:cubicBezTo>
                    <a:pt x="8984" y="0"/>
                    <a:pt x="15879" y="3801"/>
                    <a:pt x="19836" y="10069"/>
                  </a:cubicBezTo>
                </a:path>
                <a:path w="19837" h="21600" stroke="0" extrusionOk="0">
                  <a:moveTo>
                    <a:pt x="0" y="57"/>
                  </a:moveTo>
                  <a:cubicBezTo>
                    <a:pt x="523" y="19"/>
                    <a:pt x="1047" y="-1"/>
                    <a:pt x="1572" y="0"/>
                  </a:cubicBezTo>
                  <a:cubicBezTo>
                    <a:pt x="8984" y="0"/>
                    <a:pt x="15879" y="3801"/>
                    <a:pt x="19836" y="10069"/>
                  </a:cubicBezTo>
                  <a:lnTo>
                    <a:pt x="1572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med"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7922" name="Arc 98"/>
            <p:cNvSpPr>
              <a:spLocks/>
            </p:cNvSpPr>
            <p:nvPr/>
          </p:nvSpPr>
          <p:spPr bwMode="auto">
            <a:xfrm rot="-3055522">
              <a:off x="6277" y="7909"/>
              <a:ext cx="1406" cy="785"/>
            </a:xfrm>
            <a:custGeom>
              <a:avLst/>
              <a:gdLst>
                <a:gd name="G0" fmla="+- 0 0 0"/>
                <a:gd name="G1" fmla="+- 17447 0 0"/>
                <a:gd name="G2" fmla="+- 21600 0 0"/>
                <a:gd name="T0" fmla="*/ 12735 w 21600"/>
                <a:gd name="T1" fmla="*/ 0 h 34745"/>
                <a:gd name="T2" fmla="*/ 12936 w 21600"/>
                <a:gd name="T3" fmla="*/ 34745 h 34745"/>
                <a:gd name="T4" fmla="*/ 0 w 21600"/>
                <a:gd name="T5" fmla="*/ 17447 h 34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4745" fill="none" extrusionOk="0">
                  <a:moveTo>
                    <a:pt x="12734" y="0"/>
                  </a:moveTo>
                  <a:cubicBezTo>
                    <a:pt x="18305" y="4066"/>
                    <a:pt x="21600" y="10549"/>
                    <a:pt x="21600" y="17447"/>
                  </a:cubicBezTo>
                  <a:cubicBezTo>
                    <a:pt x="21600" y="24256"/>
                    <a:pt x="18389" y="30666"/>
                    <a:pt x="12935" y="34744"/>
                  </a:cubicBezTo>
                </a:path>
                <a:path w="21600" h="34745" stroke="0" extrusionOk="0">
                  <a:moveTo>
                    <a:pt x="12734" y="0"/>
                  </a:moveTo>
                  <a:cubicBezTo>
                    <a:pt x="18305" y="4066"/>
                    <a:pt x="21600" y="10549"/>
                    <a:pt x="21600" y="17447"/>
                  </a:cubicBezTo>
                  <a:cubicBezTo>
                    <a:pt x="21600" y="24256"/>
                    <a:pt x="18389" y="30666"/>
                    <a:pt x="12935" y="34744"/>
                  </a:cubicBezTo>
                  <a:lnTo>
                    <a:pt x="0" y="17447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med"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7923" name="Text Box 99"/>
            <p:cNvSpPr txBox="1">
              <a:spLocks noChangeArrowheads="1"/>
            </p:cNvSpPr>
            <p:nvPr/>
          </p:nvSpPr>
          <p:spPr bwMode="auto">
            <a:xfrm>
              <a:off x="6878" y="8505"/>
              <a:ext cx="735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1265" tIns="30632" rIns="61265" bIns="30632"/>
            <a:lstStyle/>
            <a:p>
              <a:r>
                <a:rPr lang="hu-HU" altLang="zh-CN" sz="800">
                  <a:solidFill>
                    <a:srgbClr val="000000"/>
                  </a:solidFill>
                  <a:ea typeface="SimSun" pitchFamily="2" charset="-122"/>
                </a:rPr>
                <a:t>+ AO</a:t>
              </a:r>
              <a:endParaRPr lang="hu-HU"/>
            </a:p>
          </p:txBody>
        </p:sp>
        <p:sp>
          <p:nvSpPr>
            <p:cNvPr id="77924" name="Text Box 100"/>
            <p:cNvSpPr txBox="1">
              <a:spLocks noChangeArrowheads="1"/>
            </p:cNvSpPr>
            <p:nvPr/>
          </p:nvSpPr>
          <p:spPr bwMode="auto">
            <a:xfrm>
              <a:off x="6187" y="7921"/>
              <a:ext cx="57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1265" tIns="30632" rIns="61265" bIns="30632"/>
            <a:lstStyle/>
            <a:p>
              <a:r>
                <a:rPr lang="hu-HU" altLang="zh-CN" sz="800">
                  <a:solidFill>
                    <a:srgbClr val="000000"/>
                  </a:solidFill>
                  <a:ea typeface="SimSun" pitchFamily="2" charset="-122"/>
                </a:rPr>
                <a:t>+ A</a:t>
              </a:r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 l="49312" t="30726" r="6391" b="13903"/>
          <a:stretch>
            <a:fillRect/>
          </a:stretch>
        </p:blipFill>
        <p:spPr bwMode="auto">
          <a:xfrm>
            <a:off x="1547664" y="332656"/>
            <a:ext cx="583264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 l="7203" t="34827" r="52875" b="5016"/>
          <a:stretch>
            <a:fillRect/>
          </a:stretch>
        </p:blipFill>
        <p:spPr bwMode="auto">
          <a:xfrm>
            <a:off x="2123728" y="260648"/>
            <a:ext cx="5256584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2" name="Object 4"/>
          <p:cNvGraphicFramePr>
            <a:graphicFrameLocks noChangeAspect="1"/>
          </p:cNvGraphicFramePr>
          <p:nvPr/>
        </p:nvGraphicFramePr>
        <p:xfrm>
          <a:off x="396875" y="836613"/>
          <a:ext cx="4319588" cy="3621087"/>
        </p:xfrm>
        <a:graphic>
          <a:graphicData uri="http://schemas.openxmlformats.org/presentationml/2006/ole">
            <p:oleObj spid="_x0000_s78852" r:id="rId3" imgW="4566960" imgH="3486240" progId="">
              <p:embed/>
            </p:oleObj>
          </a:graphicData>
        </a:graphic>
      </p:graphicFrame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755650" y="5084763"/>
            <a:ext cx="31686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>
                <a:solidFill>
                  <a:schemeClr val="tx2"/>
                </a:solidFill>
                <a:latin typeface="Garamond" pitchFamily="18" charset="0"/>
              </a:rPr>
              <a:t>Zink(II) in the active centre of carboxipeptidase-A</a:t>
            </a:r>
          </a:p>
        </p:txBody>
      </p:sp>
      <p:graphicFrame>
        <p:nvGraphicFramePr>
          <p:cNvPr id="78854" name="Object 6"/>
          <p:cNvGraphicFramePr>
            <a:graphicFrameLocks noChangeAspect="1"/>
          </p:cNvGraphicFramePr>
          <p:nvPr/>
        </p:nvGraphicFramePr>
        <p:xfrm>
          <a:off x="5148263" y="1844675"/>
          <a:ext cx="3095625" cy="1836738"/>
        </p:xfrm>
        <a:graphic>
          <a:graphicData uri="http://schemas.openxmlformats.org/presentationml/2006/ole">
            <p:oleObj spid="_x0000_s78854" r:id="rId4" imgW="1870560" imgH="1110960" progId="">
              <p:embed/>
            </p:oleObj>
          </a:graphicData>
        </a:graphic>
      </p:graphicFrame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4859338" y="5084763"/>
            <a:ext cx="3600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>
                <a:solidFill>
                  <a:schemeClr val="tx2"/>
                </a:solidFill>
                <a:latin typeface="Garamond" pitchFamily="18" charset="0"/>
              </a:rPr>
              <a:t>The active centre of the alcohol dehydrogenase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/>
      <p:bldP spid="7885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115888"/>
            <a:ext cx="7931150" cy="1139825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/>
              <a:t>Coordination environment of the copper centre in azurin</a:t>
            </a:r>
            <a:r>
              <a:rPr lang="hu-HU"/>
              <a:t> </a:t>
            </a: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628775"/>
            <a:ext cx="4254500" cy="481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900" name="Object 4"/>
          <p:cNvGraphicFramePr>
            <a:graphicFrameLocks noChangeAspect="1"/>
          </p:cNvGraphicFramePr>
          <p:nvPr/>
        </p:nvGraphicFramePr>
        <p:xfrm>
          <a:off x="2916238" y="549275"/>
          <a:ext cx="5832475" cy="1346200"/>
        </p:xfrm>
        <a:graphic>
          <a:graphicData uri="http://schemas.openxmlformats.org/presentationml/2006/ole">
            <p:oleObj spid="_x0000_s80900" r:id="rId3" imgW="5337360" imgH="1232280" progId="">
              <p:embed/>
            </p:oleObj>
          </a:graphicData>
        </a:graphic>
      </p:graphicFrame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0" y="549275"/>
            <a:ext cx="29876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>
                <a:solidFill>
                  <a:schemeClr val="tx2"/>
                </a:solidFill>
                <a:latin typeface="Garamond" pitchFamily="18" charset="0"/>
              </a:rPr>
              <a:t>Reversible oxygenation of hemocyanin</a:t>
            </a:r>
            <a:r>
              <a:rPr lang="hu-HU" sz="2400">
                <a:solidFill>
                  <a:schemeClr val="tx2"/>
                </a:solidFill>
                <a:latin typeface="Garamond" pitchFamily="18" charset="0"/>
              </a:rPr>
              <a:t> </a:t>
            </a:r>
          </a:p>
        </p:txBody>
      </p:sp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988840"/>
            <a:ext cx="4011612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804470" y="5974706"/>
            <a:ext cx="79668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hu-HU" sz="2400" b="1" dirty="0">
                <a:solidFill>
                  <a:schemeClr val="tx2"/>
                </a:solidFill>
                <a:latin typeface="Garamond" pitchFamily="18" charset="0"/>
              </a:rPr>
              <a:t>Structure of dimetal </a:t>
            </a:r>
            <a:r>
              <a:rPr lang="hu-HU" sz="2400" b="1" dirty="0" smtClean="0">
                <a:solidFill>
                  <a:schemeClr val="tx2"/>
                </a:solidFill>
                <a:latin typeface="Garamond" pitchFamily="18" charset="0"/>
              </a:rPr>
              <a:t>cente</a:t>
            </a:r>
            <a:r>
              <a:rPr lang="en-US" sz="2400" b="1" dirty="0" smtClean="0">
                <a:solidFill>
                  <a:schemeClr val="tx2"/>
                </a:solidFill>
                <a:latin typeface="Garamond" pitchFamily="18" charset="0"/>
              </a:rPr>
              <a:t>r</a:t>
            </a:r>
            <a:r>
              <a:rPr lang="hu-HU" sz="24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hu-HU" sz="2400" b="1" dirty="0">
                <a:solidFill>
                  <a:schemeClr val="tx2"/>
                </a:solidFill>
                <a:latin typeface="Garamond" pitchFamily="18" charset="0"/>
              </a:rPr>
              <a:t>in Cu-Zn superoxide dismutase </a:t>
            </a:r>
          </a:p>
        </p:txBody>
      </p:sp>
      <p:sp>
        <p:nvSpPr>
          <p:cNvPr id="6" name="Rectangle 5"/>
          <p:cNvSpPr/>
          <p:nvPr/>
        </p:nvSpPr>
        <p:spPr>
          <a:xfrm>
            <a:off x="5148064" y="3501008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A tour of </a:t>
            </a:r>
            <a:r>
              <a:rPr lang="en-US" dirty="0" err="1" smtClean="0">
                <a:hlinkClick r:id="rId5"/>
              </a:rPr>
              <a:t>hemocyanin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/>
      <p:bldP spid="8090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4" name="Object 4"/>
          <p:cNvGraphicFramePr>
            <a:graphicFrameLocks noChangeAspect="1"/>
          </p:cNvGraphicFramePr>
          <p:nvPr/>
        </p:nvGraphicFramePr>
        <p:xfrm>
          <a:off x="2339975" y="549275"/>
          <a:ext cx="4679950" cy="1973263"/>
        </p:xfrm>
        <a:graphic>
          <a:graphicData uri="http://schemas.openxmlformats.org/presentationml/2006/ole">
            <p:oleObj spid="_x0000_s81924" r:id="rId3" imgW="3457800" imgH="1458720" progId="">
              <p:embed/>
            </p:oleObj>
          </a:graphicData>
        </a:graphic>
      </p:graphicFrame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468313" y="2636838"/>
            <a:ext cx="86756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hu-HU" sz="2800" b="1">
                <a:solidFill>
                  <a:schemeClr val="tx2"/>
                </a:solidFill>
                <a:latin typeface="Garamond" pitchFamily="18" charset="0"/>
              </a:rPr>
              <a:t>Supposed structure of Fe-S-Mo cofactor of nitrogenase</a:t>
            </a:r>
          </a:p>
        </p:txBody>
      </p:sp>
      <p:grpSp>
        <p:nvGrpSpPr>
          <p:cNvPr id="81926" name="Group 6"/>
          <p:cNvGrpSpPr>
            <a:grpSpLocks noChangeAspect="1"/>
          </p:cNvGrpSpPr>
          <p:nvPr/>
        </p:nvGrpSpPr>
        <p:grpSpPr bwMode="auto">
          <a:xfrm>
            <a:off x="611188" y="4024313"/>
            <a:ext cx="7559675" cy="1997075"/>
            <a:chOff x="2245" y="2437"/>
            <a:chExt cx="12423" cy="3351"/>
          </a:xfrm>
        </p:grpSpPr>
        <p:sp>
          <p:nvSpPr>
            <p:cNvPr id="81927" name="AutoShape 7"/>
            <p:cNvSpPr>
              <a:spLocks noChangeAspect="1" noChangeArrowheads="1"/>
            </p:cNvSpPr>
            <p:nvPr/>
          </p:nvSpPr>
          <p:spPr bwMode="auto">
            <a:xfrm>
              <a:off x="2245" y="2437"/>
              <a:ext cx="12423" cy="3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28" name="Arc 8"/>
            <p:cNvSpPr>
              <a:spLocks/>
            </p:cNvSpPr>
            <p:nvPr/>
          </p:nvSpPr>
          <p:spPr bwMode="auto">
            <a:xfrm>
              <a:off x="3921" y="3566"/>
              <a:ext cx="395" cy="786"/>
            </a:xfrm>
            <a:custGeom>
              <a:avLst/>
              <a:gdLst>
                <a:gd name="G0" fmla="+- 0 0 0"/>
                <a:gd name="G1" fmla="+- 21197 0 0"/>
                <a:gd name="G2" fmla="+- 21600 0 0"/>
                <a:gd name="T0" fmla="*/ 4154 w 21600"/>
                <a:gd name="T1" fmla="*/ 0 h 41841"/>
                <a:gd name="T2" fmla="*/ 6355 w 21600"/>
                <a:gd name="T3" fmla="*/ 41841 h 41841"/>
                <a:gd name="T4" fmla="*/ 0 w 21600"/>
                <a:gd name="T5" fmla="*/ 21197 h 41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841" fill="none" extrusionOk="0">
                  <a:moveTo>
                    <a:pt x="4153" y="0"/>
                  </a:moveTo>
                  <a:cubicBezTo>
                    <a:pt x="14288" y="1986"/>
                    <a:pt x="21600" y="10869"/>
                    <a:pt x="21600" y="21197"/>
                  </a:cubicBezTo>
                  <a:cubicBezTo>
                    <a:pt x="21600" y="30678"/>
                    <a:pt x="15416" y="39051"/>
                    <a:pt x="6354" y="41840"/>
                  </a:cubicBezTo>
                </a:path>
                <a:path w="21600" h="41841" stroke="0" extrusionOk="0">
                  <a:moveTo>
                    <a:pt x="4153" y="0"/>
                  </a:moveTo>
                  <a:cubicBezTo>
                    <a:pt x="14288" y="1986"/>
                    <a:pt x="21600" y="10869"/>
                    <a:pt x="21600" y="21197"/>
                  </a:cubicBezTo>
                  <a:cubicBezTo>
                    <a:pt x="21600" y="30678"/>
                    <a:pt x="15416" y="39051"/>
                    <a:pt x="6354" y="41840"/>
                  </a:cubicBezTo>
                  <a:lnTo>
                    <a:pt x="0" y="21197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1929" name="Arc 9"/>
            <p:cNvSpPr>
              <a:spLocks/>
            </p:cNvSpPr>
            <p:nvPr/>
          </p:nvSpPr>
          <p:spPr bwMode="auto">
            <a:xfrm flipH="1">
              <a:off x="4316" y="3453"/>
              <a:ext cx="492" cy="1089"/>
            </a:xfrm>
            <a:custGeom>
              <a:avLst/>
              <a:gdLst>
                <a:gd name="G0" fmla="+- 0 0 0"/>
                <a:gd name="G1" fmla="+- 21358 0 0"/>
                <a:gd name="G2" fmla="+- 21600 0 0"/>
                <a:gd name="T0" fmla="*/ 3224 w 21600"/>
                <a:gd name="T1" fmla="*/ 0 h 42636"/>
                <a:gd name="T2" fmla="*/ 3713 w 21600"/>
                <a:gd name="T3" fmla="*/ 42636 h 42636"/>
                <a:gd name="T4" fmla="*/ 0 w 21600"/>
                <a:gd name="T5" fmla="*/ 21358 h 42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636" fill="none" extrusionOk="0">
                  <a:moveTo>
                    <a:pt x="3224" y="-1"/>
                  </a:moveTo>
                  <a:cubicBezTo>
                    <a:pt x="13788" y="1594"/>
                    <a:pt x="21600" y="10673"/>
                    <a:pt x="21600" y="21358"/>
                  </a:cubicBezTo>
                  <a:cubicBezTo>
                    <a:pt x="21600" y="31854"/>
                    <a:pt x="14053" y="40832"/>
                    <a:pt x="3713" y="42636"/>
                  </a:cubicBezTo>
                </a:path>
                <a:path w="21600" h="42636" stroke="0" extrusionOk="0">
                  <a:moveTo>
                    <a:pt x="3224" y="-1"/>
                  </a:moveTo>
                  <a:cubicBezTo>
                    <a:pt x="13788" y="1594"/>
                    <a:pt x="21600" y="10673"/>
                    <a:pt x="21600" y="21358"/>
                  </a:cubicBezTo>
                  <a:cubicBezTo>
                    <a:pt x="21600" y="31854"/>
                    <a:pt x="14053" y="40832"/>
                    <a:pt x="3713" y="42636"/>
                  </a:cubicBezTo>
                  <a:lnTo>
                    <a:pt x="0" y="2135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1930" name="Arc 10"/>
            <p:cNvSpPr>
              <a:spLocks/>
            </p:cNvSpPr>
            <p:nvPr/>
          </p:nvSpPr>
          <p:spPr bwMode="auto">
            <a:xfrm>
              <a:off x="6188" y="3459"/>
              <a:ext cx="593" cy="1069"/>
            </a:xfrm>
            <a:custGeom>
              <a:avLst/>
              <a:gdLst>
                <a:gd name="G0" fmla="+- 0 0 0"/>
                <a:gd name="G1" fmla="+- 21197 0 0"/>
                <a:gd name="G2" fmla="+- 21600 0 0"/>
                <a:gd name="T0" fmla="*/ 4154 w 21600"/>
                <a:gd name="T1" fmla="*/ 0 h 41841"/>
                <a:gd name="T2" fmla="*/ 6355 w 21600"/>
                <a:gd name="T3" fmla="*/ 41841 h 41841"/>
                <a:gd name="T4" fmla="*/ 0 w 21600"/>
                <a:gd name="T5" fmla="*/ 21197 h 41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841" fill="none" extrusionOk="0">
                  <a:moveTo>
                    <a:pt x="4153" y="0"/>
                  </a:moveTo>
                  <a:cubicBezTo>
                    <a:pt x="14288" y="1986"/>
                    <a:pt x="21600" y="10869"/>
                    <a:pt x="21600" y="21197"/>
                  </a:cubicBezTo>
                  <a:cubicBezTo>
                    <a:pt x="21600" y="30678"/>
                    <a:pt x="15416" y="39051"/>
                    <a:pt x="6354" y="41840"/>
                  </a:cubicBezTo>
                </a:path>
                <a:path w="21600" h="41841" stroke="0" extrusionOk="0">
                  <a:moveTo>
                    <a:pt x="4153" y="0"/>
                  </a:moveTo>
                  <a:cubicBezTo>
                    <a:pt x="14288" y="1986"/>
                    <a:pt x="21600" y="10869"/>
                    <a:pt x="21600" y="21197"/>
                  </a:cubicBezTo>
                  <a:cubicBezTo>
                    <a:pt x="21600" y="30678"/>
                    <a:pt x="15416" y="39051"/>
                    <a:pt x="6354" y="41840"/>
                  </a:cubicBezTo>
                  <a:lnTo>
                    <a:pt x="0" y="21197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med"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1931" name="Arc 11"/>
            <p:cNvSpPr>
              <a:spLocks/>
            </p:cNvSpPr>
            <p:nvPr/>
          </p:nvSpPr>
          <p:spPr bwMode="auto">
            <a:xfrm flipH="1">
              <a:off x="6781" y="3446"/>
              <a:ext cx="492" cy="1089"/>
            </a:xfrm>
            <a:custGeom>
              <a:avLst/>
              <a:gdLst>
                <a:gd name="G0" fmla="+- 0 0 0"/>
                <a:gd name="G1" fmla="+- 21358 0 0"/>
                <a:gd name="G2" fmla="+- 21600 0 0"/>
                <a:gd name="T0" fmla="*/ 3224 w 21600"/>
                <a:gd name="T1" fmla="*/ 0 h 42636"/>
                <a:gd name="T2" fmla="*/ 3713 w 21600"/>
                <a:gd name="T3" fmla="*/ 42636 h 42636"/>
                <a:gd name="T4" fmla="*/ 0 w 21600"/>
                <a:gd name="T5" fmla="*/ 21358 h 42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636" fill="none" extrusionOk="0">
                  <a:moveTo>
                    <a:pt x="3224" y="-1"/>
                  </a:moveTo>
                  <a:cubicBezTo>
                    <a:pt x="13788" y="1594"/>
                    <a:pt x="21600" y="10673"/>
                    <a:pt x="21600" y="21358"/>
                  </a:cubicBezTo>
                  <a:cubicBezTo>
                    <a:pt x="21600" y="31854"/>
                    <a:pt x="14053" y="40832"/>
                    <a:pt x="3713" y="42636"/>
                  </a:cubicBezTo>
                </a:path>
                <a:path w="21600" h="42636" stroke="0" extrusionOk="0">
                  <a:moveTo>
                    <a:pt x="3224" y="-1"/>
                  </a:moveTo>
                  <a:cubicBezTo>
                    <a:pt x="13788" y="1594"/>
                    <a:pt x="21600" y="10673"/>
                    <a:pt x="21600" y="21358"/>
                  </a:cubicBezTo>
                  <a:cubicBezTo>
                    <a:pt x="21600" y="31854"/>
                    <a:pt x="14053" y="40832"/>
                    <a:pt x="3713" y="42636"/>
                  </a:cubicBezTo>
                  <a:lnTo>
                    <a:pt x="0" y="2135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med"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1932" name="Arc 12"/>
            <p:cNvSpPr>
              <a:spLocks/>
            </p:cNvSpPr>
            <p:nvPr/>
          </p:nvSpPr>
          <p:spPr bwMode="auto">
            <a:xfrm>
              <a:off x="10429" y="3459"/>
              <a:ext cx="594" cy="1069"/>
            </a:xfrm>
            <a:custGeom>
              <a:avLst/>
              <a:gdLst>
                <a:gd name="G0" fmla="+- 0 0 0"/>
                <a:gd name="G1" fmla="+- 21197 0 0"/>
                <a:gd name="G2" fmla="+- 21600 0 0"/>
                <a:gd name="T0" fmla="*/ 4154 w 21600"/>
                <a:gd name="T1" fmla="*/ 0 h 41841"/>
                <a:gd name="T2" fmla="*/ 6355 w 21600"/>
                <a:gd name="T3" fmla="*/ 41841 h 41841"/>
                <a:gd name="T4" fmla="*/ 0 w 21600"/>
                <a:gd name="T5" fmla="*/ 21197 h 41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841" fill="none" extrusionOk="0">
                  <a:moveTo>
                    <a:pt x="4153" y="0"/>
                  </a:moveTo>
                  <a:cubicBezTo>
                    <a:pt x="14288" y="1986"/>
                    <a:pt x="21600" y="10869"/>
                    <a:pt x="21600" y="21197"/>
                  </a:cubicBezTo>
                  <a:cubicBezTo>
                    <a:pt x="21600" y="30678"/>
                    <a:pt x="15416" y="39051"/>
                    <a:pt x="6354" y="41840"/>
                  </a:cubicBezTo>
                </a:path>
                <a:path w="21600" h="41841" stroke="0" extrusionOk="0">
                  <a:moveTo>
                    <a:pt x="4153" y="0"/>
                  </a:moveTo>
                  <a:cubicBezTo>
                    <a:pt x="14288" y="1986"/>
                    <a:pt x="21600" y="10869"/>
                    <a:pt x="21600" y="21197"/>
                  </a:cubicBezTo>
                  <a:cubicBezTo>
                    <a:pt x="21600" y="30678"/>
                    <a:pt x="15416" y="39051"/>
                    <a:pt x="6354" y="41840"/>
                  </a:cubicBezTo>
                  <a:lnTo>
                    <a:pt x="0" y="21197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1933" name="Arc 13"/>
            <p:cNvSpPr>
              <a:spLocks/>
            </p:cNvSpPr>
            <p:nvPr/>
          </p:nvSpPr>
          <p:spPr bwMode="auto">
            <a:xfrm flipH="1">
              <a:off x="11023" y="3446"/>
              <a:ext cx="491" cy="1536"/>
            </a:xfrm>
            <a:custGeom>
              <a:avLst/>
              <a:gdLst>
                <a:gd name="G0" fmla="+- 0 0 0"/>
                <a:gd name="G1" fmla="+- 21358 0 0"/>
                <a:gd name="G2" fmla="+- 21600 0 0"/>
                <a:gd name="T0" fmla="*/ 3224 w 21600"/>
                <a:gd name="T1" fmla="*/ 0 h 42636"/>
                <a:gd name="T2" fmla="*/ 3713 w 21600"/>
                <a:gd name="T3" fmla="*/ 42636 h 42636"/>
                <a:gd name="T4" fmla="*/ 0 w 21600"/>
                <a:gd name="T5" fmla="*/ 21358 h 42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636" fill="none" extrusionOk="0">
                  <a:moveTo>
                    <a:pt x="3224" y="-1"/>
                  </a:moveTo>
                  <a:cubicBezTo>
                    <a:pt x="13788" y="1594"/>
                    <a:pt x="21600" y="10673"/>
                    <a:pt x="21600" y="21358"/>
                  </a:cubicBezTo>
                  <a:cubicBezTo>
                    <a:pt x="21600" y="31854"/>
                    <a:pt x="14053" y="40832"/>
                    <a:pt x="3713" y="42636"/>
                  </a:cubicBezTo>
                </a:path>
                <a:path w="21600" h="42636" stroke="0" extrusionOk="0">
                  <a:moveTo>
                    <a:pt x="3224" y="-1"/>
                  </a:moveTo>
                  <a:cubicBezTo>
                    <a:pt x="13788" y="1594"/>
                    <a:pt x="21600" y="10673"/>
                    <a:pt x="21600" y="21358"/>
                  </a:cubicBezTo>
                  <a:cubicBezTo>
                    <a:pt x="21600" y="31854"/>
                    <a:pt x="14053" y="40832"/>
                    <a:pt x="3713" y="42636"/>
                  </a:cubicBezTo>
                  <a:lnTo>
                    <a:pt x="0" y="2135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1934" name="Text Box 14"/>
            <p:cNvSpPr txBox="1">
              <a:spLocks noChangeArrowheads="1"/>
            </p:cNvSpPr>
            <p:nvPr/>
          </p:nvSpPr>
          <p:spPr bwMode="auto">
            <a:xfrm>
              <a:off x="2245" y="3321"/>
              <a:ext cx="1823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3035" tIns="26518" rIns="53035" bIns="26518"/>
            <a:lstStyle/>
            <a:p>
              <a:r>
                <a:rPr lang="hu-HU" altLang="zh-CN" sz="800">
                  <a:solidFill>
                    <a:srgbClr val="000000"/>
                  </a:solidFill>
                  <a:ea typeface="SimSun" pitchFamily="2" charset="-122"/>
                </a:rPr>
                <a:t>3 NADH + 3H</a:t>
              </a:r>
              <a:r>
                <a:rPr lang="hu-HU" altLang="zh-CN" sz="800" baseline="30000">
                  <a:solidFill>
                    <a:srgbClr val="000000"/>
                  </a:solidFill>
                  <a:ea typeface="SimSun" pitchFamily="2" charset="-122"/>
                </a:rPr>
                <a:t>+</a:t>
              </a:r>
              <a:endParaRPr lang="hu-HU"/>
            </a:p>
          </p:txBody>
        </p:sp>
        <p:sp>
          <p:nvSpPr>
            <p:cNvPr id="81935" name="Text Box 15"/>
            <p:cNvSpPr txBox="1">
              <a:spLocks noChangeArrowheads="1"/>
            </p:cNvSpPr>
            <p:nvPr/>
          </p:nvSpPr>
          <p:spPr bwMode="auto">
            <a:xfrm>
              <a:off x="3058" y="4152"/>
              <a:ext cx="1061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3035" tIns="26518" rIns="53035" bIns="26518"/>
            <a:lstStyle/>
            <a:p>
              <a:r>
                <a:rPr lang="hu-HU" altLang="zh-CN" sz="800">
                  <a:solidFill>
                    <a:srgbClr val="000000"/>
                  </a:solidFill>
                  <a:ea typeface="SimSun" pitchFamily="2" charset="-122"/>
                </a:rPr>
                <a:t>3 NAD</a:t>
              </a:r>
              <a:r>
                <a:rPr lang="hu-HU" altLang="zh-CN" sz="800" baseline="30000">
                  <a:solidFill>
                    <a:srgbClr val="000000"/>
                  </a:solidFill>
                  <a:ea typeface="SimSun" pitchFamily="2" charset="-122"/>
                </a:rPr>
                <a:t>+</a:t>
              </a:r>
              <a:endParaRPr lang="hu-HU"/>
            </a:p>
          </p:txBody>
        </p:sp>
        <p:sp>
          <p:nvSpPr>
            <p:cNvPr id="81936" name="Text Box 16"/>
            <p:cNvSpPr txBox="1">
              <a:spLocks noChangeArrowheads="1"/>
            </p:cNvSpPr>
            <p:nvPr/>
          </p:nvSpPr>
          <p:spPr bwMode="auto">
            <a:xfrm>
              <a:off x="4710" y="3024"/>
              <a:ext cx="1613" cy="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3035" tIns="26518" rIns="53035" bIns="26518"/>
            <a:lstStyle/>
            <a:p>
              <a:pPr algn="ctr"/>
              <a:r>
                <a:rPr lang="hu-HU" altLang="zh-CN" sz="800">
                  <a:solidFill>
                    <a:srgbClr val="000000"/>
                  </a:solidFill>
                  <a:ea typeface="SimSun" pitchFamily="2" charset="-122"/>
                </a:rPr>
                <a:t>3 Ferredoxin</a:t>
              </a:r>
            </a:p>
            <a:p>
              <a:pPr algn="ctr"/>
              <a:r>
                <a:rPr lang="hu-HU" altLang="zh-CN" sz="800">
                  <a:solidFill>
                    <a:srgbClr val="000000"/>
                  </a:solidFill>
                  <a:ea typeface="SimSun" pitchFamily="2" charset="-122"/>
                </a:rPr>
                <a:t>(oxidized)</a:t>
              </a:r>
              <a:endParaRPr lang="hu-HU"/>
            </a:p>
          </p:txBody>
        </p:sp>
        <p:sp>
          <p:nvSpPr>
            <p:cNvPr id="81937" name="Text Box 17"/>
            <p:cNvSpPr txBox="1">
              <a:spLocks noChangeArrowheads="1"/>
            </p:cNvSpPr>
            <p:nvPr/>
          </p:nvSpPr>
          <p:spPr bwMode="auto">
            <a:xfrm>
              <a:off x="4710" y="4152"/>
              <a:ext cx="1613" cy="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3035" tIns="26518" rIns="53035" bIns="26518"/>
            <a:lstStyle/>
            <a:p>
              <a:pPr algn="ctr"/>
              <a:r>
                <a:rPr lang="hu-HU" altLang="zh-CN" sz="800">
                  <a:solidFill>
                    <a:srgbClr val="000000"/>
                  </a:solidFill>
                  <a:ea typeface="SimSun" pitchFamily="2" charset="-122"/>
                </a:rPr>
                <a:t>3 Ferredoxin</a:t>
              </a:r>
            </a:p>
            <a:p>
              <a:pPr algn="ctr"/>
              <a:r>
                <a:rPr lang="hu-HU" altLang="zh-CN" sz="800">
                  <a:solidFill>
                    <a:srgbClr val="000000"/>
                  </a:solidFill>
                  <a:ea typeface="SimSun" pitchFamily="2" charset="-122"/>
                </a:rPr>
                <a:t>(reduced)</a:t>
              </a:r>
              <a:endParaRPr lang="hu-HU"/>
            </a:p>
          </p:txBody>
        </p:sp>
        <p:sp>
          <p:nvSpPr>
            <p:cNvPr id="81938" name="Text Box 18"/>
            <p:cNvSpPr txBox="1">
              <a:spLocks noChangeArrowheads="1"/>
            </p:cNvSpPr>
            <p:nvPr/>
          </p:nvSpPr>
          <p:spPr bwMode="auto">
            <a:xfrm>
              <a:off x="7114" y="2942"/>
              <a:ext cx="1344" cy="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3035" tIns="26518" rIns="53035" bIns="26518"/>
            <a:lstStyle/>
            <a:p>
              <a:pPr algn="ctr"/>
              <a:r>
                <a:rPr lang="hu-HU" altLang="zh-CN" sz="800">
                  <a:solidFill>
                    <a:srgbClr val="000000"/>
                  </a:solidFill>
                  <a:ea typeface="SimSun" pitchFamily="2" charset="-122"/>
                </a:rPr>
                <a:t>Fe protein</a:t>
              </a:r>
            </a:p>
            <a:p>
              <a:pPr algn="ctr"/>
              <a:r>
                <a:rPr lang="hu-HU" altLang="zh-CN" sz="800">
                  <a:solidFill>
                    <a:srgbClr val="000000"/>
                  </a:solidFill>
                  <a:ea typeface="SimSun" pitchFamily="2" charset="-122"/>
                </a:rPr>
                <a:t>(reduced)</a:t>
              </a:r>
              <a:endParaRPr lang="hu-HU"/>
            </a:p>
          </p:txBody>
        </p:sp>
        <p:sp>
          <p:nvSpPr>
            <p:cNvPr id="81939" name="Text Box 19"/>
            <p:cNvSpPr txBox="1">
              <a:spLocks noChangeArrowheads="1"/>
            </p:cNvSpPr>
            <p:nvPr/>
          </p:nvSpPr>
          <p:spPr bwMode="auto">
            <a:xfrm>
              <a:off x="7175" y="4335"/>
              <a:ext cx="1344" cy="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3035" tIns="26518" rIns="53035" bIns="26518"/>
            <a:lstStyle/>
            <a:p>
              <a:pPr algn="ctr"/>
              <a:r>
                <a:rPr lang="hu-HU" altLang="zh-CN" sz="800">
                  <a:solidFill>
                    <a:srgbClr val="000000"/>
                  </a:solidFill>
                  <a:ea typeface="SimSun" pitchFamily="2" charset="-122"/>
                </a:rPr>
                <a:t>Fe protein</a:t>
              </a:r>
            </a:p>
            <a:p>
              <a:pPr algn="ctr"/>
              <a:r>
                <a:rPr lang="hu-HU" altLang="zh-CN" sz="800">
                  <a:solidFill>
                    <a:srgbClr val="000000"/>
                  </a:solidFill>
                  <a:ea typeface="SimSun" pitchFamily="2" charset="-122"/>
                </a:rPr>
                <a:t>(oxidized)</a:t>
              </a:r>
              <a:endParaRPr lang="hu-HU"/>
            </a:p>
          </p:txBody>
        </p:sp>
        <p:sp>
          <p:nvSpPr>
            <p:cNvPr id="81940" name="Text Box 20"/>
            <p:cNvSpPr txBox="1">
              <a:spLocks noChangeArrowheads="1"/>
            </p:cNvSpPr>
            <p:nvPr/>
          </p:nvSpPr>
          <p:spPr bwMode="auto">
            <a:xfrm>
              <a:off x="9306" y="4377"/>
              <a:ext cx="1343" cy="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3035" tIns="26518" rIns="53035" bIns="26518"/>
            <a:lstStyle/>
            <a:p>
              <a:pPr algn="ctr"/>
              <a:r>
                <a:rPr lang="hu-HU" altLang="zh-CN" sz="800">
                  <a:solidFill>
                    <a:srgbClr val="000000"/>
                  </a:solidFill>
                  <a:ea typeface="SimSun" pitchFamily="2" charset="-122"/>
                </a:rPr>
                <a:t>Fe protein</a:t>
              </a:r>
            </a:p>
            <a:p>
              <a:pPr algn="ctr"/>
              <a:r>
                <a:rPr lang="hu-HU" altLang="zh-CN" sz="800">
                  <a:solidFill>
                    <a:srgbClr val="000000"/>
                  </a:solidFill>
                  <a:ea typeface="SimSun" pitchFamily="2" charset="-122"/>
                </a:rPr>
                <a:t>(oxidized)</a:t>
              </a:r>
              <a:endParaRPr lang="hu-HU"/>
            </a:p>
          </p:txBody>
        </p:sp>
        <p:sp>
          <p:nvSpPr>
            <p:cNvPr id="81941" name="Text Box 21"/>
            <p:cNvSpPr txBox="1">
              <a:spLocks noChangeArrowheads="1"/>
            </p:cNvSpPr>
            <p:nvPr/>
          </p:nvSpPr>
          <p:spPr bwMode="auto">
            <a:xfrm>
              <a:off x="9284" y="2946"/>
              <a:ext cx="1343" cy="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3035" tIns="26518" rIns="53035" bIns="26518"/>
            <a:lstStyle/>
            <a:p>
              <a:pPr algn="ctr"/>
              <a:r>
                <a:rPr lang="hu-HU" altLang="zh-CN" sz="800">
                  <a:solidFill>
                    <a:srgbClr val="000000"/>
                  </a:solidFill>
                  <a:ea typeface="SimSun" pitchFamily="2" charset="-122"/>
                </a:rPr>
                <a:t>Fe protein</a:t>
              </a:r>
            </a:p>
            <a:p>
              <a:pPr algn="ctr"/>
              <a:r>
                <a:rPr lang="hu-HU" altLang="zh-CN" sz="800">
                  <a:solidFill>
                    <a:srgbClr val="000000"/>
                  </a:solidFill>
                  <a:ea typeface="SimSun" pitchFamily="2" charset="-122"/>
                </a:rPr>
                <a:t>(reduced)</a:t>
              </a:r>
              <a:endParaRPr lang="hu-HU"/>
            </a:p>
          </p:txBody>
        </p:sp>
        <p:sp>
          <p:nvSpPr>
            <p:cNvPr id="81942" name="Text Box 22"/>
            <p:cNvSpPr txBox="1">
              <a:spLocks noChangeArrowheads="1"/>
            </p:cNvSpPr>
            <p:nvPr/>
          </p:nvSpPr>
          <p:spPr bwMode="auto">
            <a:xfrm>
              <a:off x="8260" y="2437"/>
              <a:ext cx="1063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3035" tIns="26518" rIns="53035" bIns="26518"/>
            <a:lstStyle/>
            <a:p>
              <a:pPr algn="ctr"/>
              <a:r>
                <a:rPr lang="hu-HU" altLang="zh-CN" sz="800">
                  <a:solidFill>
                    <a:srgbClr val="000000"/>
                  </a:solidFill>
                  <a:ea typeface="SimSun" pitchFamily="2" charset="-122"/>
                </a:rPr>
                <a:t>12 ATP</a:t>
              </a:r>
              <a:endParaRPr lang="hu-HU"/>
            </a:p>
          </p:txBody>
        </p:sp>
        <p:sp>
          <p:nvSpPr>
            <p:cNvPr id="81943" name="Text Box 23"/>
            <p:cNvSpPr txBox="1">
              <a:spLocks noChangeArrowheads="1"/>
            </p:cNvSpPr>
            <p:nvPr/>
          </p:nvSpPr>
          <p:spPr bwMode="auto">
            <a:xfrm>
              <a:off x="9442" y="4073"/>
              <a:ext cx="1064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3035" tIns="26518" rIns="53035" bIns="26518"/>
            <a:lstStyle/>
            <a:p>
              <a:pPr algn="ctr"/>
              <a:r>
                <a:rPr lang="hu-HU" altLang="zh-CN" sz="800">
                  <a:solidFill>
                    <a:srgbClr val="000000"/>
                  </a:solidFill>
                  <a:ea typeface="SimSun" pitchFamily="2" charset="-122"/>
                </a:rPr>
                <a:t>12 ATP</a:t>
              </a:r>
              <a:endParaRPr lang="hu-HU"/>
            </a:p>
          </p:txBody>
        </p:sp>
        <p:sp>
          <p:nvSpPr>
            <p:cNvPr id="81944" name="Text Box 24"/>
            <p:cNvSpPr txBox="1">
              <a:spLocks noChangeArrowheads="1"/>
            </p:cNvSpPr>
            <p:nvPr/>
          </p:nvSpPr>
          <p:spPr bwMode="auto">
            <a:xfrm>
              <a:off x="7936" y="5182"/>
              <a:ext cx="1902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3035" tIns="26518" rIns="53035" bIns="26518"/>
            <a:lstStyle/>
            <a:p>
              <a:pPr algn="ctr"/>
              <a:r>
                <a:rPr lang="hu-HU" altLang="zh-CN" sz="800">
                  <a:solidFill>
                    <a:srgbClr val="000000"/>
                  </a:solidFill>
                  <a:ea typeface="SimSun" pitchFamily="2" charset="-122"/>
                </a:rPr>
                <a:t>12 ADP + 12 P</a:t>
              </a:r>
              <a:r>
                <a:rPr lang="hu-HU" altLang="zh-CN" sz="800" baseline="-25000">
                  <a:solidFill>
                    <a:srgbClr val="000000"/>
                  </a:solidFill>
                  <a:ea typeface="SimSun" pitchFamily="2" charset="-122"/>
                </a:rPr>
                <a:t>i</a:t>
              </a:r>
              <a:endParaRPr lang="hu-HU"/>
            </a:p>
          </p:txBody>
        </p:sp>
        <p:sp>
          <p:nvSpPr>
            <p:cNvPr id="81945" name="Text Box 25"/>
            <p:cNvSpPr txBox="1">
              <a:spLocks noChangeArrowheads="1"/>
            </p:cNvSpPr>
            <p:nvPr/>
          </p:nvSpPr>
          <p:spPr bwMode="auto">
            <a:xfrm>
              <a:off x="11219" y="2946"/>
              <a:ext cx="1760" cy="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3035" tIns="26518" rIns="53035" bIns="26518"/>
            <a:lstStyle/>
            <a:p>
              <a:pPr algn="ctr"/>
              <a:r>
                <a:rPr lang="hu-HU" altLang="zh-CN" sz="800">
                  <a:solidFill>
                    <a:srgbClr val="000000"/>
                  </a:solidFill>
                  <a:ea typeface="SimSun" pitchFamily="2" charset="-122"/>
                </a:rPr>
                <a:t>Fe-Mo protein</a:t>
              </a:r>
            </a:p>
            <a:p>
              <a:pPr algn="ctr"/>
              <a:r>
                <a:rPr lang="hu-HU" altLang="zh-CN" sz="800">
                  <a:solidFill>
                    <a:srgbClr val="000000"/>
                  </a:solidFill>
                  <a:ea typeface="SimSun" pitchFamily="2" charset="-122"/>
                </a:rPr>
                <a:t>(oxidized)</a:t>
              </a:r>
              <a:endParaRPr lang="hu-HU"/>
            </a:p>
          </p:txBody>
        </p:sp>
        <p:sp>
          <p:nvSpPr>
            <p:cNvPr id="81946" name="Text Box 26"/>
            <p:cNvSpPr txBox="1">
              <a:spLocks noChangeArrowheads="1"/>
            </p:cNvSpPr>
            <p:nvPr/>
          </p:nvSpPr>
          <p:spPr bwMode="auto">
            <a:xfrm>
              <a:off x="11414" y="4659"/>
              <a:ext cx="1761" cy="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3035" tIns="26518" rIns="53035" bIns="26518"/>
            <a:lstStyle/>
            <a:p>
              <a:pPr algn="ctr"/>
              <a:r>
                <a:rPr lang="hu-HU" altLang="zh-CN" sz="800">
                  <a:solidFill>
                    <a:srgbClr val="000000"/>
                  </a:solidFill>
                  <a:ea typeface="SimSun" pitchFamily="2" charset="-122"/>
                </a:rPr>
                <a:t>Fe-Mo protein</a:t>
              </a:r>
            </a:p>
            <a:p>
              <a:pPr algn="ctr"/>
              <a:r>
                <a:rPr lang="hu-HU" altLang="zh-CN" sz="800">
                  <a:solidFill>
                    <a:srgbClr val="000000"/>
                  </a:solidFill>
                  <a:ea typeface="SimSun" pitchFamily="2" charset="-122"/>
                </a:rPr>
                <a:t>(reduced)</a:t>
              </a:r>
              <a:endParaRPr lang="hu-HU"/>
            </a:p>
          </p:txBody>
        </p:sp>
        <p:sp>
          <p:nvSpPr>
            <p:cNvPr id="81947" name="Text Box 27"/>
            <p:cNvSpPr txBox="1">
              <a:spLocks noChangeArrowheads="1"/>
            </p:cNvSpPr>
            <p:nvPr/>
          </p:nvSpPr>
          <p:spPr bwMode="auto">
            <a:xfrm>
              <a:off x="12907" y="3753"/>
              <a:ext cx="1761" cy="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3035" tIns="26518" rIns="53035" bIns="26518"/>
            <a:lstStyle/>
            <a:p>
              <a:pPr algn="ctr"/>
              <a:r>
                <a:rPr lang="hu-HU" altLang="zh-CN" sz="800">
                  <a:solidFill>
                    <a:srgbClr val="000000"/>
                  </a:solidFill>
                  <a:ea typeface="SimSun" pitchFamily="2" charset="-122"/>
                </a:rPr>
                <a:t>Fe-Mo protein</a:t>
              </a:r>
            </a:p>
            <a:p>
              <a:pPr algn="ctr"/>
              <a:r>
                <a:rPr lang="hu-HU" altLang="zh-CN" sz="800">
                  <a:solidFill>
                    <a:srgbClr val="000000"/>
                  </a:solidFill>
                  <a:ea typeface="SimSun" pitchFamily="2" charset="-122"/>
                </a:rPr>
                <a:t>(oxidized)</a:t>
              </a:r>
              <a:endParaRPr lang="hu-HU"/>
            </a:p>
          </p:txBody>
        </p:sp>
        <p:sp>
          <p:nvSpPr>
            <p:cNvPr id="81948" name="Text Box 28"/>
            <p:cNvSpPr txBox="1">
              <a:spLocks noChangeArrowheads="1"/>
            </p:cNvSpPr>
            <p:nvPr/>
          </p:nvSpPr>
          <p:spPr bwMode="auto">
            <a:xfrm>
              <a:off x="11810" y="2640"/>
              <a:ext cx="515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3035" tIns="26518" rIns="53035" bIns="26518"/>
            <a:lstStyle/>
            <a:p>
              <a:r>
                <a:rPr lang="hu-HU" altLang="zh-CN" sz="800">
                  <a:solidFill>
                    <a:srgbClr val="000000"/>
                  </a:solidFill>
                  <a:ea typeface="SimSun" pitchFamily="2" charset="-122"/>
                </a:rPr>
                <a:t>N</a:t>
              </a:r>
              <a:r>
                <a:rPr lang="hu-HU" altLang="zh-CN" sz="800" baseline="-25000">
                  <a:solidFill>
                    <a:srgbClr val="000000"/>
                  </a:solidFill>
                  <a:ea typeface="SimSun" pitchFamily="2" charset="-122"/>
                </a:rPr>
                <a:t>2</a:t>
              </a:r>
              <a:endParaRPr lang="hu-HU"/>
            </a:p>
          </p:txBody>
        </p:sp>
        <p:sp>
          <p:nvSpPr>
            <p:cNvPr id="81949" name="Text Box 29"/>
            <p:cNvSpPr txBox="1">
              <a:spLocks noChangeArrowheads="1"/>
            </p:cNvSpPr>
            <p:nvPr/>
          </p:nvSpPr>
          <p:spPr bwMode="auto">
            <a:xfrm>
              <a:off x="13775" y="4779"/>
              <a:ext cx="893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3035" tIns="26518" rIns="53035" bIns="26518"/>
            <a:lstStyle/>
            <a:p>
              <a:r>
                <a:rPr lang="hu-HU" altLang="zh-CN" sz="800">
                  <a:solidFill>
                    <a:srgbClr val="000000"/>
                  </a:solidFill>
                  <a:ea typeface="SimSun" pitchFamily="2" charset="-122"/>
                </a:rPr>
                <a:t>2 NH</a:t>
              </a:r>
              <a:r>
                <a:rPr lang="hu-HU" altLang="zh-CN" sz="800" baseline="-25000">
                  <a:solidFill>
                    <a:srgbClr val="000000"/>
                  </a:solidFill>
                  <a:ea typeface="SimSun" pitchFamily="2" charset="-122"/>
                </a:rPr>
                <a:t>3</a:t>
              </a:r>
              <a:endParaRPr lang="hu-HU"/>
            </a:p>
          </p:txBody>
        </p:sp>
        <p:sp>
          <p:nvSpPr>
            <p:cNvPr id="81950" name="Text Box 30"/>
            <p:cNvSpPr txBox="1">
              <a:spLocks noChangeArrowheads="1"/>
            </p:cNvSpPr>
            <p:nvPr/>
          </p:nvSpPr>
          <p:spPr bwMode="auto">
            <a:xfrm>
              <a:off x="13158" y="5361"/>
              <a:ext cx="721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3035" tIns="26518" rIns="53035" bIns="26518"/>
            <a:lstStyle/>
            <a:p>
              <a:r>
                <a:rPr lang="hu-HU" altLang="zh-CN" sz="800">
                  <a:solidFill>
                    <a:srgbClr val="000000"/>
                  </a:solidFill>
                  <a:ea typeface="SimSun" pitchFamily="2" charset="-122"/>
                </a:rPr>
                <a:t>6 H</a:t>
              </a:r>
              <a:r>
                <a:rPr lang="hu-HU" altLang="zh-CN" sz="800" baseline="30000">
                  <a:solidFill>
                    <a:srgbClr val="000000"/>
                  </a:solidFill>
                  <a:ea typeface="SimSun" pitchFamily="2" charset="-122"/>
                </a:rPr>
                <a:t>+</a:t>
              </a:r>
              <a:endParaRPr lang="hu-HU"/>
            </a:p>
          </p:txBody>
        </p:sp>
        <p:sp>
          <p:nvSpPr>
            <p:cNvPr id="81951" name="Line 31"/>
            <p:cNvSpPr>
              <a:spLocks noChangeShapeType="1"/>
            </p:cNvSpPr>
            <p:nvPr/>
          </p:nvSpPr>
          <p:spPr bwMode="auto">
            <a:xfrm>
              <a:off x="8458" y="3369"/>
              <a:ext cx="7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52" name="Line 32"/>
            <p:cNvSpPr>
              <a:spLocks noChangeShapeType="1"/>
            </p:cNvSpPr>
            <p:nvPr/>
          </p:nvSpPr>
          <p:spPr bwMode="auto">
            <a:xfrm>
              <a:off x="8458" y="4577"/>
              <a:ext cx="7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53" name="Arc 33"/>
            <p:cNvSpPr>
              <a:spLocks/>
            </p:cNvSpPr>
            <p:nvPr/>
          </p:nvSpPr>
          <p:spPr bwMode="auto">
            <a:xfrm>
              <a:off x="8749" y="4579"/>
              <a:ext cx="397" cy="51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798 w 21718"/>
                <a:gd name="T1" fmla="*/ 27418 h 27418"/>
                <a:gd name="T2" fmla="*/ 21718 w 21718"/>
                <a:gd name="T3" fmla="*/ 0 h 27418"/>
                <a:gd name="T4" fmla="*/ 21600 w 21718"/>
                <a:gd name="T5" fmla="*/ 21600 h 27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18" h="27418" fill="none" extrusionOk="0">
                  <a:moveTo>
                    <a:pt x="798" y="27417"/>
                  </a:moveTo>
                  <a:cubicBezTo>
                    <a:pt x="268" y="25523"/>
                    <a:pt x="0" y="235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9" y="-1"/>
                    <a:pt x="21678" y="0"/>
                    <a:pt x="21717" y="0"/>
                  </a:cubicBezTo>
                </a:path>
                <a:path w="21718" h="27418" stroke="0" extrusionOk="0">
                  <a:moveTo>
                    <a:pt x="798" y="27417"/>
                  </a:moveTo>
                  <a:cubicBezTo>
                    <a:pt x="268" y="25523"/>
                    <a:pt x="0" y="235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39" y="-1"/>
                    <a:pt x="21678" y="0"/>
                    <a:pt x="21717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med"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1954" name="Arc 34"/>
            <p:cNvSpPr>
              <a:spLocks/>
            </p:cNvSpPr>
            <p:nvPr/>
          </p:nvSpPr>
          <p:spPr bwMode="auto">
            <a:xfrm flipV="1">
              <a:off x="8655" y="2866"/>
              <a:ext cx="394" cy="494"/>
            </a:xfrm>
            <a:custGeom>
              <a:avLst/>
              <a:gdLst>
                <a:gd name="G0" fmla="+- 21600 0 0"/>
                <a:gd name="G1" fmla="+- 20923 0 0"/>
                <a:gd name="G2" fmla="+- 21600 0 0"/>
                <a:gd name="T0" fmla="*/ 798 w 21600"/>
                <a:gd name="T1" fmla="*/ 26741 h 26741"/>
                <a:gd name="T2" fmla="*/ 16236 w 21600"/>
                <a:gd name="T3" fmla="*/ 0 h 26741"/>
                <a:gd name="T4" fmla="*/ 21600 w 21600"/>
                <a:gd name="T5" fmla="*/ 20923 h 26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6741" fill="none" extrusionOk="0">
                  <a:moveTo>
                    <a:pt x="798" y="26740"/>
                  </a:moveTo>
                  <a:cubicBezTo>
                    <a:pt x="268" y="24846"/>
                    <a:pt x="0" y="22889"/>
                    <a:pt x="0" y="20923"/>
                  </a:cubicBezTo>
                  <a:cubicBezTo>
                    <a:pt x="-1" y="11059"/>
                    <a:pt x="6681" y="2449"/>
                    <a:pt x="16235" y="-1"/>
                  </a:cubicBezTo>
                </a:path>
                <a:path w="21600" h="26741" stroke="0" extrusionOk="0">
                  <a:moveTo>
                    <a:pt x="798" y="26740"/>
                  </a:moveTo>
                  <a:cubicBezTo>
                    <a:pt x="268" y="24846"/>
                    <a:pt x="0" y="22889"/>
                    <a:pt x="0" y="20923"/>
                  </a:cubicBezTo>
                  <a:cubicBezTo>
                    <a:pt x="-1" y="11059"/>
                    <a:pt x="6681" y="2449"/>
                    <a:pt x="16235" y="-1"/>
                  </a:cubicBezTo>
                  <a:lnTo>
                    <a:pt x="21600" y="20923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1955" name="Text Box 35"/>
            <p:cNvSpPr txBox="1">
              <a:spLocks noChangeArrowheads="1"/>
            </p:cNvSpPr>
            <p:nvPr/>
          </p:nvSpPr>
          <p:spPr bwMode="auto">
            <a:xfrm>
              <a:off x="9345" y="2662"/>
              <a:ext cx="1062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3035" tIns="26518" rIns="53035" bIns="26518"/>
            <a:lstStyle/>
            <a:p>
              <a:pPr algn="ctr"/>
              <a:r>
                <a:rPr lang="hu-HU" altLang="zh-CN" sz="800">
                  <a:solidFill>
                    <a:srgbClr val="000000"/>
                  </a:solidFill>
                  <a:ea typeface="SimSun" pitchFamily="2" charset="-122"/>
                </a:rPr>
                <a:t>12 ATP</a:t>
              </a:r>
              <a:endParaRPr lang="hu-HU"/>
            </a:p>
          </p:txBody>
        </p:sp>
        <p:sp>
          <p:nvSpPr>
            <p:cNvPr id="81956" name="Text Box 36"/>
            <p:cNvSpPr txBox="1">
              <a:spLocks noChangeArrowheads="1"/>
            </p:cNvSpPr>
            <p:nvPr/>
          </p:nvSpPr>
          <p:spPr bwMode="auto">
            <a:xfrm>
              <a:off x="13781" y="2841"/>
              <a:ext cx="516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3035" tIns="26518" rIns="53035" bIns="26518"/>
            <a:lstStyle/>
            <a:p>
              <a:r>
                <a:rPr lang="hu-HU" altLang="zh-CN" sz="800">
                  <a:solidFill>
                    <a:srgbClr val="000000"/>
                  </a:solidFill>
                  <a:ea typeface="SimSun" pitchFamily="2" charset="-122"/>
                </a:rPr>
                <a:t>N</a:t>
              </a:r>
              <a:r>
                <a:rPr lang="hu-HU" altLang="zh-CN" sz="800" baseline="-25000">
                  <a:solidFill>
                    <a:srgbClr val="000000"/>
                  </a:solidFill>
                  <a:ea typeface="SimSun" pitchFamily="2" charset="-122"/>
                </a:rPr>
                <a:t>2</a:t>
              </a:r>
              <a:endParaRPr lang="hu-HU"/>
            </a:p>
          </p:txBody>
        </p:sp>
        <p:sp>
          <p:nvSpPr>
            <p:cNvPr id="81957" name="Arc 37"/>
            <p:cNvSpPr>
              <a:spLocks/>
            </p:cNvSpPr>
            <p:nvPr/>
          </p:nvSpPr>
          <p:spPr bwMode="auto">
            <a:xfrm>
              <a:off x="12938" y="3335"/>
              <a:ext cx="547" cy="435"/>
            </a:xfrm>
            <a:custGeom>
              <a:avLst/>
              <a:gdLst>
                <a:gd name="G0" fmla="+- 3137 0 0"/>
                <a:gd name="G1" fmla="+- 21600 0 0"/>
                <a:gd name="G2" fmla="+- 21600 0 0"/>
                <a:gd name="T0" fmla="*/ 0 w 24737"/>
                <a:gd name="T1" fmla="*/ 229 h 23161"/>
                <a:gd name="T2" fmla="*/ 24680 w 24737"/>
                <a:gd name="T3" fmla="*/ 23161 h 23161"/>
                <a:gd name="T4" fmla="*/ 3137 w 24737"/>
                <a:gd name="T5" fmla="*/ 21600 h 23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737" h="23161" fill="none" extrusionOk="0">
                  <a:moveTo>
                    <a:pt x="0" y="229"/>
                  </a:moveTo>
                  <a:cubicBezTo>
                    <a:pt x="1038" y="76"/>
                    <a:pt x="2087" y="-1"/>
                    <a:pt x="3137" y="0"/>
                  </a:cubicBezTo>
                  <a:cubicBezTo>
                    <a:pt x="15066" y="0"/>
                    <a:pt x="24737" y="9670"/>
                    <a:pt x="24737" y="21600"/>
                  </a:cubicBezTo>
                  <a:cubicBezTo>
                    <a:pt x="24737" y="22120"/>
                    <a:pt x="24718" y="22641"/>
                    <a:pt x="24680" y="23161"/>
                  </a:cubicBezTo>
                </a:path>
                <a:path w="24737" h="23161" stroke="0" extrusionOk="0">
                  <a:moveTo>
                    <a:pt x="0" y="229"/>
                  </a:moveTo>
                  <a:cubicBezTo>
                    <a:pt x="1038" y="76"/>
                    <a:pt x="2087" y="-1"/>
                    <a:pt x="3137" y="0"/>
                  </a:cubicBezTo>
                  <a:cubicBezTo>
                    <a:pt x="15066" y="0"/>
                    <a:pt x="24737" y="9670"/>
                    <a:pt x="24737" y="21600"/>
                  </a:cubicBezTo>
                  <a:cubicBezTo>
                    <a:pt x="24737" y="22120"/>
                    <a:pt x="24718" y="22641"/>
                    <a:pt x="24680" y="23161"/>
                  </a:cubicBezTo>
                  <a:lnTo>
                    <a:pt x="3137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med"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1958" name="Arc 38"/>
            <p:cNvSpPr>
              <a:spLocks/>
            </p:cNvSpPr>
            <p:nvPr/>
          </p:nvSpPr>
          <p:spPr bwMode="auto">
            <a:xfrm>
              <a:off x="13092" y="4575"/>
              <a:ext cx="531" cy="449"/>
            </a:xfrm>
            <a:custGeom>
              <a:avLst/>
              <a:gdLst>
                <a:gd name="G0" fmla="+- 2394 0 0"/>
                <a:gd name="G1" fmla="+- 2246 0 0"/>
                <a:gd name="G2" fmla="+- 21600 0 0"/>
                <a:gd name="T0" fmla="*/ 23877 w 23994"/>
                <a:gd name="T1" fmla="*/ 0 h 23846"/>
                <a:gd name="T2" fmla="*/ 0 w 23994"/>
                <a:gd name="T3" fmla="*/ 23713 h 23846"/>
                <a:gd name="T4" fmla="*/ 2394 w 23994"/>
                <a:gd name="T5" fmla="*/ 2246 h 23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994" h="23846" fill="none" extrusionOk="0">
                  <a:moveTo>
                    <a:pt x="23876" y="0"/>
                  </a:moveTo>
                  <a:cubicBezTo>
                    <a:pt x="23954" y="746"/>
                    <a:pt x="23994" y="1495"/>
                    <a:pt x="23994" y="2246"/>
                  </a:cubicBezTo>
                  <a:cubicBezTo>
                    <a:pt x="23994" y="14175"/>
                    <a:pt x="14323" y="23846"/>
                    <a:pt x="2394" y="23846"/>
                  </a:cubicBezTo>
                  <a:cubicBezTo>
                    <a:pt x="1594" y="23846"/>
                    <a:pt x="794" y="23801"/>
                    <a:pt x="0" y="23712"/>
                  </a:cubicBezTo>
                </a:path>
                <a:path w="23994" h="23846" stroke="0" extrusionOk="0">
                  <a:moveTo>
                    <a:pt x="23876" y="0"/>
                  </a:moveTo>
                  <a:cubicBezTo>
                    <a:pt x="23954" y="746"/>
                    <a:pt x="23994" y="1495"/>
                    <a:pt x="23994" y="2246"/>
                  </a:cubicBezTo>
                  <a:cubicBezTo>
                    <a:pt x="23994" y="14175"/>
                    <a:pt x="14323" y="23846"/>
                    <a:pt x="2394" y="23846"/>
                  </a:cubicBezTo>
                  <a:cubicBezTo>
                    <a:pt x="1594" y="23846"/>
                    <a:pt x="794" y="23801"/>
                    <a:pt x="0" y="23712"/>
                  </a:cubicBezTo>
                  <a:lnTo>
                    <a:pt x="2394" y="2246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med"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1959" name="Arc 39"/>
            <p:cNvSpPr>
              <a:spLocks/>
            </p:cNvSpPr>
            <p:nvPr/>
          </p:nvSpPr>
          <p:spPr bwMode="auto">
            <a:xfrm>
              <a:off x="13288" y="4880"/>
              <a:ext cx="491" cy="50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742 w 34912"/>
                <a:gd name="T1" fmla="*/ 35105 h 35105"/>
                <a:gd name="T2" fmla="*/ 34912 w 34912"/>
                <a:gd name="T3" fmla="*/ 4590 h 35105"/>
                <a:gd name="T4" fmla="*/ 21600 w 34912"/>
                <a:gd name="T5" fmla="*/ 21600 h 35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912" h="35105" fill="none" extrusionOk="0">
                  <a:moveTo>
                    <a:pt x="4742" y="35104"/>
                  </a:moveTo>
                  <a:cubicBezTo>
                    <a:pt x="1672" y="31272"/>
                    <a:pt x="0" y="2650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6425" y="-1"/>
                    <a:pt x="31112" y="1615"/>
                    <a:pt x="34912" y="4589"/>
                  </a:cubicBezTo>
                </a:path>
                <a:path w="34912" h="35105" stroke="0" extrusionOk="0">
                  <a:moveTo>
                    <a:pt x="4742" y="35104"/>
                  </a:moveTo>
                  <a:cubicBezTo>
                    <a:pt x="1672" y="31272"/>
                    <a:pt x="0" y="2650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6425" y="-1"/>
                    <a:pt x="31112" y="1615"/>
                    <a:pt x="34912" y="458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1960" name="Arc 40"/>
            <p:cNvSpPr>
              <a:spLocks/>
            </p:cNvSpPr>
            <p:nvPr/>
          </p:nvSpPr>
          <p:spPr bwMode="auto">
            <a:xfrm>
              <a:off x="13485" y="3155"/>
              <a:ext cx="370" cy="313"/>
            </a:xfrm>
            <a:custGeom>
              <a:avLst/>
              <a:gdLst>
                <a:gd name="G0" fmla="+- 4917 0 0"/>
                <a:gd name="G1" fmla="+- 0 0 0"/>
                <a:gd name="G2" fmla="+- 21600 0 0"/>
                <a:gd name="T0" fmla="*/ 26173 w 26173"/>
                <a:gd name="T1" fmla="*/ 3840 h 21600"/>
                <a:gd name="T2" fmla="*/ 0 w 26173"/>
                <a:gd name="T3" fmla="*/ 21033 h 21600"/>
                <a:gd name="T4" fmla="*/ 4917 w 2617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173" h="21600" fill="none" extrusionOk="0">
                  <a:moveTo>
                    <a:pt x="26172" y="3839"/>
                  </a:moveTo>
                  <a:cubicBezTo>
                    <a:pt x="24315" y="14121"/>
                    <a:pt x="15365" y="21599"/>
                    <a:pt x="4917" y="21600"/>
                  </a:cubicBezTo>
                  <a:cubicBezTo>
                    <a:pt x="3261" y="21600"/>
                    <a:pt x="1611" y="21409"/>
                    <a:pt x="0" y="21032"/>
                  </a:cubicBezTo>
                </a:path>
                <a:path w="26173" h="21600" stroke="0" extrusionOk="0">
                  <a:moveTo>
                    <a:pt x="26172" y="3839"/>
                  </a:moveTo>
                  <a:cubicBezTo>
                    <a:pt x="24315" y="14121"/>
                    <a:pt x="15365" y="21599"/>
                    <a:pt x="4917" y="21600"/>
                  </a:cubicBezTo>
                  <a:cubicBezTo>
                    <a:pt x="3261" y="21600"/>
                    <a:pt x="1611" y="21409"/>
                    <a:pt x="0" y="21032"/>
                  </a:cubicBezTo>
                  <a:lnTo>
                    <a:pt x="4917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81961" name="Rectangle 41"/>
          <p:cNvSpPr>
            <a:spLocks noChangeArrowheads="1"/>
          </p:cNvSpPr>
          <p:nvPr/>
        </p:nvSpPr>
        <p:spPr bwMode="auto">
          <a:xfrm>
            <a:off x="550863" y="5934075"/>
            <a:ext cx="798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hu-HU" sz="2800" b="1">
                <a:solidFill>
                  <a:schemeClr val="tx2"/>
                </a:solidFill>
                <a:latin typeface="Garamond" pitchFamily="18" charset="0"/>
              </a:rPr>
              <a:t>The supposed reaction mechanism of dinitrogenase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/>
      <p:bldP spid="819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323850" y="1141413"/>
            <a:ext cx="8416925" cy="5024437"/>
            <a:chOff x="204" y="719"/>
            <a:chExt cx="5302" cy="3165"/>
          </a:xfrm>
        </p:grpSpPr>
        <p:grpSp>
          <p:nvGrpSpPr>
            <p:cNvPr id="7171" name="Group 3"/>
            <p:cNvGrpSpPr>
              <a:grpSpLocks/>
            </p:cNvGrpSpPr>
            <p:nvPr/>
          </p:nvGrpSpPr>
          <p:grpSpPr bwMode="auto">
            <a:xfrm>
              <a:off x="204" y="719"/>
              <a:ext cx="5302" cy="3165"/>
              <a:chOff x="204" y="663"/>
              <a:chExt cx="5302" cy="3165"/>
            </a:xfrm>
          </p:grpSpPr>
          <p:sp>
            <p:nvSpPr>
              <p:cNvPr id="7172" name="Line 4"/>
              <p:cNvSpPr>
                <a:spLocks noChangeShapeType="1"/>
              </p:cNvSpPr>
              <p:nvPr/>
            </p:nvSpPr>
            <p:spPr bwMode="auto">
              <a:xfrm>
                <a:off x="567" y="663"/>
                <a:ext cx="0" cy="285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3" name="Line 5"/>
              <p:cNvSpPr>
                <a:spLocks noChangeShapeType="1"/>
              </p:cNvSpPr>
              <p:nvPr/>
            </p:nvSpPr>
            <p:spPr bwMode="auto">
              <a:xfrm>
                <a:off x="567" y="3521"/>
                <a:ext cx="46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7174" name="Object 6"/>
              <p:cNvGraphicFramePr>
                <a:graphicFrameLocks noChangeAspect="1"/>
              </p:cNvGraphicFramePr>
              <p:nvPr/>
            </p:nvGraphicFramePr>
            <p:xfrm>
              <a:off x="204" y="2024"/>
              <a:ext cx="240" cy="108"/>
            </p:xfrm>
            <a:graphic>
              <a:graphicData uri="http://schemas.openxmlformats.org/presentationml/2006/ole">
                <p:oleObj spid="_x0000_s7174" name="Document" r:id="rId3" imgW="380880" imgH="171360" progId="">
                  <p:embed/>
                </p:oleObj>
              </a:graphicData>
            </a:graphic>
          </p:graphicFrame>
          <p:graphicFrame>
            <p:nvGraphicFramePr>
              <p:cNvPr id="7175" name="Object 7"/>
              <p:cNvGraphicFramePr>
                <a:graphicFrameLocks noChangeAspect="1"/>
              </p:cNvGraphicFramePr>
              <p:nvPr/>
            </p:nvGraphicFramePr>
            <p:xfrm>
              <a:off x="1062" y="3612"/>
              <a:ext cx="684" cy="216"/>
            </p:xfrm>
            <a:graphic>
              <a:graphicData uri="http://schemas.openxmlformats.org/presentationml/2006/ole">
                <p:oleObj spid="_x0000_s7175" name="Document" r:id="rId4" imgW="1085760" imgH="343080" progId="">
                  <p:embed/>
                </p:oleObj>
              </a:graphicData>
            </a:graphic>
          </p:graphicFrame>
          <p:graphicFrame>
            <p:nvGraphicFramePr>
              <p:cNvPr id="7176" name="Object 8"/>
              <p:cNvGraphicFramePr>
                <a:graphicFrameLocks noChangeAspect="1"/>
              </p:cNvGraphicFramePr>
              <p:nvPr/>
            </p:nvGraphicFramePr>
            <p:xfrm>
              <a:off x="1882" y="3566"/>
              <a:ext cx="462" cy="216"/>
            </p:xfrm>
            <a:graphic>
              <a:graphicData uri="http://schemas.openxmlformats.org/presentationml/2006/ole">
                <p:oleObj spid="_x0000_s7176" name="Document" r:id="rId5" imgW="733320" imgH="343080" progId="">
                  <p:embed/>
                </p:oleObj>
              </a:graphicData>
            </a:graphic>
          </p:graphicFrame>
          <p:graphicFrame>
            <p:nvGraphicFramePr>
              <p:cNvPr id="7177" name="Object 9"/>
              <p:cNvGraphicFramePr>
                <a:graphicFrameLocks noChangeAspect="1"/>
              </p:cNvGraphicFramePr>
              <p:nvPr/>
            </p:nvGraphicFramePr>
            <p:xfrm>
              <a:off x="2559" y="3612"/>
              <a:ext cx="684" cy="108"/>
            </p:xfrm>
            <a:graphic>
              <a:graphicData uri="http://schemas.openxmlformats.org/presentationml/2006/ole">
                <p:oleObj spid="_x0000_s7177" name="Document" r:id="rId6" imgW="1085760" imgH="171360" progId="">
                  <p:embed/>
                </p:oleObj>
              </a:graphicData>
            </a:graphic>
          </p:graphicFrame>
          <p:graphicFrame>
            <p:nvGraphicFramePr>
              <p:cNvPr id="7178" name="Object 10"/>
              <p:cNvGraphicFramePr>
                <a:graphicFrameLocks noChangeAspect="1"/>
              </p:cNvGraphicFramePr>
              <p:nvPr/>
            </p:nvGraphicFramePr>
            <p:xfrm>
              <a:off x="3464" y="3566"/>
              <a:ext cx="414" cy="216"/>
            </p:xfrm>
            <a:graphic>
              <a:graphicData uri="http://schemas.openxmlformats.org/presentationml/2006/ole">
                <p:oleObj spid="_x0000_s7178" name="Document" r:id="rId7" imgW="657360" imgH="343080" progId="">
                  <p:embed/>
                </p:oleObj>
              </a:graphicData>
            </a:graphic>
          </p:graphicFrame>
          <p:graphicFrame>
            <p:nvGraphicFramePr>
              <p:cNvPr id="7179" name="Object 11"/>
              <p:cNvGraphicFramePr>
                <a:graphicFrameLocks noChangeAspect="1"/>
              </p:cNvGraphicFramePr>
              <p:nvPr/>
            </p:nvGraphicFramePr>
            <p:xfrm>
              <a:off x="4124" y="3566"/>
              <a:ext cx="480" cy="216"/>
            </p:xfrm>
            <a:graphic>
              <a:graphicData uri="http://schemas.openxmlformats.org/presentationml/2006/ole">
                <p:oleObj spid="_x0000_s7179" name="Document" r:id="rId8" imgW="762120" imgH="343080" progId="">
                  <p:embed/>
                </p:oleObj>
              </a:graphicData>
            </a:graphic>
          </p:graphicFrame>
          <p:graphicFrame>
            <p:nvGraphicFramePr>
              <p:cNvPr id="7180" name="Object 12"/>
              <p:cNvGraphicFramePr>
                <a:graphicFrameLocks noChangeAspect="1"/>
              </p:cNvGraphicFramePr>
              <p:nvPr/>
            </p:nvGraphicFramePr>
            <p:xfrm>
              <a:off x="5284" y="3475"/>
              <a:ext cx="222" cy="108"/>
            </p:xfrm>
            <a:graphic>
              <a:graphicData uri="http://schemas.openxmlformats.org/presentationml/2006/ole">
                <p:oleObj spid="_x0000_s7180" name="Document" r:id="rId9" imgW="352440" imgH="171360" progId="">
                  <p:embed/>
                </p:oleObj>
              </a:graphicData>
            </a:graphic>
          </p:graphicFrame>
          <p:sp>
            <p:nvSpPr>
              <p:cNvPr id="7181" name="Line 13"/>
              <p:cNvSpPr>
                <a:spLocks noChangeShapeType="1"/>
              </p:cNvSpPr>
              <p:nvPr/>
            </p:nvSpPr>
            <p:spPr bwMode="auto">
              <a:xfrm flipV="1">
                <a:off x="2517" y="1979"/>
                <a:ext cx="0" cy="154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2" name="Line 14"/>
              <p:cNvSpPr>
                <a:spLocks noChangeShapeType="1"/>
              </p:cNvSpPr>
              <p:nvPr/>
            </p:nvSpPr>
            <p:spPr bwMode="auto">
              <a:xfrm flipV="1">
                <a:off x="3334" y="1979"/>
                <a:ext cx="0" cy="154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3" name="Line 15"/>
              <p:cNvSpPr>
                <a:spLocks noChangeShapeType="1"/>
              </p:cNvSpPr>
              <p:nvPr/>
            </p:nvSpPr>
            <p:spPr bwMode="auto">
              <a:xfrm flipV="1">
                <a:off x="1791" y="2478"/>
                <a:ext cx="0" cy="104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4" name="Line 16"/>
              <p:cNvSpPr>
                <a:spLocks noChangeShapeType="1"/>
              </p:cNvSpPr>
              <p:nvPr/>
            </p:nvSpPr>
            <p:spPr bwMode="auto">
              <a:xfrm flipV="1">
                <a:off x="4059" y="2568"/>
                <a:ext cx="0" cy="9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5" name="Freeform 17"/>
              <p:cNvSpPr>
                <a:spLocks/>
              </p:cNvSpPr>
              <p:nvPr/>
            </p:nvSpPr>
            <p:spPr bwMode="auto">
              <a:xfrm>
                <a:off x="839" y="1827"/>
                <a:ext cx="4354" cy="1694"/>
              </a:xfrm>
              <a:custGeom>
                <a:avLst/>
                <a:gdLst/>
                <a:ahLst/>
                <a:cxnLst>
                  <a:cxn ang="0">
                    <a:pos x="0" y="1694"/>
                  </a:cxn>
                  <a:cxn ang="0">
                    <a:pos x="227" y="1648"/>
                  </a:cxn>
                  <a:cxn ang="0">
                    <a:pos x="408" y="1512"/>
                  </a:cxn>
                  <a:cxn ang="0">
                    <a:pos x="635" y="1149"/>
                  </a:cxn>
                  <a:cxn ang="0">
                    <a:pos x="816" y="787"/>
                  </a:cxn>
                  <a:cxn ang="0">
                    <a:pos x="1134" y="469"/>
                  </a:cxn>
                  <a:cxn ang="0">
                    <a:pos x="1497" y="197"/>
                  </a:cxn>
                  <a:cxn ang="0">
                    <a:pos x="1814" y="61"/>
                  </a:cxn>
                  <a:cxn ang="0">
                    <a:pos x="2132" y="15"/>
                  </a:cxn>
                  <a:cxn ang="0">
                    <a:pos x="2495" y="152"/>
                  </a:cxn>
                  <a:cxn ang="0">
                    <a:pos x="2721" y="288"/>
                  </a:cxn>
                  <a:cxn ang="0">
                    <a:pos x="2948" y="469"/>
                  </a:cxn>
                  <a:cxn ang="0">
                    <a:pos x="3175" y="696"/>
                  </a:cxn>
                  <a:cxn ang="0">
                    <a:pos x="3402" y="968"/>
                  </a:cxn>
                  <a:cxn ang="0">
                    <a:pos x="3538" y="1149"/>
                  </a:cxn>
                  <a:cxn ang="0">
                    <a:pos x="3629" y="1240"/>
                  </a:cxn>
                  <a:cxn ang="0">
                    <a:pos x="3765" y="1376"/>
                  </a:cxn>
                  <a:cxn ang="0">
                    <a:pos x="3946" y="1512"/>
                  </a:cxn>
                  <a:cxn ang="0">
                    <a:pos x="4173" y="1648"/>
                  </a:cxn>
                  <a:cxn ang="0">
                    <a:pos x="4354" y="1648"/>
                  </a:cxn>
                </a:cxnLst>
                <a:rect l="0" t="0" r="r" b="b"/>
                <a:pathLst>
                  <a:path w="4354" h="1694">
                    <a:moveTo>
                      <a:pt x="0" y="1694"/>
                    </a:moveTo>
                    <a:cubicBezTo>
                      <a:pt x="79" y="1686"/>
                      <a:pt x="159" y="1678"/>
                      <a:pt x="227" y="1648"/>
                    </a:cubicBezTo>
                    <a:cubicBezTo>
                      <a:pt x="295" y="1618"/>
                      <a:pt x="340" y="1595"/>
                      <a:pt x="408" y="1512"/>
                    </a:cubicBezTo>
                    <a:cubicBezTo>
                      <a:pt x="476" y="1429"/>
                      <a:pt x="567" y="1270"/>
                      <a:pt x="635" y="1149"/>
                    </a:cubicBezTo>
                    <a:cubicBezTo>
                      <a:pt x="703" y="1028"/>
                      <a:pt x="733" y="900"/>
                      <a:pt x="816" y="787"/>
                    </a:cubicBezTo>
                    <a:cubicBezTo>
                      <a:pt x="899" y="674"/>
                      <a:pt x="1021" y="567"/>
                      <a:pt x="1134" y="469"/>
                    </a:cubicBezTo>
                    <a:cubicBezTo>
                      <a:pt x="1247" y="371"/>
                      <a:pt x="1384" y="265"/>
                      <a:pt x="1497" y="197"/>
                    </a:cubicBezTo>
                    <a:cubicBezTo>
                      <a:pt x="1610" y="129"/>
                      <a:pt x="1708" y="91"/>
                      <a:pt x="1814" y="61"/>
                    </a:cubicBezTo>
                    <a:cubicBezTo>
                      <a:pt x="1920" y="31"/>
                      <a:pt x="2019" y="0"/>
                      <a:pt x="2132" y="15"/>
                    </a:cubicBezTo>
                    <a:cubicBezTo>
                      <a:pt x="2245" y="30"/>
                      <a:pt x="2397" y="107"/>
                      <a:pt x="2495" y="152"/>
                    </a:cubicBezTo>
                    <a:cubicBezTo>
                      <a:pt x="2593" y="197"/>
                      <a:pt x="2646" y="235"/>
                      <a:pt x="2721" y="288"/>
                    </a:cubicBezTo>
                    <a:cubicBezTo>
                      <a:pt x="2796" y="341"/>
                      <a:pt x="2872" y="401"/>
                      <a:pt x="2948" y="469"/>
                    </a:cubicBezTo>
                    <a:cubicBezTo>
                      <a:pt x="3024" y="537"/>
                      <a:pt x="3099" y="613"/>
                      <a:pt x="3175" y="696"/>
                    </a:cubicBezTo>
                    <a:cubicBezTo>
                      <a:pt x="3251" y="779"/>
                      <a:pt x="3342" y="893"/>
                      <a:pt x="3402" y="968"/>
                    </a:cubicBezTo>
                    <a:cubicBezTo>
                      <a:pt x="3462" y="1043"/>
                      <a:pt x="3500" y="1104"/>
                      <a:pt x="3538" y="1149"/>
                    </a:cubicBezTo>
                    <a:cubicBezTo>
                      <a:pt x="3576" y="1194"/>
                      <a:pt x="3591" y="1202"/>
                      <a:pt x="3629" y="1240"/>
                    </a:cubicBezTo>
                    <a:cubicBezTo>
                      <a:pt x="3667" y="1278"/>
                      <a:pt x="3712" y="1331"/>
                      <a:pt x="3765" y="1376"/>
                    </a:cubicBezTo>
                    <a:cubicBezTo>
                      <a:pt x="3818" y="1421"/>
                      <a:pt x="3878" y="1467"/>
                      <a:pt x="3946" y="1512"/>
                    </a:cubicBezTo>
                    <a:cubicBezTo>
                      <a:pt x="4014" y="1557"/>
                      <a:pt x="4105" y="1625"/>
                      <a:pt x="4173" y="1648"/>
                    </a:cubicBezTo>
                    <a:cubicBezTo>
                      <a:pt x="4241" y="1671"/>
                      <a:pt x="4297" y="1659"/>
                      <a:pt x="4354" y="1648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86" name="Line 18"/>
            <p:cNvSpPr>
              <a:spLocks noChangeShapeType="1"/>
            </p:cNvSpPr>
            <p:nvPr/>
          </p:nvSpPr>
          <p:spPr bwMode="auto">
            <a:xfrm>
              <a:off x="1701" y="2670"/>
              <a:ext cx="0" cy="90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Line 19"/>
            <p:cNvSpPr>
              <a:spLocks noChangeShapeType="1"/>
            </p:cNvSpPr>
            <p:nvPr/>
          </p:nvSpPr>
          <p:spPr bwMode="auto">
            <a:xfrm>
              <a:off x="1610" y="2806"/>
              <a:ext cx="0" cy="72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Line 20"/>
            <p:cNvSpPr>
              <a:spLocks noChangeShapeType="1"/>
            </p:cNvSpPr>
            <p:nvPr/>
          </p:nvSpPr>
          <p:spPr bwMode="auto">
            <a:xfrm>
              <a:off x="1519" y="2987"/>
              <a:ext cx="0" cy="58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9" name="Line 21"/>
            <p:cNvSpPr>
              <a:spLocks noChangeShapeType="1"/>
            </p:cNvSpPr>
            <p:nvPr/>
          </p:nvSpPr>
          <p:spPr bwMode="auto">
            <a:xfrm>
              <a:off x="1429" y="3123"/>
              <a:ext cx="0" cy="45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0" name="Line 22"/>
            <p:cNvSpPr>
              <a:spLocks noChangeShapeType="1"/>
            </p:cNvSpPr>
            <p:nvPr/>
          </p:nvSpPr>
          <p:spPr bwMode="auto">
            <a:xfrm>
              <a:off x="1338" y="3305"/>
              <a:ext cx="0" cy="27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1" name="Line 23"/>
            <p:cNvSpPr>
              <a:spLocks noChangeShapeType="1"/>
            </p:cNvSpPr>
            <p:nvPr/>
          </p:nvSpPr>
          <p:spPr bwMode="auto">
            <a:xfrm>
              <a:off x="1247" y="3395"/>
              <a:ext cx="0" cy="18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2" name="Line 24"/>
            <p:cNvSpPr>
              <a:spLocks noChangeShapeType="1"/>
            </p:cNvSpPr>
            <p:nvPr/>
          </p:nvSpPr>
          <p:spPr bwMode="auto">
            <a:xfrm>
              <a:off x="4150" y="2715"/>
              <a:ext cx="0" cy="81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3" name="Line 25"/>
            <p:cNvSpPr>
              <a:spLocks noChangeShapeType="1"/>
            </p:cNvSpPr>
            <p:nvPr/>
          </p:nvSpPr>
          <p:spPr bwMode="auto">
            <a:xfrm>
              <a:off x="4241" y="2851"/>
              <a:ext cx="0" cy="68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Line 26"/>
            <p:cNvSpPr>
              <a:spLocks noChangeShapeType="1"/>
            </p:cNvSpPr>
            <p:nvPr/>
          </p:nvSpPr>
          <p:spPr bwMode="auto">
            <a:xfrm>
              <a:off x="4332" y="2942"/>
              <a:ext cx="0" cy="58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5" name="Line 27"/>
            <p:cNvSpPr>
              <a:spLocks noChangeShapeType="1"/>
            </p:cNvSpPr>
            <p:nvPr/>
          </p:nvSpPr>
          <p:spPr bwMode="auto">
            <a:xfrm>
              <a:off x="4422" y="3078"/>
              <a:ext cx="0" cy="49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6" name="Line 28"/>
            <p:cNvSpPr>
              <a:spLocks noChangeShapeType="1"/>
            </p:cNvSpPr>
            <p:nvPr/>
          </p:nvSpPr>
          <p:spPr bwMode="auto">
            <a:xfrm>
              <a:off x="4513" y="3169"/>
              <a:ext cx="0" cy="40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7" name="Line 29"/>
            <p:cNvSpPr>
              <a:spLocks noChangeShapeType="1"/>
            </p:cNvSpPr>
            <p:nvPr/>
          </p:nvSpPr>
          <p:spPr bwMode="auto">
            <a:xfrm>
              <a:off x="4604" y="3259"/>
              <a:ext cx="0" cy="27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8" name="Line 30"/>
            <p:cNvSpPr>
              <a:spLocks noChangeShapeType="1"/>
            </p:cNvSpPr>
            <p:nvPr/>
          </p:nvSpPr>
          <p:spPr bwMode="auto">
            <a:xfrm>
              <a:off x="4694" y="3350"/>
              <a:ext cx="0" cy="18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9" name="Line 31"/>
            <p:cNvSpPr>
              <a:spLocks noChangeShapeType="1"/>
            </p:cNvSpPr>
            <p:nvPr/>
          </p:nvSpPr>
          <p:spPr bwMode="auto">
            <a:xfrm>
              <a:off x="4785" y="3441"/>
              <a:ext cx="0" cy="13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00" name="Line 32"/>
            <p:cNvSpPr>
              <a:spLocks noChangeShapeType="1"/>
            </p:cNvSpPr>
            <p:nvPr/>
          </p:nvSpPr>
          <p:spPr bwMode="auto">
            <a:xfrm>
              <a:off x="4876" y="3486"/>
              <a:ext cx="0" cy="9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01" name="Line 33"/>
            <p:cNvSpPr>
              <a:spLocks noChangeShapeType="1"/>
            </p:cNvSpPr>
            <p:nvPr/>
          </p:nvSpPr>
          <p:spPr bwMode="auto">
            <a:xfrm flipV="1">
              <a:off x="2063" y="2125"/>
              <a:ext cx="454" cy="181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02" name="Line 34"/>
            <p:cNvSpPr>
              <a:spLocks noChangeShapeType="1"/>
            </p:cNvSpPr>
            <p:nvPr/>
          </p:nvSpPr>
          <p:spPr bwMode="auto">
            <a:xfrm flipV="1">
              <a:off x="1837" y="2307"/>
              <a:ext cx="680" cy="227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03" name="Line 35"/>
            <p:cNvSpPr>
              <a:spLocks noChangeShapeType="1"/>
            </p:cNvSpPr>
            <p:nvPr/>
          </p:nvSpPr>
          <p:spPr bwMode="auto">
            <a:xfrm flipV="1">
              <a:off x="1791" y="2216"/>
              <a:ext cx="726" cy="272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04" name="Line 36"/>
            <p:cNvSpPr>
              <a:spLocks noChangeShapeType="1"/>
            </p:cNvSpPr>
            <p:nvPr/>
          </p:nvSpPr>
          <p:spPr bwMode="auto">
            <a:xfrm flipV="1">
              <a:off x="1791" y="2397"/>
              <a:ext cx="726" cy="227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05" name="Line 37"/>
            <p:cNvSpPr>
              <a:spLocks noChangeShapeType="1"/>
            </p:cNvSpPr>
            <p:nvPr/>
          </p:nvSpPr>
          <p:spPr bwMode="auto">
            <a:xfrm flipV="1">
              <a:off x="1791" y="2488"/>
              <a:ext cx="726" cy="226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06" name="Line 38"/>
            <p:cNvSpPr>
              <a:spLocks noChangeShapeType="1"/>
            </p:cNvSpPr>
            <p:nvPr/>
          </p:nvSpPr>
          <p:spPr bwMode="auto">
            <a:xfrm flipV="1">
              <a:off x="1791" y="2579"/>
              <a:ext cx="726" cy="227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07" name="Line 39"/>
            <p:cNvSpPr>
              <a:spLocks noChangeShapeType="1"/>
            </p:cNvSpPr>
            <p:nvPr/>
          </p:nvSpPr>
          <p:spPr bwMode="auto">
            <a:xfrm flipV="1">
              <a:off x="1791" y="2670"/>
              <a:ext cx="726" cy="226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08" name="Line 40"/>
            <p:cNvSpPr>
              <a:spLocks noChangeShapeType="1"/>
            </p:cNvSpPr>
            <p:nvPr/>
          </p:nvSpPr>
          <p:spPr bwMode="auto">
            <a:xfrm flipV="1">
              <a:off x="1791" y="2760"/>
              <a:ext cx="681" cy="227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09" name="Line 41"/>
            <p:cNvSpPr>
              <a:spLocks noChangeShapeType="1"/>
            </p:cNvSpPr>
            <p:nvPr/>
          </p:nvSpPr>
          <p:spPr bwMode="auto">
            <a:xfrm flipV="1">
              <a:off x="1791" y="2851"/>
              <a:ext cx="726" cy="227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0" name="Line 42"/>
            <p:cNvSpPr>
              <a:spLocks noChangeShapeType="1"/>
            </p:cNvSpPr>
            <p:nvPr/>
          </p:nvSpPr>
          <p:spPr bwMode="auto">
            <a:xfrm flipV="1">
              <a:off x="1791" y="2942"/>
              <a:ext cx="726" cy="227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1" name="Line 43"/>
            <p:cNvSpPr>
              <a:spLocks noChangeShapeType="1"/>
            </p:cNvSpPr>
            <p:nvPr/>
          </p:nvSpPr>
          <p:spPr bwMode="auto">
            <a:xfrm flipV="1">
              <a:off x="1791" y="3032"/>
              <a:ext cx="726" cy="227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2" name="Line 44"/>
            <p:cNvSpPr>
              <a:spLocks noChangeShapeType="1"/>
            </p:cNvSpPr>
            <p:nvPr/>
          </p:nvSpPr>
          <p:spPr bwMode="auto">
            <a:xfrm flipV="1">
              <a:off x="1791" y="3123"/>
              <a:ext cx="726" cy="227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3" name="Line 45"/>
            <p:cNvSpPr>
              <a:spLocks noChangeShapeType="1"/>
            </p:cNvSpPr>
            <p:nvPr/>
          </p:nvSpPr>
          <p:spPr bwMode="auto">
            <a:xfrm flipV="1">
              <a:off x="1791" y="3249"/>
              <a:ext cx="726" cy="192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4" name="Line 46"/>
            <p:cNvSpPr>
              <a:spLocks noChangeShapeType="1"/>
            </p:cNvSpPr>
            <p:nvPr/>
          </p:nvSpPr>
          <p:spPr bwMode="auto">
            <a:xfrm flipV="1">
              <a:off x="1791" y="3350"/>
              <a:ext cx="726" cy="181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5" name="Line 47"/>
            <p:cNvSpPr>
              <a:spLocks noChangeShapeType="1"/>
            </p:cNvSpPr>
            <p:nvPr/>
          </p:nvSpPr>
          <p:spPr bwMode="auto">
            <a:xfrm flipV="1">
              <a:off x="1927" y="3441"/>
              <a:ext cx="590" cy="136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6" name="Line 48"/>
            <p:cNvSpPr>
              <a:spLocks noChangeShapeType="1"/>
            </p:cNvSpPr>
            <p:nvPr/>
          </p:nvSpPr>
          <p:spPr bwMode="auto">
            <a:xfrm flipV="1">
              <a:off x="3334" y="2125"/>
              <a:ext cx="136" cy="46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7" name="Line 49"/>
            <p:cNvSpPr>
              <a:spLocks noChangeShapeType="1"/>
            </p:cNvSpPr>
            <p:nvPr/>
          </p:nvSpPr>
          <p:spPr bwMode="auto">
            <a:xfrm flipV="1">
              <a:off x="3334" y="2171"/>
              <a:ext cx="226" cy="9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8" name="Line 50"/>
            <p:cNvSpPr>
              <a:spLocks noChangeShapeType="1"/>
            </p:cNvSpPr>
            <p:nvPr/>
          </p:nvSpPr>
          <p:spPr bwMode="auto">
            <a:xfrm flipV="1">
              <a:off x="3334" y="2261"/>
              <a:ext cx="272" cy="91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9" name="Line 51"/>
            <p:cNvSpPr>
              <a:spLocks noChangeShapeType="1"/>
            </p:cNvSpPr>
            <p:nvPr/>
          </p:nvSpPr>
          <p:spPr bwMode="auto">
            <a:xfrm flipV="1">
              <a:off x="3334" y="2307"/>
              <a:ext cx="408" cy="136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20" name="Line 52"/>
            <p:cNvSpPr>
              <a:spLocks noChangeShapeType="1"/>
            </p:cNvSpPr>
            <p:nvPr/>
          </p:nvSpPr>
          <p:spPr bwMode="auto">
            <a:xfrm flipV="1">
              <a:off x="3334" y="2397"/>
              <a:ext cx="453" cy="137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21" name="Line 53"/>
            <p:cNvSpPr>
              <a:spLocks noChangeShapeType="1"/>
            </p:cNvSpPr>
            <p:nvPr/>
          </p:nvSpPr>
          <p:spPr bwMode="auto">
            <a:xfrm flipV="1">
              <a:off x="3334" y="2488"/>
              <a:ext cx="544" cy="136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22" name="Line 54"/>
            <p:cNvSpPr>
              <a:spLocks noChangeShapeType="1"/>
            </p:cNvSpPr>
            <p:nvPr/>
          </p:nvSpPr>
          <p:spPr bwMode="auto">
            <a:xfrm flipV="1">
              <a:off x="3334" y="2534"/>
              <a:ext cx="680" cy="181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23" name="Line 55"/>
            <p:cNvSpPr>
              <a:spLocks noChangeShapeType="1"/>
            </p:cNvSpPr>
            <p:nvPr/>
          </p:nvSpPr>
          <p:spPr bwMode="auto">
            <a:xfrm flipV="1">
              <a:off x="3334" y="2624"/>
              <a:ext cx="725" cy="181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24" name="Line 56"/>
            <p:cNvSpPr>
              <a:spLocks noChangeShapeType="1"/>
            </p:cNvSpPr>
            <p:nvPr/>
          </p:nvSpPr>
          <p:spPr bwMode="auto">
            <a:xfrm flipV="1">
              <a:off x="3334" y="2715"/>
              <a:ext cx="725" cy="181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25" name="Line 57"/>
            <p:cNvSpPr>
              <a:spLocks noChangeShapeType="1"/>
            </p:cNvSpPr>
            <p:nvPr/>
          </p:nvSpPr>
          <p:spPr bwMode="auto">
            <a:xfrm flipV="1">
              <a:off x="3334" y="2806"/>
              <a:ext cx="725" cy="181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26" name="Line 58"/>
            <p:cNvSpPr>
              <a:spLocks noChangeShapeType="1"/>
            </p:cNvSpPr>
            <p:nvPr/>
          </p:nvSpPr>
          <p:spPr bwMode="auto">
            <a:xfrm flipV="1">
              <a:off x="3334" y="2896"/>
              <a:ext cx="725" cy="182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27" name="Line 59"/>
            <p:cNvSpPr>
              <a:spLocks noChangeShapeType="1"/>
            </p:cNvSpPr>
            <p:nvPr/>
          </p:nvSpPr>
          <p:spPr bwMode="auto">
            <a:xfrm flipV="1">
              <a:off x="3334" y="2987"/>
              <a:ext cx="725" cy="182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28" name="Line 60"/>
            <p:cNvSpPr>
              <a:spLocks noChangeShapeType="1"/>
            </p:cNvSpPr>
            <p:nvPr/>
          </p:nvSpPr>
          <p:spPr bwMode="auto">
            <a:xfrm flipV="1">
              <a:off x="3334" y="3078"/>
              <a:ext cx="726" cy="181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29" name="Line 61"/>
            <p:cNvSpPr>
              <a:spLocks noChangeShapeType="1"/>
            </p:cNvSpPr>
            <p:nvPr/>
          </p:nvSpPr>
          <p:spPr bwMode="auto">
            <a:xfrm flipV="1">
              <a:off x="3334" y="3169"/>
              <a:ext cx="725" cy="181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30" name="Line 62"/>
            <p:cNvSpPr>
              <a:spLocks noChangeShapeType="1"/>
            </p:cNvSpPr>
            <p:nvPr/>
          </p:nvSpPr>
          <p:spPr bwMode="auto">
            <a:xfrm flipV="1">
              <a:off x="3334" y="3259"/>
              <a:ext cx="725" cy="182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31" name="Line 63"/>
            <p:cNvSpPr>
              <a:spLocks noChangeShapeType="1"/>
            </p:cNvSpPr>
            <p:nvPr/>
          </p:nvSpPr>
          <p:spPr bwMode="auto">
            <a:xfrm flipV="1">
              <a:off x="3334" y="3350"/>
              <a:ext cx="725" cy="181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32" name="Line 64"/>
            <p:cNvSpPr>
              <a:spLocks noChangeShapeType="1"/>
            </p:cNvSpPr>
            <p:nvPr/>
          </p:nvSpPr>
          <p:spPr bwMode="auto">
            <a:xfrm flipV="1">
              <a:off x="3560" y="3441"/>
              <a:ext cx="499" cy="136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33" name="Line 65"/>
            <p:cNvSpPr>
              <a:spLocks noChangeShapeType="1"/>
            </p:cNvSpPr>
            <p:nvPr/>
          </p:nvSpPr>
          <p:spPr bwMode="auto">
            <a:xfrm>
              <a:off x="2608" y="1989"/>
              <a:ext cx="590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34" name="Line 66"/>
            <p:cNvSpPr>
              <a:spLocks noChangeShapeType="1"/>
            </p:cNvSpPr>
            <p:nvPr/>
          </p:nvSpPr>
          <p:spPr bwMode="auto">
            <a:xfrm>
              <a:off x="2517" y="2080"/>
              <a:ext cx="817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35" name="Line 67"/>
            <p:cNvSpPr>
              <a:spLocks noChangeShapeType="1"/>
            </p:cNvSpPr>
            <p:nvPr/>
          </p:nvSpPr>
          <p:spPr bwMode="auto">
            <a:xfrm>
              <a:off x="2517" y="2171"/>
              <a:ext cx="817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36" name="Line 68"/>
            <p:cNvSpPr>
              <a:spLocks noChangeShapeType="1"/>
            </p:cNvSpPr>
            <p:nvPr/>
          </p:nvSpPr>
          <p:spPr bwMode="auto">
            <a:xfrm>
              <a:off x="2517" y="2261"/>
              <a:ext cx="817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37" name="Line 69"/>
            <p:cNvSpPr>
              <a:spLocks noChangeShapeType="1"/>
            </p:cNvSpPr>
            <p:nvPr/>
          </p:nvSpPr>
          <p:spPr bwMode="auto">
            <a:xfrm>
              <a:off x="2517" y="2352"/>
              <a:ext cx="817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38" name="Line 70"/>
            <p:cNvSpPr>
              <a:spLocks noChangeShapeType="1"/>
            </p:cNvSpPr>
            <p:nvPr/>
          </p:nvSpPr>
          <p:spPr bwMode="auto">
            <a:xfrm>
              <a:off x="2517" y="2443"/>
              <a:ext cx="817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39" name="Line 71"/>
            <p:cNvSpPr>
              <a:spLocks noChangeShapeType="1"/>
            </p:cNvSpPr>
            <p:nvPr/>
          </p:nvSpPr>
          <p:spPr bwMode="auto">
            <a:xfrm>
              <a:off x="2517" y="2534"/>
              <a:ext cx="817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40" name="Line 72"/>
            <p:cNvSpPr>
              <a:spLocks noChangeShapeType="1"/>
            </p:cNvSpPr>
            <p:nvPr/>
          </p:nvSpPr>
          <p:spPr bwMode="auto">
            <a:xfrm>
              <a:off x="2517" y="2624"/>
              <a:ext cx="817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41" name="Line 73"/>
            <p:cNvSpPr>
              <a:spLocks noChangeShapeType="1"/>
            </p:cNvSpPr>
            <p:nvPr/>
          </p:nvSpPr>
          <p:spPr bwMode="auto">
            <a:xfrm>
              <a:off x="2517" y="2715"/>
              <a:ext cx="817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42" name="Line 74"/>
            <p:cNvSpPr>
              <a:spLocks noChangeShapeType="1"/>
            </p:cNvSpPr>
            <p:nvPr/>
          </p:nvSpPr>
          <p:spPr bwMode="auto">
            <a:xfrm>
              <a:off x="2517" y="2806"/>
              <a:ext cx="817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43" name="Line 75"/>
            <p:cNvSpPr>
              <a:spLocks noChangeShapeType="1"/>
            </p:cNvSpPr>
            <p:nvPr/>
          </p:nvSpPr>
          <p:spPr bwMode="auto">
            <a:xfrm>
              <a:off x="2517" y="2896"/>
              <a:ext cx="817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44" name="Line 76"/>
            <p:cNvSpPr>
              <a:spLocks noChangeShapeType="1"/>
            </p:cNvSpPr>
            <p:nvPr/>
          </p:nvSpPr>
          <p:spPr bwMode="auto">
            <a:xfrm>
              <a:off x="2517" y="2987"/>
              <a:ext cx="817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45" name="Line 77"/>
            <p:cNvSpPr>
              <a:spLocks noChangeShapeType="1"/>
            </p:cNvSpPr>
            <p:nvPr/>
          </p:nvSpPr>
          <p:spPr bwMode="auto">
            <a:xfrm>
              <a:off x="2517" y="3078"/>
              <a:ext cx="817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46" name="Line 78"/>
            <p:cNvSpPr>
              <a:spLocks noChangeShapeType="1"/>
            </p:cNvSpPr>
            <p:nvPr/>
          </p:nvSpPr>
          <p:spPr bwMode="auto">
            <a:xfrm>
              <a:off x="2517" y="3169"/>
              <a:ext cx="817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47" name="Line 79"/>
            <p:cNvSpPr>
              <a:spLocks noChangeShapeType="1"/>
            </p:cNvSpPr>
            <p:nvPr/>
          </p:nvSpPr>
          <p:spPr bwMode="auto">
            <a:xfrm>
              <a:off x="2517" y="3259"/>
              <a:ext cx="817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48" name="Line 80"/>
            <p:cNvSpPr>
              <a:spLocks noChangeShapeType="1"/>
            </p:cNvSpPr>
            <p:nvPr/>
          </p:nvSpPr>
          <p:spPr bwMode="auto">
            <a:xfrm>
              <a:off x="2517" y="3350"/>
              <a:ext cx="817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49" name="Line 81"/>
            <p:cNvSpPr>
              <a:spLocks noChangeShapeType="1"/>
            </p:cNvSpPr>
            <p:nvPr/>
          </p:nvSpPr>
          <p:spPr bwMode="auto">
            <a:xfrm>
              <a:off x="2517" y="3441"/>
              <a:ext cx="817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50" name="Line 82"/>
            <p:cNvSpPr>
              <a:spLocks noChangeShapeType="1"/>
            </p:cNvSpPr>
            <p:nvPr/>
          </p:nvSpPr>
          <p:spPr bwMode="auto">
            <a:xfrm>
              <a:off x="2517" y="3531"/>
              <a:ext cx="817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51" name="Text Box 83"/>
          <p:cNvSpPr txBox="1">
            <a:spLocks noChangeArrowheads="1"/>
          </p:cNvSpPr>
          <p:nvPr/>
        </p:nvSpPr>
        <p:spPr bwMode="auto">
          <a:xfrm>
            <a:off x="1908175" y="333375"/>
            <a:ext cx="54006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u-HU" sz="2800" b="1">
                <a:solidFill>
                  <a:schemeClr val="accent2"/>
                </a:solidFill>
                <a:latin typeface="Garamond" pitchFamily="18" charset="0"/>
              </a:rPr>
              <a:t>Concentration and physiological effect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5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800" b="1" dirty="0"/>
              <a:t>Coordination environment of the Cr</a:t>
            </a:r>
            <a:r>
              <a:rPr lang="hu-HU" sz="3800" b="1" baseline="30000" dirty="0"/>
              <a:t>3+ </a:t>
            </a:r>
            <a:r>
              <a:rPr lang="hu-HU" sz="3800" b="1" dirty="0" smtClean="0"/>
              <a:t>cente</a:t>
            </a:r>
            <a:r>
              <a:rPr lang="en-US" sz="3800" b="1" dirty="0" smtClean="0"/>
              <a:t>r</a:t>
            </a:r>
            <a:r>
              <a:rPr lang="hu-HU" sz="3800" b="1" dirty="0" smtClean="0"/>
              <a:t> </a:t>
            </a:r>
            <a:r>
              <a:rPr lang="hu-HU" sz="3800" b="1" dirty="0"/>
              <a:t>in the glucose tolerance factor</a:t>
            </a:r>
          </a:p>
        </p:txBody>
      </p:sp>
      <p:graphicFrame>
        <p:nvGraphicFramePr>
          <p:cNvPr id="82948" name="Object 4"/>
          <p:cNvGraphicFramePr>
            <a:graphicFrameLocks noChangeAspect="1"/>
          </p:cNvGraphicFramePr>
          <p:nvPr/>
        </p:nvGraphicFramePr>
        <p:xfrm>
          <a:off x="2627313" y="1844675"/>
          <a:ext cx="3432175" cy="4098925"/>
        </p:xfrm>
        <a:graphic>
          <a:graphicData uri="http://schemas.openxmlformats.org/presentationml/2006/ole">
            <p:oleObj spid="_x0000_s82948" r:id="rId3" imgW="2041920" imgH="2437920" progId="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6372200" y="3645024"/>
            <a:ext cx="1659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Approx. 30 µg</a:t>
            </a:r>
          </a:p>
          <a:p>
            <a:r>
              <a:rPr lang="en-US" dirty="0" smtClean="0"/>
              <a:t>Required daily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636838"/>
            <a:ext cx="7772400" cy="1470025"/>
          </a:xfrm>
        </p:spPr>
        <p:txBody>
          <a:bodyPr/>
          <a:lstStyle/>
          <a:p>
            <a:pPr algn="ctr"/>
            <a:r>
              <a:rPr lang="hu-HU" b="1">
                <a:effectLst>
                  <a:outerShdw blurRad="38100" dist="38100" dir="2700000" algn="tl">
                    <a:srgbClr val="C0C0C0"/>
                  </a:outerShdw>
                </a:effectLst>
              </a:rPr>
              <a:t>Metals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539750" y="1341438"/>
            <a:ext cx="8229600" cy="449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b="1">
                <a:solidFill>
                  <a:schemeClr val="accent2"/>
                </a:solidFill>
                <a:latin typeface="Garamond" pitchFamily="18" charset="0"/>
              </a:rPr>
              <a:t>Metals essential for life:</a:t>
            </a:r>
            <a:endParaRPr lang="hu-HU" sz="2800" b="1">
              <a:solidFill>
                <a:schemeClr val="accent2"/>
              </a:solidFill>
              <a:latin typeface="Garamond" pitchFamily="18" charset="0"/>
            </a:endParaRPr>
          </a:p>
          <a:p>
            <a:pPr>
              <a:buFont typeface="Wingdings" pitchFamily="2" charset="2"/>
              <a:buNone/>
            </a:pPr>
            <a:endParaRPr lang="en-US" sz="2800" b="1">
              <a:solidFill>
                <a:schemeClr val="accent2"/>
              </a:solidFill>
              <a:latin typeface="Garamond" pitchFamily="18" charset="0"/>
            </a:endParaRPr>
          </a:p>
          <a:p>
            <a:pPr lvl="1">
              <a:lnSpc>
                <a:spcPct val="130000"/>
              </a:lnSpc>
              <a:buClr>
                <a:schemeClr val="hlink"/>
              </a:buClr>
              <a:buFont typeface="Wingdings" pitchFamily="2" charset="2"/>
              <a:buChar char="n"/>
            </a:pPr>
            <a:r>
              <a:rPr lang="en-US" sz="2800" b="1">
                <a:solidFill>
                  <a:schemeClr val="hlink"/>
                </a:solidFill>
                <a:latin typeface="Garamond" pitchFamily="18" charset="0"/>
              </a:rPr>
              <a:t>The role for most is uncertain</a:t>
            </a:r>
          </a:p>
          <a:p>
            <a:pPr lvl="1">
              <a:lnSpc>
                <a:spcPct val="130000"/>
              </a:lnSpc>
              <a:buClr>
                <a:schemeClr val="hlink"/>
              </a:buClr>
              <a:buFont typeface="Wingdings" pitchFamily="2" charset="2"/>
              <a:buChar char="n"/>
            </a:pPr>
            <a:r>
              <a:rPr lang="en-US" sz="2800" b="1">
                <a:solidFill>
                  <a:schemeClr val="hlink"/>
                </a:solidFill>
                <a:latin typeface="Garamond" pitchFamily="18" charset="0"/>
              </a:rPr>
              <a:t>Na, K, Mg, Ca</a:t>
            </a:r>
          </a:p>
          <a:p>
            <a:pPr lvl="1">
              <a:lnSpc>
                <a:spcPct val="130000"/>
              </a:lnSpc>
              <a:buClr>
                <a:schemeClr val="hlink"/>
              </a:buClr>
              <a:buFont typeface="Wingdings" pitchFamily="2" charset="2"/>
              <a:buChar char="n"/>
            </a:pPr>
            <a:r>
              <a:rPr lang="en-US" sz="2800" b="1">
                <a:solidFill>
                  <a:schemeClr val="hlink"/>
                </a:solidFill>
                <a:latin typeface="Garamond" pitchFamily="18" charset="0"/>
              </a:rPr>
              <a:t>V, Cr, Mn, Fe Co, Ni, Cu, Zn</a:t>
            </a:r>
          </a:p>
          <a:p>
            <a:pPr lvl="1">
              <a:lnSpc>
                <a:spcPct val="130000"/>
              </a:lnSpc>
              <a:buClr>
                <a:schemeClr val="hlink"/>
              </a:buClr>
              <a:buFont typeface="Wingdings" pitchFamily="2" charset="2"/>
              <a:buChar char="n"/>
            </a:pPr>
            <a:r>
              <a:rPr lang="en-US" sz="2800" b="1">
                <a:solidFill>
                  <a:schemeClr val="hlink"/>
                </a:solidFill>
                <a:latin typeface="Garamond" pitchFamily="18" charset="0"/>
              </a:rPr>
              <a:t>Mo, W</a:t>
            </a:r>
          </a:p>
          <a:p>
            <a:pPr lvl="1"/>
            <a:endParaRPr lang="en-US" sz="2800" b="1">
              <a:solidFill>
                <a:schemeClr val="hlink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 l="20750" t="26203" r="29722" b="20641"/>
          <a:stretch>
            <a:fillRect/>
          </a:stretch>
        </p:blipFill>
        <p:spPr bwMode="auto">
          <a:xfrm>
            <a:off x="755576" y="1268760"/>
            <a:ext cx="7398905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8229600" cy="49053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Metal content of a human body (70 kg)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8229600" cy="49053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Metal content of a human body (70 kg)</a:t>
            </a: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 l="21303" t="26203" r="19479" b="9813"/>
          <a:stretch>
            <a:fillRect/>
          </a:stretch>
        </p:blipFill>
        <p:spPr bwMode="auto">
          <a:xfrm>
            <a:off x="467544" y="1340768"/>
            <a:ext cx="8179001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8229600" cy="49053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Functions of “inorganic  elements”–– summary</a:t>
            </a: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 l="20196" t="25219" r="20033" b="10797"/>
          <a:stretch>
            <a:fillRect/>
          </a:stretch>
        </p:blipFill>
        <p:spPr bwMode="auto">
          <a:xfrm>
            <a:off x="539552" y="1268760"/>
            <a:ext cx="825544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511</Words>
  <Application>Microsoft Office PowerPoint</Application>
  <PresentationFormat>On-screen Show (4:3)</PresentationFormat>
  <Paragraphs>238</Paragraphs>
  <Slides>40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Office Theme</vt:lpstr>
      <vt:lpstr>Document</vt:lpstr>
      <vt:lpstr>ISIS/Draw Sketch</vt:lpstr>
      <vt:lpstr>Bioinorganic chemistry</vt:lpstr>
      <vt:lpstr>Evolution of life essential elements</vt:lpstr>
      <vt:lpstr>Periodic Table</vt:lpstr>
      <vt:lpstr>Slide 4</vt:lpstr>
      <vt:lpstr>Metals</vt:lpstr>
      <vt:lpstr>Slide 6</vt:lpstr>
      <vt:lpstr>Metal content of a human body (70 kg)</vt:lpstr>
      <vt:lpstr>Metal content of a human body (70 kg)</vt:lpstr>
      <vt:lpstr>Functions of “inorganic  elements”–– summary</vt:lpstr>
      <vt:lpstr>General roles of metal ions in biology</vt:lpstr>
      <vt:lpstr>Alkali metals</vt:lpstr>
      <vt:lpstr>Slide 12</vt:lpstr>
      <vt:lpstr>Slide 13</vt:lpstr>
      <vt:lpstr>The valinomycin-potassium complex</vt:lpstr>
      <vt:lpstr>The nonactin-potassium complex</vt:lpstr>
      <vt:lpstr>Macrocyclic ligands</vt:lpstr>
      <vt:lpstr>Alkaline Earth Metals</vt:lpstr>
      <vt:lpstr>Alkaline Earth Metals</vt:lpstr>
      <vt:lpstr>Slide 19</vt:lpstr>
      <vt:lpstr>Proteins - Ligands</vt:lpstr>
      <vt:lpstr>Transition Metals</vt:lpstr>
      <vt:lpstr>Other metal ions: less well defined and more  obscure roles</vt:lpstr>
      <vt:lpstr>Slide 23</vt:lpstr>
      <vt:lpstr>Slide 24</vt:lpstr>
      <vt:lpstr>Slide 25</vt:lpstr>
      <vt:lpstr>Superoxide Dismutase</vt:lpstr>
      <vt:lpstr>Slide 27</vt:lpstr>
      <vt:lpstr>Slide 28</vt:lpstr>
      <vt:lpstr>Slide 29</vt:lpstr>
      <vt:lpstr>Outlined structure of apoferritin</vt:lpstr>
      <vt:lpstr>Iron(II)-protoporfirin IX-complex (HEM)</vt:lpstr>
      <vt:lpstr>Slide 32</vt:lpstr>
      <vt:lpstr>Catalytic cycle of P-450 enzymes</vt:lpstr>
      <vt:lpstr>Slide 34</vt:lpstr>
      <vt:lpstr>Slide 35</vt:lpstr>
      <vt:lpstr>Slide 36</vt:lpstr>
      <vt:lpstr>Coordination environment of the copper centre in azurin </vt:lpstr>
      <vt:lpstr>Slide 38</vt:lpstr>
      <vt:lpstr>Slide 39</vt:lpstr>
      <vt:lpstr>Coordination environment of the Cr3+ center in the glucose tolerance factor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Bioinorganic chemistry</dc:title>
  <dc:creator>iroda</dc:creator>
  <cp:lastModifiedBy>prushan</cp:lastModifiedBy>
  <cp:revision>20</cp:revision>
  <dcterms:created xsi:type="dcterms:W3CDTF">2007-05-07T13:03:48Z</dcterms:created>
  <dcterms:modified xsi:type="dcterms:W3CDTF">2012-11-26T15:51:44Z</dcterms:modified>
</cp:coreProperties>
</file>