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1" r:id="rId2"/>
    <p:sldId id="272" r:id="rId3"/>
    <p:sldId id="257" r:id="rId4"/>
    <p:sldId id="273" r:id="rId5"/>
    <p:sldId id="274" r:id="rId6"/>
    <p:sldId id="275" r:id="rId7"/>
    <p:sldId id="276" r:id="rId8"/>
    <p:sldId id="258" r:id="rId9"/>
    <p:sldId id="259" r:id="rId10"/>
    <p:sldId id="261" r:id="rId11"/>
    <p:sldId id="262" r:id="rId12"/>
    <p:sldId id="263" r:id="rId13"/>
    <p:sldId id="264" r:id="rId14"/>
    <p:sldId id="265" r:id="rId15"/>
    <p:sldId id="266" r:id="rId16"/>
    <p:sldId id="267" r:id="rId17"/>
    <p:sldId id="268" r:id="rId18"/>
    <p:sldId id="281" r:id="rId19"/>
    <p:sldId id="282" r:id="rId20"/>
    <p:sldId id="283" r:id="rId21"/>
    <p:sldId id="284" r:id="rId22"/>
    <p:sldId id="285" r:id="rId23"/>
    <p:sldId id="286" r:id="rId24"/>
    <p:sldId id="287"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560"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913A6-870F-4D3F-B998-625CF60338AF}" type="datetimeFigureOut">
              <a:rPr lang="en-US" smtClean="0"/>
              <a:t>11/13/2011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DECEC1-030A-42C4-B825-337197AD8ED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250DB2-D63D-49F3-A1F6-E89CADA03D27}"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250DB2-D63D-49F3-A1F6-E89CADA03D27}"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250DB2-D63D-49F3-A1F6-E89CADA03D27}"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250DB2-D63D-49F3-A1F6-E89CADA03D27}"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250DB2-D63D-49F3-A1F6-E89CADA03D27}" type="datetimeFigureOut">
              <a:rPr lang="en-US" smtClean="0"/>
              <a:t>11/13/2011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250DB2-D63D-49F3-A1F6-E89CADA03D27}" type="datetimeFigureOut">
              <a:rPr lang="en-US" smtClean="0"/>
              <a:t>11/13/2011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250DB2-D63D-49F3-A1F6-E89CADA03D27}" type="datetimeFigureOut">
              <a:rPr lang="en-US" smtClean="0"/>
              <a:t>11/13/2011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250DB2-D63D-49F3-A1F6-E89CADA03D27}" type="datetimeFigureOut">
              <a:rPr lang="en-US" smtClean="0"/>
              <a:t>11/13/2011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250DB2-D63D-49F3-A1F6-E89CADA03D27}" type="datetimeFigureOut">
              <a:rPr lang="en-US" smtClean="0"/>
              <a:t>11/13/2011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250DB2-D63D-49F3-A1F6-E89CADA03D27}" type="datetimeFigureOut">
              <a:rPr lang="en-US" smtClean="0"/>
              <a:t>11/13/2011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250DB2-D63D-49F3-A1F6-E89CADA03D27}" type="datetimeFigureOut">
              <a:rPr lang="en-US" smtClean="0"/>
              <a:t>11/13/2011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B8EFF-DDFF-48BC-99E4-FCF590EA16E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250DB2-D63D-49F3-A1F6-E89CADA03D27}" type="datetimeFigureOut">
              <a:rPr lang="en-US" smtClean="0"/>
              <a:t>11/13/2011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B8EFF-DDFF-48BC-99E4-FCF590EA16E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2.png"/>
          <p:cNvPicPr>
            <a:picLocks noChangeAspect="1"/>
          </p:cNvPicPr>
          <p:nvPr/>
        </p:nvPicPr>
        <p:blipFill>
          <a:blip r:embed="rId2" cstate="print"/>
          <a:stretch>
            <a:fillRect/>
          </a:stretch>
        </p:blipFill>
        <p:spPr>
          <a:xfrm>
            <a:off x="762000" y="685800"/>
            <a:ext cx="6019800" cy="5911918"/>
          </a:xfrm>
          <a:prstGeom prst="rect">
            <a:avLst/>
          </a:prstGeom>
        </p:spPr>
      </p:pic>
      <p:sp>
        <p:nvSpPr>
          <p:cNvPr id="7173" name="Rectangle 5"/>
          <p:cNvSpPr>
            <a:spLocks noGrp="1" noChangeArrowheads="1"/>
          </p:cNvSpPr>
          <p:nvPr>
            <p:ph type="ctrTitle"/>
          </p:nvPr>
        </p:nvSpPr>
        <p:spPr>
          <a:xfrm>
            <a:off x="457200" y="533400"/>
            <a:ext cx="7772400" cy="1470025"/>
          </a:xfrm>
        </p:spPr>
        <p:txBody>
          <a:bodyPr/>
          <a:lstStyle/>
          <a:p>
            <a:r>
              <a:rPr lang="en-US"/>
              <a:t>NMR</a:t>
            </a:r>
          </a:p>
        </p:txBody>
      </p:sp>
      <p:sp>
        <p:nvSpPr>
          <p:cNvPr id="7174" name="Rectangle 6"/>
          <p:cNvSpPr>
            <a:spLocks noGrp="1" noChangeArrowheads="1"/>
          </p:cNvSpPr>
          <p:nvPr>
            <p:ph type="subTitle" idx="1"/>
          </p:nvPr>
        </p:nvSpPr>
        <p:spPr>
          <a:xfrm>
            <a:off x="2743200" y="3657600"/>
            <a:ext cx="6400800" cy="1752600"/>
          </a:xfrm>
        </p:spPr>
        <p:txBody>
          <a:bodyPr/>
          <a:lstStyle/>
          <a:p>
            <a:r>
              <a:rPr lang="en-US" dirty="0"/>
              <a:t>Nuclear Magnetic Resonance Spectroscopy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Magnetization increase at RT</a:t>
            </a:r>
            <a:endParaRPr lang="en-US" sz="3200" dirty="0"/>
          </a:p>
        </p:txBody>
      </p:sp>
      <p:sp>
        <p:nvSpPr>
          <p:cNvPr id="11" name="Up Arrow 10"/>
          <p:cNvSpPr/>
          <p:nvPr/>
        </p:nvSpPr>
        <p:spPr>
          <a:xfrm>
            <a:off x="1447800" y="2362200"/>
            <a:ext cx="381000" cy="16764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62000" y="4191000"/>
            <a:ext cx="1981200" cy="830997"/>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 2.34 Tesla (100 MHz)</a:t>
            </a:r>
            <a:endParaRPr lang="en-US" sz="2400" dirty="0"/>
          </a:p>
        </p:txBody>
      </p:sp>
      <p:cxnSp>
        <p:nvCxnSpPr>
          <p:cNvPr id="21" name="Straight Connector 20"/>
          <p:cNvCxnSpPr/>
          <p:nvPr/>
        </p:nvCxnSpPr>
        <p:spPr>
          <a:xfrm>
            <a:off x="2819400" y="3276600"/>
            <a:ext cx="838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800600" y="2514600"/>
            <a:ext cx="2362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876800" y="4114800"/>
            <a:ext cx="24384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657600" y="2514600"/>
            <a:ext cx="1143000" cy="7620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657600" y="3276600"/>
            <a:ext cx="1219200" cy="8382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105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a:off x="5257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5105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7315200" y="3962400"/>
            <a:ext cx="1143000" cy="369332"/>
          </a:xfrm>
          <a:prstGeom prst="rect">
            <a:avLst/>
          </a:prstGeom>
          <a:noFill/>
        </p:spPr>
        <p:txBody>
          <a:bodyPr wrap="square" rtlCol="0">
            <a:spAutoFit/>
          </a:bodyPr>
          <a:lstStyle/>
          <a:p>
            <a:r>
              <a:rPr lang="en-US" dirty="0" smtClean="0"/>
              <a:t>-1/2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1" name="TextBox 40"/>
          <p:cNvSpPr txBox="1"/>
          <p:nvPr/>
        </p:nvSpPr>
        <p:spPr>
          <a:xfrm>
            <a:off x="7162800" y="2209800"/>
            <a:ext cx="1143000" cy="369332"/>
          </a:xfrm>
          <a:prstGeom prst="rect">
            <a:avLst/>
          </a:prstGeom>
          <a:noFill/>
        </p:spPr>
        <p:txBody>
          <a:bodyPr wrap="square" rtlCol="0">
            <a:spAutoFit/>
          </a:bodyPr>
          <a:lstStyle/>
          <a:p>
            <a:r>
              <a:rPr lang="en-US" dirty="0" smtClean="0"/>
              <a:t> 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3" name="TextBox 42"/>
          <p:cNvSpPr txBox="1"/>
          <p:nvPr/>
        </p:nvSpPr>
        <p:spPr>
          <a:xfrm>
            <a:off x="8001000" y="3124200"/>
            <a:ext cx="1143000" cy="369332"/>
          </a:xfrm>
          <a:prstGeom prst="rect">
            <a:avLst/>
          </a:prstGeom>
          <a:noFill/>
        </p:spPr>
        <p:txBody>
          <a:bodyPr wrap="square" rtlCol="0">
            <a:spAutoFit/>
          </a:bodyPr>
          <a:lstStyle/>
          <a:p>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cxnSp>
        <p:nvCxnSpPr>
          <p:cNvPr id="45" name="Straight Arrow Connector 44"/>
          <p:cNvCxnSpPr/>
          <p:nvPr/>
        </p:nvCxnSpPr>
        <p:spPr>
          <a:xfrm flipV="1">
            <a:off x="8382000" y="2514600"/>
            <a:ext cx="0" cy="6096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8382000" y="3505200"/>
            <a:ext cx="0" cy="6858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791200" y="1219200"/>
            <a:ext cx="2133600" cy="584775"/>
          </a:xfrm>
          <a:prstGeom prst="rect">
            <a:avLst/>
          </a:prstGeom>
          <a:noFill/>
        </p:spPr>
        <p:txBody>
          <a:bodyPr wrap="square" rtlCol="0">
            <a:spAutoFit/>
          </a:bodyPr>
          <a:lstStyle/>
          <a:p>
            <a:pPr algn="ctr"/>
            <a:r>
              <a:rPr lang="en-US" sz="1600" dirty="0" err="1" smtClean="0"/>
              <a:t>Larmor</a:t>
            </a:r>
            <a:r>
              <a:rPr lang="en-US" sz="1600" dirty="0" smtClean="0"/>
              <a:t> Frequency</a:t>
            </a:r>
          </a:p>
          <a:p>
            <a:pPr algn="ctr"/>
            <a:r>
              <a:rPr lang="en-US" sz="1600" dirty="0" smtClean="0">
                <a:latin typeface="Symbol" pitchFamily="18" charset="2"/>
              </a:rPr>
              <a:t>w</a:t>
            </a:r>
            <a:r>
              <a:rPr lang="en-US" sz="1600" dirty="0" smtClean="0"/>
              <a:t>= </a:t>
            </a:r>
            <a:r>
              <a:rPr lang="en-US" sz="1600" dirty="0" err="1" smtClean="0">
                <a:latin typeface="Symbol" pitchFamily="18" charset="2"/>
              </a:rPr>
              <a:t>g</a:t>
            </a:r>
            <a:r>
              <a:rPr lang="en-US" sz="1600" i="1" dirty="0" err="1" smtClean="0"/>
              <a:t>B</a:t>
            </a:r>
            <a:r>
              <a:rPr lang="en-US" sz="1600" baseline="-25000" dirty="0" err="1" smtClean="0"/>
              <a:t>o</a:t>
            </a:r>
            <a:endParaRPr lang="en-US" sz="2000" dirty="0"/>
          </a:p>
        </p:txBody>
      </p:sp>
      <p:cxnSp>
        <p:nvCxnSpPr>
          <p:cNvPr id="42" name="Straight Arrow Connector 41"/>
          <p:cNvCxnSpPr/>
          <p:nvPr/>
        </p:nvCxnSpPr>
        <p:spPr>
          <a:xfrm flipV="1">
            <a:off x="5638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486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p:cNvCxnSpPr/>
          <p:nvPr/>
        </p:nvCxnSpPr>
        <p:spPr>
          <a:xfrm flipV="1">
            <a:off x="6019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5867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flipV="1">
            <a:off x="6400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6248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53"/>
          <p:cNvGrpSpPr/>
          <p:nvPr/>
        </p:nvGrpSpPr>
        <p:grpSpPr>
          <a:xfrm>
            <a:off x="6629400" y="3505200"/>
            <a:ext cx="304800" cy="685800"/>
            <a:chOff x="5105400" y="3505200"/>
            <a:chExt cx="304800" cy="685800"/>
          </a:xfrm>
        </p:grpSpPr>
        <p:cxnSp>
          <p:nvCxnSpPr>
            <p:cNvPr id="55" name="Straight Arrow Connector 54"/>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9" name="Straight Arrow Connector 58"/>
          <p:cNvCxnSpPr/>
          <p:nvPr/>
        </p:nvCxnSpPr>
        <p:spPr>
          <a:xfrm>
            <a:off x="5638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5486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p:cNvCxnSpPr/>
          <p:nvPr/>
        </p:nvCxnSpPr>
        <p:spPr>
          <a:xfrm>
            <a:off x="6019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5867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7772400" y="5334000"/>
            <a:ext cx="1042273" cy="369332"/>
          </a:xfrm>
          <a:prstGeom prst="rect">
            <a:avLst/>
          </a:prstGeom>
          <a:noFill/>
        </p:spPr>
        <p:txBody>
          <a:bodyPr wrap="none" rtlCol="0">
            <a:spAutoFit/>
          </a:bodyPr>
          <a:lstStyle/>
          <a:p>
            <a:r>
              <a:rPr lang="en-US" dirty="0" smtClean="0"/>
              <a:t>T = 300 K</a:t>
            </a:r>
            <a:endParaRPr lang="en-US" dirty="0"/>
          </a:p>
        </p:txBody>
      </p:sp>
      <p:graphicFrame>
        <p:nvGraphicFramePr>
          <p:cNvPr id="78" name="Object 77"/>
          <p:cNvGraphicFramePr>
            <a:graphicFrameLocks noChangeAspect="1"/>
          </p:cNvGraphicFramePr>
          <p:nvPr/>
        </p:nvGraphicFramePr>
        <p:xfrm>
          <a:off x="5486400" y="4800600"/>
          <a:ext cx="967154" cy="1123950"/>
        </p:xfrm>
        <a:graphic>
          <a:graphicData uri="http://schemas.openxmlformats.org/presentationml/2006/ole">
            <p:oleObj spid="_x0000_s4098" name="Equation" r:id="rId3" imgW="304560" imgH="330120" progId="Equation.3">
              <p:embed/>
            </p:oleObj>
          </a:graphicData>
        </a:graphic>
      </p:graphicFrame>
      <p:sp>
        <p:nvSpPr>
          <p:cNvPr id="79" name="TextBox 78"/>
          <p:cNvSpPr txBox="1"/>
          <p:nvPr/>
        </p:nvSpPr>
        <p:spPr>
          <a:xfrm>
            <a:off x="5105400" y="6019800"/>
            <a:ext cx="1828899" cy="369332"/>
          </a:xfrm>
          <a:prstGeom prst="rect">
            <a:avLst/>
          </a:prstGeom>
          <a:noFill/>
        </p:spPr>
        <p:txBody>
          <a:bodyPr wrap="none" rtlCol="0">
            <a:spAutoFit/>
          </a:bodyPr>
          <a:lstStyle/>
          <a:p>
            <a:r>
              <a:rPr lang="en-US" dirty="0" smtClean="0"/>
              <a:t>Boltzmann Factor</a:t>
            </a:r>
            <a:endParaRPr lang="en-US" dirty="0"/>
          </a:p>
        </p:txBody>
      </p:sp>
      <p:cxnSp>
        <p:nvCxnSpPr>
          <p:cNvPr id="81" name="Straight Arrow Connector 80"/>
          <p:cNvCxnSpPr/>
          <p:nvPr/>
        </p:nvCxnSpPr>
        <p:spPr>
          <a:xfrm>
            <a:off x="5334000" y="4800600"/>
            <a:ext cx="3810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H="1" flipV="1">
            <a:off x="6400800" y="5486400"/>
            <a:ext cx="3048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4114800" y="4648200"/>
            <a:ext cx="1223668" cy="276999"/>
          </a:xfrm>
          <a:prstGeom prst="rect">
            <a:avLst/>
          </a:prstGeom>
          <a:noFill/>
        </p:spPr>
        <p:txBody>
          <a:bodyPr wrap="none" rtlCol="0">
            <a:spAutoFit/>
          </a:bodyPr>
          <a:lstStyle/>
          <a:p>
            <a:r>
              <a:rPr lang="en-US" sz="1200" dirty="0"/>
              <a:t>m</a:t>
            </a:r>
            <a:r>
              <a:rPr lang="en-US" sz="1200" dirty="0" smtClean="0"/>
              <a:t>agnetic energy</a:t>
            </a:r>
            <a:endParaRPr lang="en-US" sz="1200" dirty="0"/>
          </a:p>
        </p:txBody>
      </p:sp>
      <p:sp>
        <p:nvSpPr>
          <p:cNvPr id="85" name="TextBox 84"/>
          <p:cNvSpPr txBox="1"/>
          <p:nvPr/>
        </p:nvSpPr>
        <p:spPr>
          <a:xfrm>
            <a:off x="6477000" y="5638800"/>
            <a:ext cx="1139543" cy="276999"/>
          </a:xfrm>
          <a:prstGeom prst="rect">
            <a:avLst/>
          </a:prstGeom>
          <a:noFill/>
        </p:spPr>
        <p:txBody>
          <a:bodyPr wrap="none" rtlCol="0">
            <a:spAutoFit/>
          </a:bodyPr>
          <a:lstStyle/>
          <a:p>
            <a:r>
              <a:rPr lang="en-US" sz="1200" dirty="0" smtClean="0"/>
              <a:t>thermal energy</a:t>
            </a:r>
            <a:endParaRPr lang="en-US" sz="1200" dirty="0"/>
          </a:p>
        </p:txBody>
      </p:sp>
      <p:sp>
        <p:nvSpPr>
          <p:cNvPr id="86" name="Rectangle 85"/>
          <p:cNvSpPr/>
          <p:nvPr/>
        </p:nvSpPr>
        <p:spPr>
          <a:xfrm>
            <a:off x="3886200" y="4419600"/>
            <a:ext cx="3810000" cy="2057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Arrow Connector 64"/>
          <p:cNvCxnSpPr/>
          <p:nvPr/>
        </p:nvCxnSpPr>
        <p:spPr>
          <a:xfrm>
            <a:off x="6400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6248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p:nvPr/>
        </p:nvCxnSpPr>
        <p:spPr>
          <a:xfrm flipV="1">
            <a:off x="2133600" y="3581400"/>
            <a:ext cx="0" cy="457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800" dirty="0" smtClean="0"/>
              <a:t>Magnetization increase at RT</a:t>
            </a:r>
            <a:endParaRPr lang="en-US" sz="2800" dirty="0"/>
          </a:p>
        </p:txBody>
      </p:sp>
      <p:sp>
        <p:nvSpPr>
          <p:cNvPr id="11" name="Up Arrow 10"/>
          <p:cNvSpPr/>
          <p:nvPr/>
        </p:nvSpPr>
        <p:spPr>
          <a:xfrm>
            <a:off x="1447800" y="1828800"/>
            <a:ext cx="381000" cy="22098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62000" y="4191000"/>
            <a:ext cx="1981200" cy="830997"/>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 4.7 Tesla (200 MHz)</a:t>
            </a:r>
            <a:endParaRPr lang="en-US" sz="2400" dirty="0"/>
          </a:p>
        </p:txBody>
      </p:sp>
      <p:cxnSp>
        <p:nvCxnSpPr>
          <p:cNvPr id="21" name="Straight Connector 20"/>
          <p:cNvCxnSpPr/>
          <p:nvPr/>
        </p:nvCxnSpPr>
        <p:spPr>
          <a:xfrm>
            <a:off x="2819400" y="3276600"/>
            <a:ext cx="838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648200" y="1981200"/>
            <a:ext cx="2362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800600" y="4495800"/>
            <a:ext cx="24384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657600" y="1981200"/>
            <a:ext cx="990600" cy="12954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657600" y="3276600"/>
            <a:ext cx="1143000" cy="12192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181600" y="3886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029200" y="4114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a:off x="4953000" y="15240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4800600" y="16002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7315200" y="4267200"/>
            <a:ext cx="1143000" cy="369332"/>
          </a:xfrm>
          <a:prstGeom prst="rect">
            <a:avLst/>
          </a:prstGeom>
          <a:noFill/>
        </p:spPr>
        <p:txBody>
          <a:bodyPr wrap="square" rtlCol="0">
            <a:spAutoFit/>
          </a:bodyPr>
          <a:lstStyle/>
          <a:p>
            <a:r>
              <a:rPr lang="en-US" dirty="0" smtClean="0"/>
              <a:t>-1/2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1" name="TextBox 40"/>
          <p:cNvSpPr txBox="1"/>
          <p:nvPr/>
        </p:nvSpPr>
        <p:spPr>
          <a:xfrm>
            <a:off x="7086600" y="1752600"/>
            <a:ext cx="1143000" cy="369332"/>
          </a:xfrm>
          <a:prstGeom prst="rect">
            <a:avLst/>
          </a:prstGeom>
          <a:noFill/>
        </p:spPr>
        <p:txBody>
          <a:bodyPr wrap="square" rtlCol="0">
            <a:spAutoFit/>
          </a:bodyPr>
          <a:lstStyle/>
          <a:p>
            <a:r>
              <a:rPr lang="en-US" dirty="0" smtClean="0"/>
              <a:t> 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3" name="TextBox 42"/>
          <p:cNvSpPr txBox="1"/>
          <p:nvPr/>
        </p:nvSpPr>
        <p:spPr>
          <a:xfrm>
            <a:off x="8001000" y="3048000"/>
            <a:ext cx="1143000" cy="369332"/>
          </a:xfrm>
          <a:prstGeom prst="rect">
            <a:avLst/>
          </a:prstGeom>
          <a:noFill/>
        </p:spPr>
        <p:txBody>
          <a:bodyPr wrap="square" rtlCol="0">
            <a:spAutoFit/>
          </a:bodyPr>
          <a:lstStyle/>
          <a:p>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cxnSp>
        <p:nvCxnSpPr>
          <p:cNvPr id="45" name="Straight Arrow Connector 44"/>
          <p:cNvCxnSpPr/>
          <p:nvPr/>
        </p:nvCxnSpPr>
        <p:spPr>
          <a:xfrm flipV="1">
            <a:off x="8382000" y="2133600"/>
            <a:ext cx="0" cy="7620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8382000" y="3505200"/>
            <a:ext cx="0" cy="8382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248400" y="838200"/>
            <a:ext cx="2133600" cy="584775"/>
          </a:xfrm>
          <a:prstGeom prst="rect">
            <a:avLst/>
          </a:prstGeom>
          <a:noFill/>
        </p:spPr>
        <p:txBody>
          <a:bodyPr wrap="square" rtlCol="0">
            <a:spAutoFit/>
          </a:bodyPr>
          <a:lstStyle/>
          <a:p>
            <a:pPr algn="ctr"/>
            <a:r>
              <a:rPr lang="en-US" sz="1600" dirty="0" err="1" smtClean="0"/>
              <a:t>Larmor</a:t>
            </a:r>
            <a:r>
              <a:rPr lang="en-US" sz="1600" dirty="0" smtClean="0"/>
              <a:t> Frequency</a:t>
            </a:r>
          </a:p>
          <a:p>
            <a:pPr algn="ctr"/>
            <a:r>
              <a:rPr lang="en-US" sz="1600" dirty="0" smtClean="0">
                <a:latin typeface="Symbol" pitchFamily="18" charset="2"/>
              </a:rPr>
              <a:t>w</a:t>
            </a:r>
            <a:r>
              <a:rPr lang="en-US" sz="1600" dirty="0" smtClean="0"/>
              <a:t>= </a:t>
            </a:r>
            <a:r>
              <a:rPr lang="en-US" sz="1600" dirty="0" err="1" smtClean="0">
                <a:latin typeface="Symbol" pitchFamily="18" charset="2"/>
              </a:rPr>
              <a:t>g</a:t>
            </a:r>
            <a:r>
              <a:rPr lang="en-US" sz="1600" i="1" dirty="0" err="1" smtClean="0"/>
              <a:t>B</a:t>
            </a:r>
            <a:r>
              <a:rPr lang="en-US" sz="1600" baseline="-25000" dirty="0" err="1" smtClean="0"/>
              <a:t>o</a:t>
            </a:r>
            <a:endParaRPr lang="en-US" sz="2000" dirty="0"/>
          </a:p>
        </p:txBody>
      </p:sp>
      <p:cxnSp>
        <p:nvCxnSpPr>
          <p:cNvPr id="42" name="Straight Arrow Connector 41"/>
          <p:cNvCxnSpPr/>
          <p:nvPr/>
        </p:nvCxnSpPr>
        <p:spPr>
          <a:xfrm flipV="1">
            <a:off x="5562600" y="3886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410200" y="4114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p:cNvCxnSpPr/>
          <p:nvPr/>
        </p:nvCxnSpPr>
        <p:spPr>
          <a:xfrm flipV="1">
            <a:off x="5943600" y="3886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5791200" y="4114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flipV="1">
            <a:off x="6324600" y="3886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6172200" y="4114800"/>
            <a:ext cx="304800" cy="30480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53"/>
          <p:cNvGrpSpPr/>
          <p:nvPr/>
        </p:nvGrpSpPr>
        <p:grpSpPr>
          <a:xfrm>
            <a:off x="6553200" y="3886200"/>
            <a:ext cx="304800" cy="685800"/>
            <a:chOff x="5105400" y="3505200"/>
            <a:chExt cx="304800" cy="685800"/>
          </a:xfrm>
        </p:grpSpPr>
        <p:cxnSp>
          <p:nvCxnSpPr>
            <p:cNvPr id="55" name="Straight Arrow Connector 54"/>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9" name="Straight Arrow Connector 58"/>
          <p:cNvCxnSpPr/>
          <p:nvPr/>
        </p:nvCxnSpPr>
        <p:spPr>
          <a:xfrm>
            <a:off x="5334000" y="15240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5181600" y="16002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p:cNvCxnSpPr/>
          <p:nvPr/>
        </p:nvCxnSpPr>
        <p:spPr>
          <a:xfrm>
            <a:off x="5715000" y="15240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5562600" y="16002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7772400" y="5334000"/>
            <a:ext cx="1042273" cy="369332"/>
          </a:xfrm>
          <a:prstGeom prst="rect">
            <a:avLst/>
          </a:prstGeom>
          <a:noFill/>
        </p:spPr>
        <p:txBody>
          <a:bodyPr wrap="none" rtlCol="0">
            <a:spAutoFit/>
          </a:bodyPr>
          <a:lstStyle/>
          <a:p>
            <a:r>
              <a:rPr lang="en-US" dirty="0" smtClean="0"/>
              <a:t>T = 300 K</a:t>
            </a:r>
            <a:endParaRPr lang="en-US" dirty="0"/>
          </a:p>
        </p:txBody>
      </p:sp>
      <p:cxnSp>
        <p:nvCxnSpPr>
          <p:cNvPr id="47" name="Straight Arrow Connector 46"/>
          <p:cNvCxnSpPr/>
          <p:nvPr/>
        </p:nvCxnSpPr>
        <p:spPr>
          <a:xfrm flipV="1">
            <a:off x="2133600" y="3124200"/>
            <a:ext cx="0" cy="914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64" name="Group 53"/>
          <p:cNvGrpSpPr/>
          <p:nvPr/>
        </p:nvGrpSpPr>
        <p:grpSpPr>
          <a:xfrm>
            <a:off x="6934200" y="3886200"/>
            <a:ext cx="304800" cy="685800"/>
            <a:chOff x="5105400" y="3505200"/>
            <a:chExt cx="304800" cy="685800"/>
          </a:xfrm>
        </p:grpSpPr>
        <p:cxnSp>
          <p:nvCxnSpPr>
            <p:cNvPr id="67" name="Straight Arrow Connector 66"/>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2800" dirty="0" smtClean="0"/>
              <a:t>Magnetization increase at RT</a:t>
            </a:r>
            <a:endParaRPr lang="en-US" sz="2800" dirty="0"/>
          </a:p>
        </p:txBody>
      </p:sp>
      <p:sp>
        <p:nvSpPr>
          <p:cNvPr id="11" name="Up Arrow 10"/>
          <p:cNvSpPr/>
          <p:nvPr/>
        </p:nvSpPr>
        <p:spPr>
          <a:xfrm>
            <a:off x="1447800" y="1371600"/>
            <a:ext cx="381000" cy="26670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62000" y="4191000"/>
            <a:ext cx="1981200" cy="830997"/>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 9.4 Tesla (400 MHz)</a:t>
            </a:r>
            <a:endParaRPr lang="en-US" sz="2400" dirty="0"/>
          </a:p>
        </p:txBody>
      </p:sp>
      <p:cxnSp>
        <p:nvCxnSpPr>
          <p:cNvPr id="21" name="Straight Connector 20"/>
          <p:cNvCxnSpPr/>
          <p:nvPr/>
        </p:nvCxnSpPr>
        <p:spPr>
          <a:xfrm>
            <a:off x="2819400" y="3276600"/>
            <a:ext cx="838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419600" y="1524000"/>
            <a:ext cx="2362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495800" y="5257800"/>
            <a:ext cx="28956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657600" y="1524000"/>
            <a:ext cx="762000" cy="17526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657600" y="3276600"/>
            <a:ext cx="838200" cy="19812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4876800" y="4648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4724400" y="4876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a:off x="4724400" y="10668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4572000" y="11430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7467600" y="5029200"/>
            <a:ext cx="1143000" cy="369332"/>
          </a:xfrm>
          <a:prstGeom prst="rect">
            <a:avLst/>
          </a:prstGeom>
          <a:noFill/>
        </p:spPr>
        <p:txBody>
          <a:bodyPr wrap="square" rtlCol="0">
            <a:spAutoFit/>
          </a:bodyPr>
          <a:lstStyle/>
          <a:p>
            <a:r>
              <a:rPr lang="en-US" dirty="0" smtClean="0"/>
              <a:t>-1/2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1" name="TextBox 40"/>
          <p:cNvSpPr txBox="1"/>
          <p:nvPr/>
        </p:nvSpPr>
        <p:spPr>
          <a:xfrm>
            <a:off x="6858000" y="1295400"/>
            <a:ext cx="1143000" cy="369332"/>
          </a:xfrm>
          <a:prstGeom prst="rect">
            <a:avLst/>
          </a:prstGeom>
          <a:noFill/>
        </p:spPr>
        <p:txBody>
          <a:bodyPr wrap="square" rtlCol="0">
            <a:spAutoFit/>
          </a:bodyPr>
          <a:lstStyle/>
          <a:p>
            <a:r>
              <a:rPr lang="en-US" dirty="0" smtClean="0"/>
              <a:t> 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3" name="TextBox 42"/>
          <p:cNvSpPr txBox="1"/>
          <p:nvPr/>
        </p:nvSpPr>
        <p:spPr>
          <a:xfrm>
            <a:off x="8001000" y="2971800"/>
            <a:ext cx="1143000" cy="369332"/>
          </a:xfrm>
          <a:prstGeom prst="rect">
            <a:avLst/>
          </a:prstGeom>
          <a:noFill/>
        </p:spPr>
        <p:txBody>
          <a:bodyPr wrap="square" rtlCol="0">
            <a:spAutoFit/>
          </a:bodyPr>
          <a:lstStyle/>
          <a:p>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cxnSp>
        <p:nvCxnSpPr>
          <p:cNvPr id="45" name="Straight Arrow Connector 44"/>
          <p:cNvCxnSpPr/>
          <p:nvPr/>
        </p:nvCxnSpPr>
        <p:spPr>
          <a:xfrm flipV="1">
            <a:off x="8382000" y="1600200"/>
            <a:ext cx="0" cy="12954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8382000" y="3505200"/>
            <a:ext cx="0" cy="14478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705600" y="685800"/>
            <a:ext cx="2133600" cy="584775"/>
          </a:xfrm>
          <a:prstGeom prst="rect">
            <a:avLst/>
          </a:prstGeom>
          <a:noFill/>
        </p:spPr>
        <p:txBody>
          <a:bodyPr wrap="square" rtlCol="0">
            <a:spAutoFit/>
          </a:bodyPr>
          <a:lstStyle/>
          <a:p>
            <a:pPr algn="ctr"/>
            <a:r>
              <a:rPr lang="en-US" sz="1600" dirty="0" err="1" smtClean="0"/>
              <a:t>Larmor</a:t>
            </a:r>
            <a:r>
              <a:rPr lang="en-US" sz="1600" dirty="0" smtClean="0"/>
              <a:t> Frequency</a:t>
            </a:r>
          </a:p>
          <a:p>
            <a:pPr algn="ctr"/>
            <a:r>
              <a:rPr lang="en-US" sz="1600" dirty="0" smtClean="0">
                <a:latin typeface="Symbol" pitchFamily="18" charset="2"/>
              </a:rPr>
              <a:t>w</a:t>
            </a:r>
            <a:r>
              <a:rPr lang="en-US" sz="1600" dirty="0" smtClean="0"/>
              <a:t>= </a:t>
            </a:r>
            <a:r>
              <a:rPr lang="en-US" sz="1600" dirty="0" err="1" smtClean="0">
                <a:latin typeface="Symbol" pitchFamily="18" charset="2"/>
              </a:rPr>
              <a:t>g</a:t>
            </a:r>
            <a:r>
              <a:rPr lang="en-US" sz="1600" i="1" dirty="0" err="1" smtClean="0"/>
              <a:t>B</a:t>
            </a:r>
            <a:r>
              <a:rPr lang="en-US" sz="1600" baseline="-25000" dirty="0" err="1" smtClean="0"/>
              <a:t>o</a:t>
            </a:r>
            <a:endParaRPr lang="en-US" sz="2000" dirty="0"/>
          </a:p>
        </p:txBody>
      </p:sp>
      <p:cxnSp>
        <p:nvCxnSpPr>
          <p:cNvPr id="42" name="Straight Arrow Connector 41"/>
          <p:cNvCxnSpPr/>
          <p:nvPr/>
        </p:nvCxnSpPr>
        <p:spPr>
          <a:xfrm flipV="1">
            <a:off x="5257800" y="4648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105400" y="4876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p:cNvCxnSpPr/>
          <p:nvPr/>
        </p:nvCxnSpPr>
        <p:spPr>
          <a:xfrm flipV="1">
            <a:off x="5638800" y="4648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5486400" y="4876800"/>
            <a:ext cx="304800" cy="30480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flipV="1">
            <a:off x="6019800" y="4648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5867400" y="4876800"/>
            <a:ext cx="304800" cy="30480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53"/>
          <p:cNvGrpSpPr/>
          <p:nvPr/>
        </p:nvGrpSpPr>
        <p:grpSpPr>
          <a:xfrm>
            <a:off x="6248400" y="4648200"/>
            <a:ext cx="304800" cy="685800"/>
            <a:chOff x="5105400" y="3505200"/>
            <a:chExt cx="304800" cy="685800"/>
          </a:xfrm>
        </p:grpSpPr>
        <p:cxnSp>
          <p:nvCxnSpPr>
            <p:cNvPr id="55" name="Straight Arrow Connector 54"/>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9" name="Straight Arrow Connector 58"/>
          <p:cNvCxnSpPr/>
          <p:nvPr/>
        </p:nvCxnSpPr>
        <p:spPr>
          <a:xfrm>
            <a:off x="5105400" y="10668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4953000" y="11430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7467600" y="6019800"/>
            <a:ext cx="1042273" cy="369332"/>
          </a:xfrm>
          <a:prstGeom prst="rect">
            <a:avLst/>
          </a:prstGeom>
          <a:noFill/>
        </p:spPr>
        <p:txBody>
          <a:bodyPr wrap="none" rtlCol="0">
            <a:spAutoFit/>
          </a:bodyPr>
          <a:lstStyle/>
          <a:p>
            <a:r>
              <a:rPr lang="en-US" dirty="0" smtClean="0"/>
              <a:t>T = 300 K</a:t>
            </a:r>
            <a:endParaRPr lang="en-US" dirty="0"/>
          </a:p>
        </p:txBody>
      </p:sp>
      <p:cxnSp>
        <p:nvCxnSpPr>
          <p:cNvPr id="47" name="Straight Arrow Connector 46"/>
          <p:cNvCxnSpPr/>
          <p:nvPr/>
        </p:nvCxnSpPr>
        <p:spPr>
          <a:xfrm flipV="1">
            <a:off x="2133600" y="2667000"/>
            <a:ext cx="0" cy="1371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4" name="Group 53"/>
          <p:cNvGrpSpPr/>
          <p:nvPr/>
        </p:nvGrpSpPr>
        <p:grpSpPr>
          <a:xfrm>
            <a:off x="6629400" y="4648200"/>
            <a:ext cx="304800" cy="685800"/>
            <a:chOff x="5105400" y="3505200"/>
            <a:chExt cx="304800" cy="685800"/>
          </a:xfrm>
        </p:grpSpPr>
        <p:cxnSp>
          <p:nvCxnSpPr>
            <p:cNvPr id="67" name="Straight Arrow Connector 66"/>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3"/>
          <p:cNvGrpSpPr/>
          <p:nvPr/>
        </p:nvGrpSpPr>
        <p:grpSpPr>
          <a:xfrm>
            <a:off x="7010400" y="4648200"/>
            <a:ext cx="304800" cy="685800"/>
            <a:chOff x="5105400" y="3505200"/>
            <a:chExt cx="304800" cy="685800"/>
          </a:xfrm>
        </p:grpSpPr>
        <p:cxnSp>
          <p:nvCxnSpPr>
            <p:cNvPr id="61" name="Straight Arrow Connector 60"/>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Up Arrow 10"/>
          <p:cNvSpPr/>
          <p:nvPr/>
        </p:nvSpPr>
        <p:spPr>
          <a:xfrm>
            <a:off x="1447800" y="2362200"/>
            <a:ext cx="381000" cy="16764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62000" y="4191000"/>
            <a:ext cx="1981200" cy="830997"/>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 2.34 Tesla (100 MHz)</a:t>
            </a:r>
            <a:endParaRPr lang="en-US" sz="2400" dirty="0"/>
          </a:p>
        </p:txBody>
      </p:sp>
      <p:cxnSp>
        <p:nvCxnSpPr>
          <p:cNvPr id="21" name="Straight Connector 20"/>
          <p:cNvCxnSpPr/>
          <p:nvPr/>
        </p:nvCxnSpPr>
        <p:spPr>
          <a:xfrm>
            <a:off x="2819400" y="3276600"/>
            <a:ext cx="838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800600" y="2514600"/>
            <a:ext cx="2362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876800" y="4114800"/>
            <a:ext cx="24384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657600" y="2514600"/>
            <a:ext cx="1143000" cy="7620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657600" y="3276600"/>
            <a:ext cx="1219200" cy="8382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105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a:off x="5257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5105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7315200" y="3962400"/>
            <a:ext cx="1143000" cy="369332"/>
          </a:xfrm>
          <a:prstGeom prst="rect">
            <a:avLst/>
          </a:prstGeom>
          <a:noFill/>
        </p:spPr>
        <p:txBody>
          <a:bodyPr wrap="square" rtlCol="0">
            <a:spAutoFit/>
          </a:bodyPr>
          <a:lstStyle/>
          <a:p>
            <a:r>
              <a:rPr lang="en-US" dirty="0" smtClean="0"/>
              <a:t>-1/2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1" name="TextBox 40"/>
          <p:cNvSpPr txBox="1"/>
          <p:nvPr/>
        </p:nvSpPr>
        <p:spPr>
          <a:xfrm>
            <a:off x="7162800" y="2209800"/>
            <a:ext cx="1143000" cy="369332"/>
          </a:xfrm>
          <a:prstGeom prst="rect">
            <a:avLst/>
          </a:prstGeom>
          <a:noFill/>
        </p:spPr>
        <p:txBody>
          <a:bodyPr wrap="square" rtlCol="0">
            <a:spAutoFit/>
          </a:bodyPr>
          <a:lstStyle/>
          <a:p>
            <a:r>
              <a:rPr lang="en-US" dirty="0" smtClean="0"/>
              <a:t> 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3" name="TextBox 42"/>
          <p:cNvSpPr txBox="1"/>
          <p:nvPr/>
        </p:nvSpPr>
        <p:spPr>
          <a:xfrm>
            <a:off x="8001000" y="3124200"/>
            <a:ext cx="1143000" cy="369332"/>
          </a:xfrm>
          <a:prstGeom prst="rect">
            <a:avLst/>
          </a:prstGeom>
          <a:noFill/>
        </p:spPr>
        <p:txBody>
          <a:bodyPr wrap="square" rtlCol="0">
            <a:spAutoFit/>
          </a:bodyPr>
          <a:lstStyle/>
          <a:p>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cxnSp>
        <p:nvCxnSpPr>
          <p:cNvPr id="45" name="Straight Arrow Connector 44"/>
          <p:cNvCxnSpPr/>
          <p:nvPr/>
        </p:nvCxnSpPr>
        <p:spPr>
          <a:xfrm flipV="1">
            <a:off x="8382000" y="2514600"/>
            <a:ext cx="0" cy="6096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8382000" y="3505200"/>
            <a:ext cx="0" cy="6858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791200" y="1219200"/>
            <a:ext cx="2133600" cy="584775"/>
          </a:xfrm>
          <a:prstGeom prst="rect">
            <a:avLst/>
          </a:prstGeom>
          <a:noFill/>
        </p:spPr>
        <p:txBody>
          <a:bodyPr wrap="square" rtlCol="0">
            <a:spAutoFit/>
          </a:bodyPr>
          <a:lstStyle/>
          <a:p>
            <a:pPr algn="ctr"/>
            <a:r>
              <a:rPr lang="en-US" sz="1600" dirty="0" err="1" smtClean="0"/>
              <a:t>Larmor</a:t>
            </a:r>
            <a:r>
              <a:rPr lang="en-US" sz="1600" dirty="0" smtClean="0"/>
              <a:t> Frequency</a:t>
            </a:r>
          </a:p>
          <a:p>
            <a:pPr algn="ctr"/>
            <a:r>
              <a:rPr lang="en-US" sz="1600" dirty="0" smtClean="0">
                <a:latin typeface="Symbol" pitchFamily="18" charset="2"/>
              </a:rPr>
              <a:t>w</a:t>
            </a:r>
            <a:r>
              <a:rPr lang="en-US" sz="1600" dirty="0" smtClean="0"/>
              <a:t>= </a:t>
            </a:r>
            <a:r>
              <a:rPr lang="en-US" sz="1600" dirty="0" err="1" smtClean="0">
                <a:latin typeface="Symbol" pitchFamily="18" charset="2"/>
              </a:rPr>
              <a:t>g</a:t>
            </a:r>
            <a:r>
              <a:rPr lang="en-US" sz="1600" i="1" dirty="0" err="1" smtClean="0"/>
              <a:t>B</a:t>
            </a:r>
            <a:r>
              <a:rPr lang="en-US" sz="1600" baseline="-25000" dirty="0" err="1" smtClean="0"/>
              <a:t>o</a:t>
            </a:r>
            <a:endParaRPr lang="en-US" sz="2000" dirty="0"/>
          </a:p>
        </p:txBody>
      </p:sp>
      <p:cxnSp>
        <p:nvCxnSpPr>
          <p:cNvPr id="42" name="Straight Arrow Connector 41"/>
          <p:cNvCxnSpPr/>
          <p:nvPr/>
        </p:nvCxnSpPr>
        <p:spPr>
          <a:xfrm flipV="1">
            <a:off x="5638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486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p:cNvCxnSpPr/>
          <p:nvPr/>
        </p:nvCxnSpPr>
        <p:spPr>
          <a:xfrm flipV="1">
            <a:off x="6019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5867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flipV="1">
            <a:off x="6400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6248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53"/>
          <p:cNvGrpSpPr/>
          <p:nvPr/>
        </p:nvGrpSpPr>
        <p:grpSpPr>
          <a:xfrm>
            <a:off x="6629400" y="3505200"/>
            <a:ext cx="304800" cy="685800"/>
            <a:chOff x="5105400" y="3505200"/>
            <a:chExt cx="304800" cy="685800"/>
          </a:xfrm>
        </p:grpSpPr>
        <p:cxnSp>
          <p:nvCxnSpPr>
            <p:cNvPr id="55" name="Straight Arrow Connector 54"/>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9" name="Straight Arrow Connector 58"/>
          <p:cNvCxnSpPr/>
          <p:nvPr/>
        </p:nvCxnSpPr>
        <p:spPr>
          <a:xfrm>
            <a:off x="5638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5486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p:cNvCxnSpPr/>
          <p:nvPr/>
        </p:nvCxnSpPr>
        <p:spPr>
          <a:xfrm>
            <a:off x="6019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5867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7772400" y="5334000"/>
            <a:ext cx="1042273" cy="369332"/>
          </a:xfrm>
          <a:prstGeom prst="rect">
            <a:avLst/>
          </a:prstGeom>
          <a:noFill/>
        </p:spPr>
        <p:txBody>
          <a:bodyPr wrap="none" rtlCol="0">
            <a:spAutoFit/>
          </a:bodyPr>
          <a:lstStyle/>
          <a:p>
            <a:r>
              <a:rPr lang="en-US" dirty="0" smtClean="0"/>
              <a:t>T = 300 K</a:t>
            </a:r>
            <a:endParaRPr lang="en-US" dirty="0"/>
          </a:p>
        </p:txBody>
      </p:sp>
      <p:graphicFrame>
        <p:nvGraphicFramePr>
          <p:cNvPr id="78" name="Object 77"/>
          <p:cNvGraphicFramePr>
            <a:graphicFrameLocks noChangeAspect="1"/>
          </p:cNvGraphicFramePr>
          <p:nvPr/>
        </p:nvGraphicFramePr>
        <p:xfrm>
          <a:off x="5486400" y="4800600"/>
          <a:ext cx="967154" cy="1123950"/>
        </p:xfrm>
        <a:graphic>
          <a:graphicData uri="http://schemas.openxmlformats.org/presentationml/2006/ole">
            <p:oleObj spid="_x0000_s6146" name="Equation" r:id="rId3" imgW="304560" imgH="330120" progId="Equation.3">
              <p:embed/>
            </p:oleObj>
          </a:graphicData>
        </a:graphic>
      </p:graphicFrame>
      <p:sp>
        <p:nvSpPr>
          <p:cNvPr id="79" name="TextBox 78"/>
          <p:cNvSpPr txBox="1"/>
          <p:nvPr/>
        </p:nvSpPr>
        <p:spPr>
          <a:xfrm>
            <a:off x="5105400" y="6019800"/>
            <a:ext cx="1828899" cy="369332"/>
          </a:xfrm>
          <a:prstGeom prst="rect">
            <a:avLst/>
          </a:prstGeom>
          <a:noFill/>
        </p:spPr>
        <p:txBody>
          <a:bodyPr wrap="none" rtlCol="0">
            <a:spAutoFit/>
          </a:bodyPr>
          <a:lstStyle/>
          <a:p>
            <a:r>
              <a:rPr lang="en-US" dirty="0" smtClean="0"/>
              <a:t>Boltzmann Factor</a:t>
            </a:r>
            <a:endParaRPr lang="en-US" dirty="0"/>
          </a:p>
        </p:txBody>
      </p:sp>
      <p:cxnSp>
        <p:nvCxnSpPr>
          <p:cNvPr id="81" name="Straight Arrow Connector 80"/>
          <p:cNvCxnSpPr/>
          <p:nvPr/>
        </p:nvCxnSpPr>
        <p:spPr>
          <a:xfrm>
            <a:off x="5334000" y="4800600"/>
            <a:ext cx="3810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H="1" flipV="1">
            <a:off x="6400800" y="5486400"/>
            <a:ext cx="3048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4114800" y="4648200"/>
            <a:ext cx="1223668" cy="276999"/>
          </a:xfrm>
          <a:prstGeom prst="rect">
            <a:avLst/>
          </a:prstGeom>
          <a:noFill/>
        </p:spPr>
        <p:txBody>
          <a:bodyPr wrap="none" rtlCol="0">
            <a:spAutoFit/>
          </a:bodyPr>
          <a:lstStyle/>
          <a:p>
            <a:r>
              <a:rPr lang="en-US" sz="1200" dirty="0"/>
              <a:t>m</a:t>
            </a:r>
            <a:r>
              <a:rPr lang="en-US" sz="1200" dirty="0" smtClean="0"/>
              <a:t>agnetic energy</a:t>
            </a:r>
            <a:endParaRPr lang="en-US" sz="1200" dirty="0"/>
          </a:p>
        </p:txBody>
      </p:sp>
      <p:sp>
        <p:nvSpPr>
          <p:cNvPr id="85" name="TextBox 84"/>
          <p:cNvSpPr txBox="1"/>
          <p:nvPr/>
        </p:nvSpPr>
        <p:spPr>
          <a:xfrm>
            <a:off x="6477000" y="5638800"/>
            <a:ext cx="1139543" cy="276999"/>
          </a:xfrm>
          <a:prstGeom prst="rect">
            <a:avLst/>
          </a:prstGeom>
          <a:noFill/>
        </p:spPr>
        <p:txBody>
          <a:bodyPr wrap="none" rtlCol="0">
            <a:spAutoFit/>
          </a:bodyPr>
          <a:lstStyle/>
          <a:p>
            <a:r>
              <a:rPr lang="en-US" sz="1200" dirty="0" smtClean="0"/>
              <a:t>thermal energy</a:t>
            </a:r>
            <a:endParaRPr lang="en-US" sz="1200" dirty="0"/>
          </a:p>
        </p:txBody>
      </p:sp>
      <p:sp>
        <p:nvSpPr>
          <p:cNvPr id="86" name="Rectangle 85"/>
          <p:cNvSpPr/>
          <p:nvPr/>
        </p:nvSpPr>
        <p:spPr>
          <a:xfrm>
            <a:off x="3886200" y="4419600"/>
            <a:ext cx="3810000" cy="2057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Arrow Connector 64"/>
          <p:cNvCxnSpPr/>
          <p:nvPr/>
        </p:nvCxnSpPr>
        <p:spPr>
          <a:xfrm>
            <a:off x="6400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6248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p:nvPr/>
        </p:nvCxnSpPr>
        <p:spPr>
          <a:xfrm flipV="1">
            <a:off x="2133600" y="3581400"/>
            <a:ext cx="0" cy="457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p Arrow 3"/>
          <p:cNvSpPr/>
          <p:nvPr/>
        </p:nvSpPr>
        <p:spPr>
          <a:xfrm>
            <a:off x="1447800" y="838200"/>
            <a:ext cx="457200" cy="32004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371600" y="4191000"/>
            <a:ext cx="533400" cy="461665"/>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a:t>
            </a:r>
            <a:endParaRPr lang="en-US" sz="2400" dirty="0"/>
          </a:p>
        </p:txBody>
      </p:sp>
      <p:cxnSp>
        <p:nvCxnSpPr>
          <p:cNvPr id="13" name="Straight Connector 12"/>
          <p:cNvCxnSpPr/>
          <p:nvPr/>
        </p:nvCxnSpPr>
        <p:spPr>
          <a:xfrm>
            <a:off x="4648200" y="914400"/>
            <a:ext cx="0" cy="3657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981200" y="2514600"/>
            <a:ext cx="4953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2514600" y="1828800"/>
            <a:ext cx="4114800" cy="14478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95800" y="533400"/>
            <a:ext cx="292068" cy="369332"/>
          </a:xfrm>
          <a:prstGeom prst="rect">
            <a:avLst/>
          </a:prstGeom>
          <a:noFill/>
        </p:spPr>
        <p:txBody>
          <a:bodyPr wrap="none" rtlCol="0">
            <a:spAutoFit/>
          </a:bodyPr>
          <a:lstStyle/>
          <a:p>
            <a:r>
              <a:rPr lang="en-US" dirty="0" smtClean="0"/>
              <a:t>Z</a:t>
            </a:r>
            <a:endParaRPr lang="en-US" dirty="0"/>
          </a:p>
        </p:txBody>
      </p:sp>
      <p:sp>
        <p:nvSpPr>
          <p:cNvPr id="25" name="TextBox 24"/>
          <p:cNvSpPr txBox="1"/>
          <p:nvPr/>
        </p:nvSpPr>
        <p:spPr>
          <a:xfrm>
            <a:off x="7010400" y="2362200"/>
            <a:ext cx="284052" cy="369332"/>
          </a:xfrm>
          <a:prstGeom prst="rect">
            <a:avLst/>
          </a:prstGeom>
          <a:noFill/>
        </p:spPr>
        <p:txBody>
          <a:bodyPr wrap="none" rtlCol="0">
            <a:spAutoFit/>
          </a:bodyPr>
          <a:lstStyle/>
          <a:p>
            <a:r>
              <a:rPr lang="en-US" dirty="0" smtClean="0"/>
              <a:t>x</a:t>
            </a:r>
            <a:endParaRPr lang="en-US" dirty="0"/>
          </a:p>
        </p:txBody>
      </p:sp>
      <p:sp>
        <p:nvSpPr>
          <p:cNvPr id="26" name="TextBox 25"/>
          <p:cNvSpPr txBox="1"/>
          <p:nvPr/>
        </p:nvSpPr>
        <p:spPr>
          <a:xfrm>
            <a:off x="6705600" y="1524000"/>
            <a:ext cx="288862" cy="369332"/>
          </a:xfrm>
          <a:prstGeom prst="rect">
            <a:avLst/>
          </a:prstGeom>
          <a:noFill/>
        </p:spPr>
        <p:txBody>
          <a:bodyPr wrap="none" rtlCol="0">
            <a:spAutoFit/>
          </a:bodyPr>
          <a:lstStyle/>
          <a:p>
            <a:r>
              <a:rPr lang="en-US" dirty="0" smtClean="0"/>
              <a:t>y</a:t>
            </a:r>
            <a:endParaRPr lang="en-US" dirty="0"/>
          </a:p>
        </p:txBody>
      </p:sp>
      <p:sp>
        <p:nvSpPr>
          <p:cNvPr id="27" name="Up Arrow 26"/>
          <p:cNvSpPr/>
          <p:nvPr/>
        </p:nvSpPr>
        <p:spPr>
          <a:xfrm>
            <a:off x="4572000" y="1524000"/>
            <a:ext cx="228600" cy="990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971800" y="4724400"/>
            <a:ext cx="3783152" cy="369332"/>
          </a:xfrm>
          <a:prstGeom prst="rect">
            <a:avLst/>
          </a:prstGeom>
          <a:noFill/>
        </p:spPr>
        <p:txBody>
          <a:bodyPr wrap="none" rtlCol="0">
            <a:spAutoFit/>
          </a:bodyPr>
          <a:lstStyle/>
          <a:p>
            <a:r>
              <a:rPr lang="en-US" dirty="0" smtClean="0"/>
              <a:t>Magnetization is first vertically aligned</a:t>
            </a:r>
            <a:endParaRPr lang="en-US" dirty="0"/>
          </a:p>
        </p:txBody>
      </p:sp>
      <p:sp>
        <p:nvSpPr>
          <p:cNvPr id="29" name="TextBox 28"/>
          <p:cNvSpPr txBox="1"/>
          <p:nvPr/>
        </p:nvSpPr>
        <p:spPr>
          <a:xfrm>
            <a:off x="2895600" y="5181600"/>
            <a:ext cx="4752135" cy="923330"/>
          </a:xfrm>
          <a:prstGeom prst="rect">
            <a:avLst/>
          </a:prstGeom>
          <a:noFill/>
        </p:spPr>
        <p:txBody>
          <a:bodyPr wrap="none" rtlCol="0">
            <a:spAutoFit/>
          </a:bodyPr>
          <a:lstStyle/>
          <a:p>
            <a:r>
              <a:rPr lang="en-US" dirty="0" smtClean="0"/>
              <a:t>Magnetization is then realigned</a:t>
            </a:r>
          </a:p>
          <a:p>
            <a:endParaRPr lang="en-US" dirty="0"/>
          </a:p>
          <a:p>
            <a:r>
              <a:rPr lang="en-US" dirty="0" smtClean="0"/>
              <a:t>Procession freq. is proportional to magnetic field</a:t>
            </a:r>
            <a:endParaRPr lang="en-US" dirty="0"/>
          </a:p>
        </p:txBody>
      </p:sp>
      <p:sp>
        <p:nvSpPr>
          <p:cNvPr id="32" name="Left-Up Arrow 31"/>
          <p:cNvSpPr/>
          <p:nvPr/>
        </p:nvSpPr>
        <p:spPr>
          <a:xfrm rot="10800000">
            <a:off x="3886200" y="1295400"/>
            <a:ext cx="609600" cy="457200"/>
          </a:xfrm>
          <a:prstGeom prst="leftUpArrow">
            <a:avLst>
              <a:gd name="adj1" fmla="val 0"/>
              <a:gd name="adj2" fmla="val 25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Up Arrow 32"/>
          <p:cNvSpPr/>
          <p:nvPr/>
        </p:nvSpPr>
        <p:spPr>
          <a:xfrm rot="-2700000">
            <a:off x="4202953" y="1688352"/>
            <a:ext cx="228600" cy="990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Curved Right Arrow 33"/>
          <p:cNvSpPr/>
          <p:nvPr/>
        </p:nvSpPr>
        <p:spPr>
          <a:xfrm>
            <a:off x="3276600" y="2209800"/>
            <a:ext cx="762000" cy="457200"/>
          </a:xfrm>
          <a:prstGeom prst="curvedRight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p:cNvSpPr txBox="1"/>
          <p:nvPr/>
        </p:nvSpPr>
        <p:spPr>
          <a:xfrm>
            <a:off x="3124200" y="1828800"/>
            <a:ext cx="396262" cy="461665"/>
          </a:xfrm>
          <a:prstGeom prst="rect">
            <a:avLst/>
          </a:prstGeom>
          <a:noFill/>
        </p:spPr>
        <p:txBody>
          <a:bodyPr wrap="none" rtlCol="0">
            <a:spAutoFit/>
          </a:bodyPr>
          <a:lstStyle/>
          <a:p>
            <a:r>
              <a:rPr lang="en-US" sz="2400" dirty="0" smtClean="0">
                <a:latin typeface="Symbol" pitchFamily="18" charset="2"/>
              </a:rPr>
              <a:t>w</a:t>
            </a:r>
            <a:endParaRPr lang="en-US" sz="2400" dirty="0">
              <a:latin typeface="Symbol" pitchFamily="18" charset="2"/>
            </a:endParaRPr>
          </a:p>
        </p:txBody>
      </p:sp>
      <p:sp>
        <p:nvSpPr>
          <p:cNvPr id="36" name="TextBox 35"/>
          <p:cNvSpPr txBox="1"/>
          <p:nvPr/>
        </p:nvSpPr>
        <p:spPr>
          <a:xfrm>
            <a:off x="6019800" y="381000"/>
            <a:ext cx="2133600" cy="707886"/>
          </a:xfrm>
          <a:prstGeom prst="rect">
            <a:avLst/>
          </a:prstGeom>
          <a:noFill/>
        </p:spPr>
        <p:txBody>
          <a:bodyPr wrap="square" rtlCol="0">
            <a:spAutoFit/>
          </a:bodyPr>
          <a:lstStyle/>
          <a:p>
            <a:pPr algn="ctr"/>
            <a:r>
              <a:rPr lang="en-US" sz="2000" dirty="0" err="1" smtClean="0"/>
              <a:t>Larmor</a:t>
            </a:r>
            <a:r>
              <a:rPr lang="en-US" sz="2000" dirty="0" smtClean="0"/>
              <a:t> Frequency</a:t>
            </a:r>
          </a:p>
          <a:p>
            <a:pPr algn="ctr"/>
            <a:r>
              <a:rPr lang="en-US" sz="2000" dirty="0" smtClean="0">
                <a:latin typeface="Symbol" pitchFamily="18" charset="2"/>
              </a:rPr>
              <a:t>w</a:t>
            </a:r>
            <a:r>
              <a:rPr lang="en-US" sz="2000" dirty="0" smtClean="0"/>
              <a:t>= </a:t>
            </a:r>
            <a:r>
              <a:rPr lang="en-US" sz="2000" dirty="0" err="1" smtClean="0">
                <a:latin typeface="Symbol" pitchFamily="18" charset="2"/>
              </a:rPr>
              <a:t>g</a:t>
            </a:r>
            <a:r>
              <a:rPr lang="en-US" sz="2000" i="1" dirty="0" err="1" smtClean="0"/>
              <a:t>B</a:t>
            </a:r>
            <a:r>
              <a:rPr lang="en-US" sz="2000" baseline="-25000" dirty="0" err="1" smtClean="0"/>
              <a:t>o</a:t>
            </a:r>
            <a:endParaRPr lang="en-US" sz="2800" dirty="0"/>
          </a:p>
        </p:txBody>
      </p:sp>
      <p:sp>
        <p:nvSpPr>
          <p:cNvPr id="37" name="TextBox 36"/>
          <p:cNvSpPr txBox="1"/>
          <p:nvPr/>
        </p:nvSpPr>
        <p:spPr>
          <a:xfrm>
            <a:off x="7391400" y="1447800"/>
            <a:ext cx="1451038" cy="646331"/>
          </a:xfrm>
          <a:prstGeom prst="rect">
            <a:avLst/>
          </a:prstGeom>
          <a:noFill/>
        </p:spPr>
        <p:txBody>
          <a:bodyPr wrap="none" rtlCol="0">
            <a:spAutoFit/>
          </a:bodyPr>
          <a:lstStyle/>
          <a:p>
            <a:r>
              <a:rPr lang="en-US" dirty="0" smtClean="0">
                <a:latin typeface="Symbol" pitchFamily="18" charset="2"/>
              </a:rPr>
              <a:t>g</a:t>
            </a:r>
            <a:r>
              <a:rPr lang="en-US" dirty="0" smtClean="0"/>
              <a:t> depends on</a:t>
            </a:r>
          </a:p>
          <a:p>
            <a:r>
              <a:rPr lang="en-US" dirty="0"/>
              <a:t>t</a:t>
            </a:r>
            <a:r>
              <a:rPr lang="en-US" dirty="0" smtClean="0"/>
              <a:t>he nucleus</a:t>
            </a:r>
            <a:endParaRPr lang="en-US" dirty="0"/>
          </a:p>
        </p:txBody>
      </p:sp>
      <p:sp>
        <p:nvSpPr>
          <p:cNvPr id="38" name="TextBox 37"/>
          <p:cNvSpPr txBox="1"/>
          <p:nvPr/>
        </p:nvSpPr>
        <p:spPr>
          <a:xfrm>
            <a:off x="5410200" y="3048000"/>
            <a:ext cx="3611117" cy="646331"/>
          </a:xfrm>
          <a:prstGeom prst="rect">
            <a:avLst/>
          </a:prstGeom>
          <a:noFill/>
        </p:spPr>
        <p:txBody>
          <a:bodyPr wrap="none" rtlCol="0">
            <a:spAutoFit/>
          </a:bodyPr>
          <a:lstStyle/>
          <a:p>
            <a:pPr algn="ctr">
              <a:buFont typeface="Symbol"/>
              <a:buChar char="g"/>
            </a:pPr>
            <a:r>
              <a:rPr lang="en-US" dirty="0" smtClean="0"/>
              <a:t>= </a:t>
            </a:r>
            <a:r>
              <a:rPr lang="en-US" dirty="0" err="1" smtClean="0"/>
              <a:t>gyromagnetic</a:t>
            </a:r>
            <a:r>
              <a:rPr lang="en-US" dirty="0" smtClean="0"/>
              <a:t> (or </a:t>
            </a:r>
            <a:r>
              <a:rPr lang="en-US" dirty="0" err="1" smtClean="0"/>
              <a:t>magnetogyric</a:t>
            </a:r>
            <a:r>
              <a:rPr lang="en-US" b="1" dirty="0" smtClean="0"/>
              <a:t> </a:t>
            </a:r>
            <a:r>
              <a:rPr lang="en-US" dirty="0" smtClean="0"/>
              <a:t>)</a:t>
            </a:r>
          </a:p>
          <a:p>
            <a:pPr algn="ctr"/>
            <a:r>
              <a:rPr lang="en-US" dirty="0" smtClean="0"/>
              <a:t>ratio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2" grpId="0" animBg="1"/>
      <p:bldP spid="33" grpId="0" animBg="1"/>
      <p:bldP spid="34" grpId="0" animBg="1"/>
      <p:bldP spid="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966872" y="1397002"/>
          <a:ext cx="5210256" cy="4063995"/>
        </p:xfrm>
        <a:graphic>
          <a:graphicData uri="http://schemas.openxmlformats.org/drawingml/2006/table">
            <a:tbl>
              <a:tblPr/>
              <a:tblGrid>
                <a:gridCol w="1736752"/>
                <a:gridCol w="1736752"/>
                <a:gridCol w="1736752"/>
              </a:tblGrid>
              <a:tr h="312615">
                <a:tc>
                  <a:txBody>
                    <a:bodyPr/>
                    <a:lstStyle/>
                    <a:p>
                      <a:r>
                        <a:rPr lang="en-US" sz="1500" dirty="0"/>
                        <a:t>Nucleus</a:t>
                      </a:r>
                    </a:p>
                  </a:txBody>
                  <a:tcPr marL="78154" marR="78154" marT="39077" marB="39077" anchor="ctr">
                    <a:lnL>
                      <a:noFill/>
                    </a:lnL>
                    <a:lnR>
                      <a:noFill/>
                    </a:lnR>
                    <a:lnT>
                      <a:noFill/>
                    </a:lnT>
                    <a:lnB>
                      <a:noFill/>
                    </a:lnB>
                  </a:tcPr>
                </a:tc>
                <a:tc>
                  <a:txBody>
                    <a:bodyPr/>
                    <a:lstStyle/>
                    <a:p>
                      <a:r>
                        <a:rPr lang="nn-NO" sz="1500" i="1"/>
                        <a:t>γ</a:t>
                      </a:r>
                      <a:r>
                        <a:rPr lang="nn-NO" sz="1500"/>
                        <a:t> / 10</a:t>
                      </a:r>
                      <a:r>
                        <a:rPr lang="nn-NO" sz="1500" baseline="30000"/>
                        <a:t>6</a:t>
                      </a:r>
                      <a:r>
                        <a:rPr lang="nn-NO" sz="1500"/>
                        <a:t> rad s</a:t>
                      </a:r>
                      <a:r>
                        <a:rPr lang="nn-NO" sz="1500" baseline="30000"/>
                        <a:t>−1</a:t>
                      </a:r>
                      <a:r>
                        <a:rPr lang="nn-NO" sz="1500"/>
                        <a:t> T</a:t>
                      </a:r>
                      <a:r>
                        <a:rPr lang="nn-NO" sz="1500" baseline="30000"/>
                        <a:t>−1</a:t>
                      </a:r>
                      <a:endParaRPr lang="nn-NO" sz="1500"/>
                    </a:p>
                  </a:txBody>
                  <a:tcPr marL="78154" marR="78154" marT="39077" marB="39077" anchor="ctr">
                    <a:lnL>
                      <a:noFill/>
                    </a:lnL>
                    <a:lnR>
                      <a:noFill/>
                    </a:lnR>
                    <a:lnT>
                      <a:noFill/>
                    </a:lnT>
                    <a:lnB>
                      <a:noFill/>
                    </a:lnB>
                  </a:tcPr>
                </a:tc>
                <a:tc>
                  <a:txBody>
                    <a:bodyPr/>
                    <a:lstStyle/>
                    <a:p>
                      <a:r>
                        <a:rPr lang="el-GR" sz="1500" i="1"/>
                        <a:t>γ/2π</a:t>
                      </a:r>
                      <a:r>
                        <a:rPr lang="el-GR" sz="1500"/>
                        <a:t> / </a:t>
                      </a:r>
                      <a:r>
                        <a:rPr lang="en-US" sz="1500"/>
                        <a:t>MHz T</a:t>
                      </a:r>
                      <a:r>
                        <a:rPr lang="en-US" sz="1500" baseline="30000"/>
                        <a:t>−1</a:t>
                      </a:r>
                      <a:endParaRPr lang="en-US" sz="1500"/>
                    </a:p>
                  </a:txBody>
                  <a:tcPr marL="78154" marR="78154" marT="39077" marB="39077" anchor="ctr">
                    <a:lnL>
                      <a:noFill/>
                    </a:lnL>
                    <a:lnR>
                      <a:noFill/>
                    </a:lnR>
                    <a:lnT>
                      <a:noFill/>
                    </a:lnT>
                    <a:lnB>
                      <a:noFill/>
                    </a:lnB>
                  </a:tcPr>
                </a:tc>
              </a:tr>
              <a:tr h="312615">
                <a:tc>
                  <a:txBody>
                    <a:bodyPr/>
                    <a:lstStyle/>
                    <a:p>
                      <a:r>
                        <a:rPr lang="en-US" sz="1500" baseline="30000" dirty="0"/>
                        <a:t>1</a:t>
                      </a:r>
                      <a:r>
                        <a:rPr lang="en-US" sz="1500" dirty="0"/>
                        <a:t>H</a:t>
                      </a:r>
                    </a:p>
                  </a:txBody>
                  <a:tcPr marL="78154" marR="78154" marT="39077" marB="39077" anchor="ctr">
                    <a:lnL>
                      <a:noFill/>
                    </a:lnL>
                    <a:lnR>
                      <a:noFill/>
                    </a:lnR>
                    <a:lnT>
                      <a:noFill/>
                    </a:lnT>
                    <a:lnB>
                      <a:noFill/>
                    </a:lnB>
                  </a:tcPr>
                </a:tc>
                <a:tc>
                  <a:txBody>
                    <a:bodyPr/>
                    <a:lstStyle/>
                    <a:p>
                      <a:r>
                        <a:rPr lang="en-US" sz="1500"/>
                        <a:t>267.513</a:t>
                      </a:r>
                    </a:p>
                  </a:txBody>
                  <a:tcPr marL="78154" marR="78154" marT="39077" marB="39077" anchor="ctr">
                    <a:lnL>
                      <a:noFill/>
                    </a:lnL>
                    <a:lnR>
                      <a:noFill/>
                    </a:lnR>
                    <a:lnT>
                      <a:noFill/>
                    </a:lnT>
                    <a:lnB>
                      <a:noFill/>
                    </a:lnB>
                  </a:tcPr>
                </a:tc>
                <a:tc>
                  <a:txBody>
                    <a:bodyPr/>
                    <a:lstStyle/>
                    <a:p>
                      <a:r>
                        <a:rPr lang="en-US" sz="1500"/>
                        <a:t>42.576</a:t>
                      </a:r>
                    </a:p>
                  </a:txBody>
                  <a:tcPr marL="78154" marR="78154" marT="39077" marB="39077" anchor="ctr">
                    <a:lnL>
                      <a:noFill/>
                    </a:lnL>
                    <a:lnR>
                      <a:noFill/>
                    </a:lnR>
                    <a:lnT>
                      <a:noFill/>
                    </a:lnT>
                    <a:lnB>
                      <a:noFill/>
                    </a:lnB>
                  </a:tcPr>
                </a:tc>
              </a:tr>
              <a:tr h="312615">
                <a:tc>
                  <a:txBody>
                    <a:bodyPr/>
                    <a:lstStyle/>
                    <a:p>
                      <a:r>
                        <a:rPr lang="en-US" sz="1500" baseline="30000"/>
                        <a:t>2</a:t>
                      </a:r>
                      <a:r>
                        <a:rPr lang="en-US" sz="1500"/>
                        <a:t>H</a:t>
                      </a:r>
                    </a:p>
                  </a:txBody>
                  <a:tcPr marL="78154" marR="78154" marT="39077" marB="39077" anchor="ctr">
                    <a:lnL>
                      <a:noFill/>
                    </a:lnL>
                    <a:lnR>
                      <a:noFill/>
                    </a:lnR>
                    <a:lnT>
                      <a:noFill/>
                    </a:lnT>
                    <a:lnB>
                      <a:noFill/>
                    </a:lnB>
                  </a:tcPr>
                </a:tc>
                <a:tc>
                  <a:txBody>
                    <a:bodyPr/>
                    <a:lstStyle/>
                    <a:p>
                      <a:r>
                        <a:rPr lang="en-US" sz="1500"/>
                        <a:t>41.065</a:t>
                      </a:r>
                    </a:p>
                  </a:txBody>
                  <a:tcPr marL="78154" marR="78154" marT="39077" marB="39077" anchor="ctr">
                    <a:lnL>
                      <a:noFill/>
                    </a:lnL>
                    <a:lnR>
                      <a:noFill/>
                    </a:lnR>
                    <a:lnT>
                      <a:noFill/>
                    </a:lnT>
                    <a:lnB>
                      <a:noFill/>
                    </a:lnB>
                  </a:tcPr>
                </a:tc>
                <a:tc>
                  <a:txBody>
                    <a:bodyPr/>
                    <a:lstStyle/>
                    <a:p>
                      <a:r>
                        <a:rPr lang="en-US" sz="1500"/>
                        <a:t>6.536</a:t>
                      </a:r>
                    </a:p>
                  </a:txBody>
                  <a:tcPr marL="78154" marR="78154" marT="39077" marB="39077" anchor="ctr">
                    <a:lnL>
                      <a:noFill/>
                    </a:lnL>
                    <a:lnR>
                      <a:noFill/>
                    </a:lnR>
                    <a:lnT>
                      <a:noFill/>
                    </a:lnT>
                    <a:lnB>
                      <a:noFill/>
                    </a:lnB>
                  </a:tcPr>
                </a:tc>
              </a:tr>
              <a:tr h="312615">
                <a:tc>
                  <a:txBody>
                    <a:bodyPr/>
                    <a:lstStyle/>
                    <a:p>
                      <a:r>
                        <a:rPr lang="en-US" sz="1500" baseline="30000"/>
                        <a:t>3</a:t>
                      </a:r>
                      <a:r>
                        <a:rPr lang="en-US" sz="1500"/>
                        <a:t>He</a:t>
                      </a:r>
                    </a:p>
                  </a:txBody>
                  <a:tcPr marL="78154" marR="78154" marT="39077" marB="39077" anchor="ctr">
                    <a:lnL>
                      <a:noFill/>
                    </a:lnL>
                    <a:lnR>
                      <a:noFill/>
                    </a:lnR>
                    <a:lnT>
                      <a:noFill/>
                    </a:lnT>
                    <a:lnB>
                      <a:noFill/>
                    </a:lnB>
                  </a:tcPr>
                </a:tc>
                <a:tc>
                  <a:txBody>
                    <a:bodyPr/>
                    <a:lstStyle/>
                    <a:p>
                      <a:r>
                        <a:rPr lang="en-US" sz="1500"/>
                        <a:t>-203.789</a:t>
                      </a:r>
                    </a:p>
                  </a:txBody>
                  <a:tcPr marL="78154" marR="78154" marT="39077" marB="39077" anchor="ctr">
                    <a:lnL>
                      <a:noFill/>
                    </a:lnL>
                    <a:lnR>
                      <a:noFill/>
                    </a:lnR>
                    <a:lnT>
                      <a:noFill/>
                    </a:lnT>
                    <a:lnB>
                      <a:noFill/>
                    </a:lnB>
                  </a:tcPr>
                </a:tc>
                <a:tc>
                  <a:txBody>
                    <a:bodyPr/>
                    <a:lstStyle/>
                    <a:p>
                      <a:r>
                        <a:rPr lang="en-US" sz="1500"/>
                        <a:t>-32.434</a:t>
                      </a:r>
                    </a:p>
                  </a:txBody>
                  <a:tcPr marL="78154" marR="78154" marT="39077" marB="39077" anchor="ctr">
                    <a:lnL>
                      <a:noFill/>
                    </a:lnL>
                    <a:lnR>
                      <a:noFill/>
                    </a:lnR>
                    <a:lnT>
                      <a:noFill/>
                    </a:lnT>
                    <a:lnB>
                      <a:noFill/>
                    </a:lnB>
                  </a:tcPr>
                </a:tc>
              </a:tr>
              <a:tr h="312615">
                <a:tc>
                  <a:txBody>
                    <a:bodyPr/>
                    <a:lstStyle/>
                    <a:p>
                      <a:r>
                        <a:rPr lang="en-US" sz="1500" baseline="30000"/>
                        <a:t>7</a:t>
                      </a:r>
                      <a:r>
                        <a:rPr lang="en-US" sz="1500"/>
                        <a:t>Li</a:t>
                      </a:r>
                    </a:p>
                  </a:txBody>
                  <a:tcPr marL="78154" marR="78154" marT="39077" marB="39077" anchor="ctr">
                    <a:lnL>
                      <a:noFill/>
                    </a:lnL>
                    <a:lnR>
                      <a:noFill/>
                    </a:lnR>
                    <a:lnT>
                      <a:noFill/>
                    </a:lnT>
                    <a:lnB>
                      <a:noFill/>
                    </a:lnB>
                  </a:tcPr>
                </a:tc>
                <a:tc>
                  <a:txBody>
                    <a:bodyPr/>
                    <a:lstStyle/>
                    <a:p>
                      <a:r>
                        <a:rPr lang="en-US" sz="1500"/>
                        <a:t>103.962</a:t>
                      </a:r>
                    </a:p>
                  </a:txBody>
                  <a:tcPr marL="78154" marR="78154" marT="39077" marB="39077" anchor="ctr">
                    <a:lnL>
                      <a:noFill/>
                    </a:lnL>
                    <a:lnR>
                      <a:noFill/>
                    </a:lnR>
                    <a:lnT>
                      <a:noFill/>
                    </a:lnT>
                    <a:lnB>
                      <a:noFill/>
                    </a:lnB>
                  </a:tcPr>
                </a:tc>
                <a:tc>
                  <a:txBody>
                    <a:bodyPr/>
                    <a:lstStyle/>
                    <a:p>
                      <a:r>
                        <a:rPr lang="en-US" sz="1500"/>
                        <a:t>16.546</a:t>
                      </a:r>
                    </a:p>
                  </a:txBody>
                  <a:tcPr marL="78154" marR="78154" marT="39077" marB="39077" anchor="ctr">
                    <a:lnL>
                      <a:noFill/>
                    </a:lnL>
                    <a:lnR>
                      <a:noFill/>
                    </a:lnR>
                    <a:lnT>
                      <a:noFill/>
                    </a:lnT>
                    <a:lnB>
                      <a:noFill/>
                    </a:lnB>
                  </a:tcPr>
                </a:tc>
              </a:tr>
              <a:tr h="312615">
                <a:tc>
                  <a:txBody>
                    <a:bodyPr/>
                    <a:lstStyle/>
                    <a:p>
                      <a:r>
                        <a:rPr lang="en-US" sz="1500" baseline="30000" dirty="0"/>
                        <a:t>13</a:t>
                      </a:r>
                      <a:r>
                        <a:rPr lang="en-US" sz="1500" dirty="0"/>
                        <a:t>C</a:t>
                      </a:r>
                    </a:p>
                  </a:txBody>
                  <a:tcPr marL="78154" marR="78154" marT="39077" marB="39077" anchor="ctr">
                    <a:lnL>
                      <a:noFill/>
                    </a:lnL>
                    <a:lnR>
                      <a:noFill/>
                    </a:lnR>
                    <a:lnT>
                      <a:noFill/>
                    </a:lnT>
                    <a:lnB>
                      <a:noFill/>
                    </a:lnB>
                  </a:tcPr>
                </a:tc>
                <a:tc>
                  <a:txBody>
                    <a:bodyPr/>
                    <a:lstStyle/>
                    <a:p>
                      <a:r>
                        <a:rPr lang="en-US" sz="1500"/>
                        <a:t>67.262</a:t>
                      </a:r>
                    </a:p>
                  </a:txBody>
                  <a:tcPr marL="78154" marR="78154" marT="39077" marB="39077" anchor="ctr">
                    <a:lnL>
                      <a:noFill/>
                    </a:lnL>
                    <a:lnR>
                      <a:noFill/>
                    </a:lnR>
                    <a:lnT>
                      <a:noFill/>
                    </a:lnT>
                    <a:lnB>
                      <a:noFill/>
                    </a:lnB>
                  </a:tcPr>
                </a:tc>
                <a:tc>
                  <a:txBody>
                    <a:bodyPr/>
                    <a:lstStyle/>
                    <a:p>
                      <a:r>
                        <a:rPr lang="en-US" sz="1500"/>
                        <a:t>10.705</a:t>
                      </a:r>
                    </a:p>
                  </a:txBody>
                  <a:tcPr marL="78154" marR="78154" marT="39077" marB="39077" anchor="ctr">
                    <a:lnL>
                      <a:noFill/>
                    </a:lnL>
                    <a:lnR>
                      <a:noFill/>
                    </a:lnR>
                    <a:lnT>
                      <a:noFill/>
                    </a:lnT>
                    <a:lnB>
                      <a:noFill/>
                    </a:lnB>
                  </a:tcPr>
                </a:tc>
              </a:tr>
              <a:tr h="312615">
                <a:tc>
                  <a:txBody>
                    <a:bodyPr/>
                    <a:lstStyle/>
                    <a:p>
                      <a:r>
                        <a:rPr lang="en-US" sz="1500" baseline="30000"/>
                        <a:t>14</a:t>
                      </a:r>
                      <a:r>
                        <a:rPr lang="en-US" sz="1500"/>
                        <a:t>N</a:t>
                      </a:r>
                    </a:p>
                  </a:txBody>
                  <a:tcPr marL="78154" marR="78154" marT="39077" marB="39077" anchor="ctr">
                    <a:lnL>
                      <a:noFill/>
                    </a:lnL>
                    <a:lnR>
                      <a:noFill/>
                    </a:lnR>
                    <a:lnT>
                      <a:noFill/>
                    </a:lnT>
                    <a:lnB>
                      <a:noFill/>
                    </a:lnB>
                  </a:tcPr>
                </a:tc>
                <a:tc>
                  <a:txBody>
                    <a:bodyPr/>
                    <a:lstStyle/>
                    <a:p>
                      <a:r>
                        <a:rPr lang="en-US" sz="1500"/>
                        <a:t>19.331</a:t>
                      </a:r>
                    </a:p>
                  </a:txBody>
                  <a:tcPr marL="78154" marR="78154" marT="39077" marB="39077" anchor="ctr">
                    <a:lnL>
                      <a:noFill/>
                    </a:lnL>
                    <a:lnR>
                      <a:noFill/>
                    </a:lnR>
                    <a:lnT>
                      <a:noFill/>
                    </a:lnT>
                    <a:lnB>
                      <a:noFill/>
                    </a:lnB>
                  </a:tcPr>
                </a:tc>
                <a:tc>
                  <a:txBody>
                    <a:bodyPr/>
                    <a:lstStyle/>
                    <a:p>
                      <a:r>
                        <a:rPr lang="en-US" sz="1500"/>
                        <a:t>3.077</a:t>
                      </a:r>
                    </a:p>
                  </a:txBody>
                  <a:tcPr marL="78154" marR="78154" marT="39077" marB="39077" anchor="ctr">
                    <a:lnL>
                      <a:noFill/>
                    </a:lnL>
                    <a:lnR>
                      <a:noFill/>
                    </a:lnR>
                    <a:lnT>
                      <a:noFill/>
                    </a:lnT>
                    <a:lnB>
                      <a:noFill/>
                    </a:lnB>
                  </a:tcPr>
                </a:tc>
              </a:tr>
              <a:tr h="312615">
                <a:tc>
                  <a:txBody>
                    <a:bodyPr/>
                    <a:lstStyle/>
                    <a:p>
                      <a:r>
                        <a:rPr lang="en-US" sz="1500" baseline="30000"/>
                        <a:t>15</a:t>
                      </a:r>
                      <a:r>
                        <a:rPr lang="en-US" sz="1500"/>
                        <a:t>N</a:t>
                      </a:r>
                    </a:p>
                  </a:txBody>
                  <a:tcPr marL="78154" marR="78154" marT="39077" marB="39077" anchor="ctr">
                    <a:lnL>
                      <a:noFill/>
                    </a:lnL>
                    <a:lnR>
                      <a:noFill/>
                    </a:lnR>
                    <a:lnT>
                      <a:noFill/>
                    </a:lnT>
                    <a:lnB>
                      <a:noFill/>
                    </a:lnB>
                  </a:tcPr>
                </a:tc>
                <a:tc>
                  <a:txBody>
                    <a:bodyPr/>
                    <a:lstStyle/>
                    <a:p>
                      <a:r>
                        <a:rPr lang="en-US" sz="1500"/>
                        <a:t>-27.116</a:t>
                      </a:r>
                    </a:p>
                  </a:txBody>
                  <a:tcPr marL="78154" marR="78154" marT="39077" marB="39077" anchor="ctr">
                    <a:lnL>
                      <a:noFill/>
                    </a:lnL>
                    <a:lnR>
                      <a:noFill/>
                    </a:lnR>
                    <a:lnT>
                      <a:noFill/>
                    </a:lnT>
                    <a:lnB>
                      <a:noFill/>
                    </a:lnB>
                  </a:tcPr>
                </a:tc>
                <a:tc>
                  <a:txBody>
                    <a:bodyPr/>
                    <a:lstStyle/>
                    <a:p>
                      <a:r>
                        <a:rPr lang="en-US" sz="1500"/>
                        <a:t>-4.316</a:t>
                      </a:r>
                    </a:p>
                  </a:txBody>
                  <a:tcPr marL="78154" marR="78154" marT="39077" marB="39077" anchor="ctr">
                    <a:lnL>
                      <a:noFill/>
                    </a:lnL>
                    <a:lnR>
                      <a:noFill/>
                    </a:lnR>
                    <a:lnT>
                      <a:noFill/>
                    </a:lnT>
                    <a:lnB>
                      <a:noFill/>
                    </a:lnB>
                  </a:tcPr>
                </a:tc>
              </a:tr>
              <a:tr h="312615">
                <a:tc>
                  <a:txBody>
                    <a:bodyPr/>
                    <a:lstStyle/>
                    <a:p>
                      <a:r>
                        <a:rPr lang="en-US" sz="1500" baseline="30000" dirty="0"/>
                        <a:t>17</a:t>
                      </a:r>
                      <a:r>
                        <a:rPr lang="en-US" sz="1500" dirty="0"/>
                        <a:t>O</a:t>
                      </a:r>
                    </a:p>
                  </a:txBody>
                  <a:tcPr marL="78154" marR="78154" marT="39077" marB="39077" anchor="ctr">
                    <a:lnL>
                      <a:noFill/>
                    </a:lnL>
                    <a:lnR>
                      <a:noFill/>
                    </a:lnR>
                    <a:lnT>
                      <a:noFill/>
                    </a:lnT>
                    <a:lnB>
                      <a:noFill/>
                    </a:lnB>
                  </a:tcPr>
                </a:tc>
                <a:tc>
                  <a:txBody>
                    <a:bodyPr/>
                    <a:lstStyle/>
                    <a:p>
                      <a:r>
                        <a:rPr lang="en-US" sz="1500"/>
                        <a:t>-36.264</a:t>
                      </a:r>
                    </a:p>
                  </a:txBody>
                  <a:tcPr marL="78154" marR="78154" marT="39077" marB="39077" anchor="ctr">
                    <a:lnL>
                      <a:noFill/>
                    </a:lnL>
                    <a:lnR>
                      <a:noFill/>
                    </a:lnR>
                    <a:lnT>
                      <a:noFill/>
                    </a:lnT>
                    <a:lnB>
                      <a:noFill/>
                    </a:lnB>
                  </a:tcPr>
                </a:tc>
                <a:tc>
                  <a:txBody>
                    <a:bodyPr/>
                    <a:lstStyle/>
                    <a:p>
                      <a:r>
                        <a:rPr lang="en-US" sz="1500"/>
                        <a:t>-5.772</a:t>
                      </a:r>
                    </a:p>
                  </a:txBody>
                  <a:tcPr marL="78154" marR="78154" marT="39077" marB="39077" anchor="ctr">
                    <a:lnL>
                      <a:noFill/>
                    </a:lnL>
                    <a:lnR>
                      <a:noFill/>
                    </a:lnR>
                    <a:lnT>
                      <a:noFill/>
                    </a:lnT>
                    <a:lnB>
                      <a:noFill/>
                    </a:lnB>
                  </a:tcPr>
                </a:tc>
              </a:tr>
              <a:tr h="312615">
                <a:tc>
                  <a:txBody>
                    <a:bodyPr/>
                    <a:lstStyle/>
                    <a:p>
                      <a:r>
                        <a:rPr lang="en-US" sz="1500" baseline="30000"/>
                        <a:t>19</a:t>
                      </a:r>
                      <a:r>
                        <a:rPr lang="en-US" sz="1500"/>
                        <a:t>F</a:t>
                      </a:r>
                    </a:p>
                  </a:txBody>
                  <a:tcPr marL="78154" marR="78154" marT="39077" marB="39077" anchor="ctr">
                    <a:lnL>
                      <a:noFill/>
                    </a:lnL>
                    <a:lnR>
                      <a:noFill/>
                    </a:lnR>
                    <a:lnT>
                      <a:noFill/>
                    </a:lnT>
                    <a:lnB>
                      <a:noFill/>
                    </a:lnB>
                  </a:tcPr>
                </a:tc>
                <a:tc>
                  <a:txBody>
                    <a:bodyPr/>
                    <a:lstStyle/>
                    <a:p>
                      <a:r>
                        <a:rPr lang="en-US" sz="1500"/>
                        <a:t>251.662</a:t>
                      </a:r>
                    </a:p>
                  </a:txBody>
                  <a:tcPr marL="78154" marR="78154" marT="39077" marB="39077" anchor="ctr">
                    <a:lnL>
                      <a:noFill/>
                    </a:lnL>
                    <a:lnR>
                      <a:noFill/>
                    </a:lnR>
                    <a:lnT>
                      <a:noFill/>
                    </a:lnT>
                    <a:lnB>
                      <a:noFill/>
                    </a:lnB>
                  </a:tcPr>
                </a:tc>
                <a:tc>
                  <a:txBody>
                    <a:bodyPr/>
                    <a:lstStyle/>
                    <a:p>
                      <a:r>
                        <a:rPr lang="en-US" sz="1500"/>
                        <a:t>40.053</a:t>
                      </a:r>
                    </a:p>
                  </a:txBody>
                  <a:tcPr marL="78154" marR="78154" marT="39077" marB="39077" anchor="ctr">
                    <a:lnL>
                      <a:noFill/>
                    </a:lnL>
                    <a:lnR>
                      <a:noFill/>
                    </a:lnR>
                    <a:lnT>
                      <a:noFill/>
                    </a:lnT>
                    <a:lnB>
                      <a:noFill/>
                    </a:lnB>
                  </a:tcPr>
                </a:tc>
              </a:tr>
              <a:tr h="312615">
                <a:tc>
                  <a:txBody>
                    <a:bodyPr/>
                    <a:lstStyle/>
                    <a:p>
                      <a:r>
                        <a:rPr lang="en-US" sz="1500" baseline="30000"/>
                        <a:t>23</a:t>
                      </a:r>
                      <a:r>
                        <a:rPr lang="en-US" sz="1500"/>
                        <a:t>Na</a:t>
                      </a:r>
                    </a:p>
                  </a:txBody>
                  <a:tcPr marL="78154" marR="78154" marT="39077" marB="39077" anchor="ctr">
                    <a:lnL>
                      <a:noFill/>
                    </a:lnL>
                    <a:lnR>
                      <a:noFill/>
                    </a:lnR>
                    <a:lnT>
                      <a:noFill/>
                    </a:lnT>
                    <a:lnB>
                      <a:noFill/>
                    </a:lnB>
                  </a:tcPr>
                </a:tc>
                <a:tc>
                  <a:txBody>
                    <a:bodyPr/>
                    <a:lstStyle/>
                    <a:p>
                      <a:r>
                        <a:rPr lang="en-US" sz="1500"/>
                        <a:t>70.761</a:t>
                      </a:r>
                    </a:p>
                  </a:txBody>
                  <a:tcPr marL="78154" marR="78154" marT="39077" marB="39077" anchor="ctr">
                    <a:lnL>
                      <a:noFill/>
                    </a:lnL>
                    <a:lnR>
                      <a:noFill/>
                    </a:lnR>
                    <a:lnT>
                      <a:noFill/>
                    </a:lnT>
                    <a:lnB>
                      <a:noFill/>
                    </a:lnB>
                  </a:tcPr>
                </a:tc>
                <a:tc>
                  <a:txBody>
                    <a:bodyPr/>
                    <a:lstStyle/>
                    <a:p>
                      <a:r>
                        <a:rPr lang="en-US" sz="1500"/>
                        <a:t>11.262</a:t>
                      </a:r>
                    </a:p>
                  </a:txBody>
                  <a:tcPr marL="78154" marR="78154" marT="39077" marB="39077" anchor="ctr">
                    <a:lnL>
                      <a:noFill/>
                    </a:lnL>
                    <a:lnR>
                      <a:noFill/>
                    </a:lnR>
                    <a:lnT>
                      <a:noFill/>
                    </a:lnT>
                    <a:lnB>
                      <a:noFill/>
                    </a:lnB>
                  </a:tcPr>
                </a:tc>
              </a:tr>
              <a:tr h="312615">
                <a:tc>
                  <a:txBody>
                    <a:bodyPr/>
                    <a:lstStyle/>
                    <a:p>
                      <a:r>
                        <a:rPr lang="en-US" sz="1500" baseline="30000" dirty="0"/>
                        <a:t>31</a:t>
                      </a:r>
                      <a:r>
                        <a:rPr lang="en-US" sz="1500" dirty="0"/>
                        <a:t>P</a:t>
                      </a:r>
                    </a:p>
                  </a:txBody>
                  <a:tcPr marL="78154" marR="78154" marT="39077" marB="39077" anchor="ctr">
                    <a:lnL>
                      <a:noFill/>
                    </a:lnL>
                    <a:lnR>
                      <a:noFill/>
                    </a:lnR>
                    <a:lnT>
                      <a:noFill/>
                    </a:lnT>
                    <a:lnB>
                      <a:noFill/>
                    </a:lnB>
                  </a:tcPr>
                </a:tc>
                <a:tc>
                  <a:txBody>
                    <a:bodyPr/>
                    <a:lstStyle/>
                    <a:p>
                      <a:r>
                        <a:rPr lang="en-US" sz="1500"/>
                        <a:t>108.291</a:t>
                      </a:r>
                    </a:p>
                  </a:txBody>
                  <a:tcPr marL="78154" marR="78154" marT="39077" marB="39077" anchor="ctr">
                    <a:lnL>
                      <a:noFill/>
                    </a:lnL>
                    <a:lnR>
                      <a:noFill/>
                    </a:lnR>
                    <a:lnT>
                      <a:noFill/>
                    </a:lnT>
                    <a:lnB>
                      <a:noFill/>
                    </a:lnB>
                  </a:tcPr>
                </a:tc>
                <a:tc>
                  <a:txBody>
                    <a:bodyPr/>
                    <a:lstStyle/>
                    <a:p>
                      <a:r>
                        <a:rPr lang="en-US" sz="1500"/>
                        <a:t>17.235</a:t>
                      </a:r>
                    </a:p>
                  </a:txBody>
                  <a:tcPr marL="78154" marR="78154" marT="39077" marB="39077" anchor="ctr">
                    <a:lnL>
                      <a:noFill/>
                    </a:lnL>
                    <a:lnR>
                      <a:noFill/>
                    </a:lnR>
                    <a:lnT>
                      <a:noFill/>
                    </a:lnT>
                    <a:lnB>
                      <a:noFill/>
                    </a:lnB>
                  </a:tcPr>
                </a:tc>
              </a:tr>
              <a:tr h="312615">
                <a:tc>
                  <a:txBody>
                    <a:bodyPr/>
                    <a:lstStyle/>
                    <a:p>
                      <a:r>
                        <a:rPr lang="en-US" sz="1500" baseline="30000"/>
                        <a:t>129</a:t>
                      </a:r>
                      <a:r>
                        <a:rPr lang="en-US" sz="1500"/>
                        <a:t>Xe</a:t>
                      </a:r>
                    </a:p>
                  </a:txBody>
                  <a:tcPr marL="78154" marR="78154" marT="39077" marB="39077" anchor="ctr">
                    <a:lnL>
                      <a:noFill/>
                    </a:lnL>
                    <a:lnR>
                      <a:noFill/>
                    </a:lnR>
                    <a:lnT>
                      <a:noFill/>
                    </a:lnT>
                    <a:lnB>
                      <a:noFill/>
                    </a:lnB>
                  </a:tcPr>
                </a:tc>
                <a:tc>
                  <a:txBody>
                    <a:bodyPr/>
                    <a:lstStyle/>
                    <a:p>
                      <a:r>
                        <a:rPr lang="en-US" sz="1500"/>
                        <a:t>-73.997</a:t>
                      </a:r>
                    </a:p>
                  </a:txBody>
                  <a:tcPr marL="78154" marR="78154" marT="39077" marB="39077" anchor="ctr">
                    <a:lnL>
                      <a:noFill/>
                    </a:lnL>
                    <a:lnR>
                      <a:noFill/>
                    </a:lnR>
                    <a:lnT>
                      <a:noFill/>
                    </a:lnT>
                    <a:lnB>
                      <a:noFill/>
                    </a:lnB>
                  </a:tcPr>
                </a:tc>
                <a:tc>
                  <a:txBody>
                    <a:bodyPr/>
                    <a:lstStyle/>
                    <a:p>
                      <a:r>
                        <a:rPr lang="en-US" sz="1500" dirty="0"/>
                        <a:t>-11.777</a:t>
                      </a:r>
                    </a:p>
                  </a:txBody>
                  <a:tcPr marL="78154" marR="78154" marT="39077" marB="39077" anchor="ctr">
                    <a:lnL>
                      <a:noFill/>
                    </a:lnL>
                    <a:lnR>
                      <a:noFill/>
                    </a:lnR>
                    <a:lnT>
                      <a:noFill/>
                    </a:lnT>
                    <a:lnB>
                      <a:noFill/>
                    </a:lnB>
                  </a:tcPr>
                </a:tc>
              </a:tr>
            </a:tbl>
          </a:graphicData>
        </a:graphic>
      </p:graphicFrame>
      <p:sp>
        <p:nvSpPr>
          <p:cNvPr id="5" name="Rectangle 4"/>
          <p:cNvSpPr/>
          <p:nvPr/>
        </p:nvSpPr>
        <p:spPr>
          <a:xfrm>
            <a:off x="2057400" y="457200"/>
            <a:ext cx="4572000" cy="369332"/>
          </a:xfrm>
          <a:prstGeom prst="rect">
            <a:avLst/>
          </a:prstGeom>
        </p:spPr>
        <p:txBody>
          <a:bodyPr>
            <a:spAutoFit/>
          </a:bodyPr>
          <a:lstStyle/>
          <a:p>
            <a:pPr algn="ctr"/>
            <a:r>
              <a:rPr lang="en-US" dirty="0" smtClean="0"/>
              <a:t> </a:t>
            </a:r>
            <a:r>
              <a:rPr lang="en-US" dirty="0" err="1" smtClean="0"/>
              <a:t>gyromagnetic</a:t>
            </a:r>
            <a:r>
              <a:rPr lang="en-US" dirty="0"/>
              <a:t> </a:t>
            </a:r>
            <a:r>
              <a:rPr lang="en-US" dirty="0" smtClean="0"/>
              <a:t>ratio table</a:t>
            </a:r>
            <a:endParaRPr lang="en-US" dirty="0"/>
          </a:p>
        </p:txBody>
      </p:sp>
      <p:sp>
        <p:nvSpPr>
          <p:cNvPr id="6" name="Rectangle 5"/>
          <p:cNvSpPr/>
          <p:nvPr/>
        </p:nvSpPr>
        <p:spPr>
          <a:xfrm>
            <a:off x="1981200" y="1676400"/>
            <a:ext cx="4267200" cy="381000"/>
          </a:xfrm>
          <a:prstGeom prst="rect">
            <a:avLst/>
          </a:prstGeom>
          <a:solidFill>
            <a:srgbClr val="FFFF0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858000" y="1676400"/>
            <a:ext cx="1959704" cy="1200329"/>
          </a:xfrm>
          <a:prstGeom prst="rect">
            <a:avLst/>
          </a:prstGeom>
          <a:noFill/>
        </p:spPr>
        <p:txBody>
          <a:bodyPr wrap="none" rtlCol="0">
            <a:spAutoFit/>
          </a:bodyPr>
          <a:lstStyle/>
          <a:p>
            <a:r>
              <a:rPr lang="en-US" dirty="0" smtClean="0"/>
              <a:t>Largest value and</a:t>
            </a:r>
          </a:p>
          <a:p>
            <a:r>
              <a:rPr lang="en-US" dirty="0"/>
              <a:t>t</a:t>
            </a:r>
            <a:r>
              <a:rPr lang="en-US" dirty="0" smtClean="0"/>
              <a:t>herefore the most</a:t>
            </a:r>
          </a:p>
          <a:p>
            <a:r>
              <a:rPr lang="en-US" dirty="0"/>
              <a:t>s</a:t>
            </a:r>
            <a:r>
              <a:rPr lang="en-US" dirty="0" smtClean="0"/>
              <a:t>ensitive nucleus </a:t>
            </a:r>
          </a:p>
          <a:p>
            <a:r>
              <a:rPr lang="en-US" dirty="0" smtClean="0"/>
              <a:t>For NMR.</a:t>
            </a:r>
          </a:p>
        </p:txBody>
      </p:sp>
      <p:sp>
        <p:nvSpPr>
          <p:cNvPr id="14" name="TextBox 13"/>
          <p:cNvSpPr txBox="1"/>
          <p:nvPr/>
        </p:nvSpPr>
        <p:spPr>
          <a:xfrm>
            <a:off x="609600" y="2743200"/>
            <a:ext cx="1001556" cy="646331"/>
          </a:xfrm>
          <a:prstGeom prst="rect">
            <a:avLst/>
          </a:prstGeom>
          <a:noFill/>
        </p:spPr>
        <p:txBody>
          <a:bodyPr wrap="none" rtlCol="0">
            <a:spAutoFit/>
          </a:bodyPr>
          <a:lstStyle/>
          <a:p>
            <a:r>
              <a:rPr lang="en-US" dirty="0" smtClean="0"/>
              <a:t>4 X less </a:t>
            </a:r>
          </a:p>
          <a:p>
            <a:r>
              <a:rPr lang="en-US" dirty="0" smtClean="0"/>
              <a:t>sensitive</a:t>
            </a:r>
            <a:endParaRPr lang="en-US" dirty="0"/>
          </a:p>
        </p:txBody>
      </p:sp>
      <p:sp>
        <p:nvSpPr>
          <p:cNvPr id="15" name="Right Brace 14"/>
          <p:cNvSpPr/>
          <p:nvPr/>
        </p:nvSpPr>
        <p:spPr>
          <a:xfrm>
            <a:off x="1676400" y="2667000"/>
            <a:ext cx="152400" cy="762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14" grpId="0"/>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p Arrow 3"/>
          <p:cNvSpPr/>
          <p:nvPr/>
        </p:nvSpPr>
        <p:spPr>
          <a:xfrm>
            <a:off x="1447800" y="838200"/>
            <a:ext cx="457200" cy="32004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371600" y="4191000"/>
            <a:ext cx="533400" cy="461665"/>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a:t>
            </a:r>
            <a:endParaRPr lang="en-US" sz="2400" dirty="0"/>
          </a:p>
        </p:txBody>
      </p:sp>
      <p:cxnSp>
        <p:nvCxnSpPr>
          <p:cNvPr id="13" name="Straight Connector 12"/>
          <p:cNvCxnSpPr/>
          <p:nvPr/>
        </p:nvCxnSpPr>
        <p:spPr>
          <a:xfrm>
            <a:off x="4648200" y="914400"/>
            <a:ext cx="0" cy="3657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981200" y="2514600"/>
            <a:ext cx="4953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2514600" y="1828800"/>
            <a:ext cx="4114800" cy="14478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95800" y="533400"/>
            <a:ext cx="292068" cy="369332"/>
          </a:xfrm>
          <a:prstGeom prst="rect">
            <a:avLst/>
          </a:prstGeom>
          <a:noFill/>
        </p:spPr>
        <p:txBody>
          <a:bodyPr wrap="none" rtlCol="0">
            <a:spAutoFit/>
          </a:bodyPr>
          <a:lstStyle/>
          <a:p>
            <a:r>
              <a:rPr lang="en-US" dirty="0" smtClean="0"/>
              <a:t>Z</a:t>
            </a:r>
            <a:endParaRPr lang="en-US" dirty="0"/>
          </a:p>
        </p:txBody>
      </p:sp>
      <p:sp>
        <p:nvSpPr>
          <p:cNvPr id="25" name="TextBox 24"/>
          <p:cNvSpPr txBox="1"/>
          <p:nvPr/>
        </p:nvSpPr>
        <p:spPr>
          <a:xfrm>
            <a:off x="7010400" y="2362200"/>
            <a:ext cx="284052" cy="369332"/>
          </a:xfrm>
          <a:prstGeom prst="rect">
            <a:avLst/>
          </a:prstGeom>
          <a:noFill/>
        </p:spPr>
        <p:txBody>
          <a:bodyPr wrap="none" rtlCol="0">
            <a:spAutoFit/>
          </a:bodyPr>
          <a:lstStyle/>
          <a:p>
            <a:r>
              <a:rPr lang="en-US" dirty="0" smtClean="0"/>
              <a:t>x</a:t>
            </a:r>
            <a:endParaRPr lang="en-US" dirty="0"/>
          </a:p>
        </p:txBody>
      </p:sp>
      <p:sp>
        <p:nvSpPr>
          <p:cNvPr id="26" name="TextBox 25"/>
          <p:cNvSpPr txBox="1"/>
          <p:nvPr/>
        </p:nvSpPr>
        <p:spPr>
          <a:xfrm>
            <a:off x="6705600" y="1524000"/>
            <a:ext cx="288862" cy="369332"/>
          </a:xfrm>
          <a:prstGeom prst="rect">
            <a:avLst/>
          </a:prstGeom>
          <a:noFill/>
        </p:spPr>
        <p:txBody>
          <a:bodyPr wrap="none" rtlCol="0">
            <a:spAutoFit/>
          </a:bodyPr>
          <a:lstStyle/>
          <a:p>
            <a:r>
              <a:rPr lang="en-US" dirty="0" smtClean="0"/>
              <a:t>y</a:t>
            </a:r>
            <a:endParaRPr lang="en-US" dirty="0"/>
          </a:p>
        </p:txBody>
      </p:sp>
      <p:sp>
        <p:nvSpPr>
          <p:cNvPr id="28" name="TextBox 27"/>
          <p:cNvSpPr txBox="1"/>
          <p:nvPr/>
        </p:nvSpPr>
        <p:spPr>
          <a:xfrm>
            <a:off x="2971800" y="4724400"/>
            <a:ext cx="3783152" cy="369332"/>
          </a:xfrm>
          <a:prstGeom prst="rect">
            <a:avLst/>
          </a:prstGeom>
          <a:noFill/>
        </p:spPr>
        <p:txBody>
          <a:bodyPr wrap="none" rtlCol="0">
            <a:spAutoFit/>
          </a:bodyPr>
          <a:lstStyle/>
          <a:p>
            <a:r>
              <a:rPr lang="en-US" dirty="0" smtClean="0"/>
              <a:t>Magnetization is first vertically aligned</a:t>
            </a:r>
            <a:endParaRPr lang="en-US" dirty="0"/>
          </a:p>
        </p:txBody>
      </p:sp>
      <p:sp>
        <p:nvSpPr>
          <p:cNvPr id="29" name="TextBox 28"/>
          <p:cNvSpPr txBox="1"/>
          <p:nvPr/>
        </p:nvSpPr>
        <p:spPr>
          <a:xfrm>
            <a:off x="2895600" y="5181600"/>
            <a:ext cx="4752135" cy="923330"/>
          </a:xfrm>
          <a:prstGeom prst="rect">
            <a:avLst/>
          </a:prstGeom>
          <a:noFill/>
        </p:spPr>
        <p:txBody>
          <a:bodyPr wrap="none" rtlCol="0">
            <a:spAutoFit/>
          </a:bodyPr>
          <a:lstStyle/>
          <a:p>
            <a:r>
              <a:rPr lang="en-US" dirty="0" smtClean="0"/>
              <a:t>Magnetization is then realigned</a:t>
            </a:r>
          </a:p>
          <a:p>
            <a:endParaRPr lang="en-US" dirty="0"/>
          </a:p>
          <a:p>
            <a:r>
              <a:rPr lang="en-US" dirty="0" smtClean="0"/>
              <a:t>Procession freq. is proportional to magnetic field</a:t>
            </a:r>
            <a:endParaRPr lang="en-US" dirty="0"/>
          </a:p>
        </p:txBody>
      </p:sp>
      <p:sp>
        <p:nvSpPr>
          <p:cNvPr id="33" name="Up Arrow 32"/>
          <p:cNvSpPr/>
          <p:nvPr/>
        </p:nvSpPr>
        <p:spPr>
          <a:xfrm rot="-2700000">
            <a:off x="4202953" y="1688352"/>
            <a:ext cx="228600" cy="990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Curved Right Arrow 33"/>
          <p:cNvSpPr/>
          <p:nvPr/>
        </p:nvSpPr>
        <p:spPr>
          <a:xfrm>
            <a:off x="3962400" y="1524000"/>
            <a:ext cx="685800" cy="457200"/>
          </a:xfrm>
          <a:prstGeom prst="curvedRight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TextBox 34"/>
          <p:cNvSpPr txBox="1"/>
          <p:nvPr/>
        </p:nvSpPr>
        <p:spPr>
          <a:xfrm>
            <a:off x="3276600" y="685800"/>
            <a:ext cx="396262" cy="461665"/>
          </a:xfrm>
          <a:prstGeom prst="rect">
            <a:avLst/>
          </a:prstGeom>
          <a:noFill/>
        </p:spPr>
        <p:txBody>
          <a:bodyPr wrap="none" rtlCol="0">
            <a:spAutoFit/>
          </a:bodyPr>
          <a:lstStyle/>
          <a:p>
            <a:r>
              <a:rPr lang="en-US" sz="2400" dirty="0" smtClean="0">
                <a:latin typeface="Symbol" pitchFamily="18" charset="2"/>
              </a:rPr>
              <a:t>w</a:t>
            </a:r>
            <a:endParaRPr lang="en-US" sz="2400" dirty="0">
              <a:latin typeface="Symbol" pitchFamily="18" charset="2"/>
            </a:endParaRPr>
          </a:p>
        </p:txBody>
      </p:sp>
      <p:sp>
        <p:nvSpPr>
          <p:cNvPr id="36" name="TextBox 35"/>
          <p:cNvSpPr txBox="1"/>
          <p:nvPr/>
        </p:nvSpPr>
        <p:spPr>
          <a:xfrm>
            <a:off x="6019800" y="381000"/>
            <a:ext cx="2133600" cy="707886"/>
          </a:xfrm>
          <a:prstGeom prst="rect">
            <a:avLst/>
          </a:prstGeom>
          <a:noFill/>
        </p:spPr>
        <p:txBody>
          <a:bodyPr wrap="square" rtlCol="0">
            <a:spAutoFit/>
          </a:bodyPr>
          <a:lstStyle/>
          <a:p>
            <a:pPr algn="ctr"/>
            <a:r>
              <a:rPr lang="en-US" sz="2000" dirty="0" err="1" smtClean="0"/>
              <a:t>Larmor</a:t>
            </a:r>
            <a:r>
              <a:rPr lang="en-US" sz="2000" dirty="0" smtClean="0"/>
              <a:t> Frequency</a:t>
            </a:r>
          </a:p>
          <a:p>
            <a:pPr algn="ctr"/>
            <a:r>
              <a:rPr lang="en-US" sz="2000" dirty="0" smtClean="0">
                <a:latin typeface="Symbol" pitchFamily="18" charset="2"/>
              </a:rPr>
              <a:t>w</a:t>
            </a:r>
            <a:r>
              <a:rPr lang="en-US" sz="2000" dirty="0" smtClean="0"/>
              <a:t>= </a:t>
            </a:r>
            <a:r>
              <a:rPr lang="en-US" sz="2000" dirty="0" err="1" smtClean="0">
                <a:latin typeface="Symbol" pitchFamily="18" charset="2"/>
              </a:rPr>
              <a:t>g</a:t>
            </a:r>
            <a:r>
              <a:rPr lang="en-US" sz="2000" i="1" dirty="0" err="1" smtClean="0"/>
              <a:t>B</a:t>
            </a:r>
            <a:r>
              <a:rPr lang="en-US" sz="2000" baseline="-25000" dirty="0" err="1" smtClean="0"/>
              <a:t>o</a:t>
            </a:r>
            <a:endParaRPr lang="en-US" sz="2800" dirty="0"/>
          </a:p>
        </p:txBody>
      </p:sp>
      <p:sp>
        <p:nvSpPr>
          <p:cNvPr id="37" name="TextBox 36"/>
          <p:cNvSpPr txBox="1"/>
          <p:nvPr/>
        </p:nvSpPr>
        <p:spPr>
          <a:xfrm>
            <a:off x="7391400" y="1447800"/>
            <a:ext cx="1451038" cy="646331"/>
          </a:xfrm>
          <a:prstGeom prst="rect">
            <a:avLst/>
          </a:prstGeom>
          <a:noFill/>
        </p:spPr>
        <p:txBody>
          <a:bodyPr wrap="none" rtlCol="0">
            <a:spAutoFit/>
          </a:bodyPr>
          <a:lstStyle/>
          <a:p>
            <a:r>
              <a:rPr lang="en-US" dirty="0" smtClean="0">
                <a:latin typeface="Symbol" pitchFamily="18" charset="2"/>
              </a:rPr>
              <a:t>g</a:t>
            </a:r>
            <a:r>
              <a:rPr lang="en-US" dirty="0" smtClean="0"/>
              <a:t> depends on</a:t>
            </a:r>
          </a:p>
          <a:p>
            <a:r>
              <a:rPr lang="en-US" dirty="0"/>
              <a:t>t</a:t>
            </a:r>
            <a:r>
              <a:rPr lang="en-US" dirty="0" smtClean="0"/>
              <a:t>he nucleus</a:t>
            </a:r>
            <a:endParaRPr lang="en-US" dirty="0"/>
          </a:p>
        </p:txBody>
      </p:sp>
      <p:sp>
        <p:nvSpPr>
          <p:cNvPr id="38" name="TextBox 37"/>
          <p:cNvSpPr txBox="1"/>
          <p:nvPr/>
        </p:nvSpPr>
        <p:spPr>
          <a:xfrm>
            <a:off x="5410200" y="3048000"/>
            <a:ext cx="3611117" cy="646331"/>
          </a:xfrm>
          <a:prstGeom prst="rect">
            <a:avLst/>
          </a:prstGeom>
          <a:noFill/>
        </p:spPr>
        <p:txBody>
          <a:bodyPr wrap="none" rtlCol="0">
            <a:spAutoFit/>
          </a:bodyPr>
          <a:lstStyle/>
          <a:p>
            <a:pPr algn="ctr">
              <a:buFont typeface="Symbol"/>
              <a:buChar char="g"/>
            </a:pPr>
            <a:r>
              <a:rPr lang="en-US" dirty="0" smtClean="0"/>
              <a:t>= </a:t>
            </a:r>
            <a:r>
              <a:rPr lang="en-US" dirty="0" err="1" smtClean="0"/>
              <a:t>gyromagnetic</a:t>
            </a:r>
            <a:r>
              <a:rPr lang="en-US" dirty="0" smtClean="0"/>
              <a:t> (or </a:t>
            </a:r>
            <a:r>
              <a:rPr lang="en-US" dirty="0" err="1" smtClean="0"/>
              <a:t>magnetogyric</a:t>
            </a:r>
            <a:r>
              <a:rPr lang="en-US" b="1" dirty="0" smtClean="0"/>
              <a:t> </a:t>
            </a:r>
            <a:r>
              <a:rPr lang="en-US" dirty="0" smtClean="0"/>
              <a:t>)</a:t>
            </a:r>
          </a:p>
          <a:p>
            <a:pPr algn="ctr"/>
            <a:r>
              <a:rPr lang="en-US" dirty="0" smtClean="0"/>
              <a:t>ratio</a:t>
            </a:r>
            <a:endParaRPr lang="en-US" dirty="0"/>
          </a:p>
        </p:txBody>
      </p:sp>
      <p:sp>
        <p:nvSpPr>
          <p:cNvPr id="20" name="Oval 19"/>
          <p:cNvSpPr/>
          <p:nvPr/>
        </p:nvSpPr>
        <p:spPr>
          <a:xfrm>
            <a:off x="3962400" y="1600200"/>
            <a:ext cx="1447800" cy="228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a:stCxn id="20" idx="6"/>
            <a:endCxn id="33" idx="2"/>
          </p:cNvCxnSpPr>
          <p:nvPr/>
        </p:nvCxnSpPr>
        <p:spPr>
          <a:xfrm flipH="1">
            <a:off x="4667483" y="1714500"/>
            <a:ext cx="742717" cy="819382"/>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p Arrow 3"/>
          <p:cNvSpPr/>
          <p:nvPr/>
        </p:nvSpPr>
        <p:spPr>
          <a:xfrm>
            <a:off x="1447800" y="838200"/>
            <a:ext cx="457200" cy="32004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371600" y="4191000"/>
            <a:ext cx="533400" cy="461665"/>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a:t>
            </a:r>
            <a:endParaRPr lang="en-US" sz="2400" dirty="0"/>
          </a:p>
        </p:txBody>
      </p:sp>
      <p:cxnSp>
        <p:nvCxnSpPr>
          <p:cNvPr id="13" name="Straight Connector 12"/>
          <p:cNvCxnSpPr/>
          <p:nvPr/>
        </p:nvCxnSpPr>
        <p:spPr>
          <a:xfrm>
            <a:off x="4648200" y="914400"/>
            <a:ext cx="0" cy="3657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981200" y="2514600"/>
            <a:ext cx="4953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2514600" y="1828800"/>
            <a:ext cx="4114800" cy="14478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95800" y="533400"/>
            <a:ext cx="292068" cy="369332"/>
          </a:xfrm>
          <a:prstGeom prst="rect">
            <a:avLst/>
          </a:prstGeom>
          <a:noFill/>
        </p:spPr>
        <p:txBody>
          <a:bodyPr wrap="none" rtlCol="0">
            <a:spAutoFit/>
          </a:bodyPr>
          <a:lstStyle/>
          <a:p>
            <a:r>
              <a:rPr lang="en-US" dirty="0" smtClean="0"/>
              <a:t>Z</a:t>
            </a:r>
            <a:endParaRPr lang="en-US" dirty="0"/>
          </a:p>
        </p:txBody>
      </p:sp>
      <p:sp>
        <p:nvSpPr>
          <p:cNvPr id="25" name="TextBox 24"/>
          <p:cNvSpPr txBox="1"/>
          <p:nvPr/>
        </p:nvSpPr>
        <p:spPr>
          <a:xfrm>
            <a:off x="7010400" y="2362200"/>
            <a:ext cx="284052" cy="369332"/>
          </a:xfrm>
          <a:prstGeom prst="rect">
            <a:avLst/>
          </a:prstGeom>
          <a:noFill/>
        </p:spPr>
        <p:txBody>
          <a:bodyPr wrap="none" rtlCol="0">
            <a:spAutoFit/>
          </a:bodyPr>
          <a:lstStyle/>
          <a:p>
            <a:r>
              <a:rPr lang="en-US" dirty="0" smtClean="0"/>
              <a:t>x</a:t>
            </a:r>
            <a:endParaRPr lang="en-US" dirty="0"/>
          </a:p>
        </p:txBody>
      </p:sp>
      <p:sp>
        <p:nvSpPr>
          <p:cNvPr id="26" name="TextBox 25"/>
          <p:cNvSpPr txBox="1"/>
          <p:nvPr/>
        </p:nvSpPr>
        <p:spPr>
          <a:xfrm>
            <a:off x="6705600" y="1524000"/>
            <a:ext cx="288862" cy="369332"/>
          </a:xfrm>
          <a:prstGeom prst="rect">
            <a:avLst/>
          </a:prstGeom>
          <a:noFill/>
        </p:spPr>
        <p:txBody>
          <a:bodyPr wrap="none" rtlCol="0">
            <a:spAutoFit/>
          </a:bodyPr>
          <a:lstStyle/>
          <a:p>
            <a:r>
              <a:rPr lang="en-US" dirty="0" smtClean="0"/>
              <a:t>y</a:t>
            </a:r>
            <a:endParaRPr lang="en-US" dirty="0"/>
          </a:p>
        </p:txBody>
      </p:sp>
      <p:sp>
        <p:nvSpPr>
          <p:cNvPr id="28" name="TextBox 27"/>
          <p:cNvSpPr txBox="1"/>
          <p:nvPr/>
        </p:nvSpPr>
        <p:spPr>
          <a:xfrm>
            <a:off x="1371600" y="5562600"/>
            <a:ext cx="6332696" cy="646331"/>
          </a:xfrm>
          <a:prstGeom prst="rect">
            <a:avLst/>
          </a:prstGeom>
          <a:noFill/>
        </p:spPr>
        <p:txBody>
          <a:bodyPr wrap="none" rtlCol="0">
            <a:spAutoFit/>
          </a:bodyPr>
          <a:lstStyle/>
          <a:p>
            <a:r>
              <a:rPr lang="en-US" dirty="0" smtClean="0"/>
              <a:t>Magnetic Coils  pick up induced voltage from the processing spins</a:t>
            </a:r>
          </a:p>
          <a:p>
            <a:r>
              <a:rPr lang="en-US" dirty="0" smtClean="0"/>
              <a:t>and produces the FID (Free Induction Decay)</a:t>
            </a:r>
            <a:endParaRPr lang="en-US" dirty="0"/>
          </a:p>
        </p:txBody>
      </p:sp>
      <p:sp>
        <p:nvSpPr>
          <p:cNvPr id="33" name="Up Arrow 32"/>
          <p:cNvSpPr/>
          <p:nvPr/>
        </p:nvSpPr>
        <p:spPr>
          <a:xfrm rot="-2700000">
            <a:off x="4202953" y="1688352"/>
            <a:ext cx="228600" cy="9906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p:cNvSpPr txBox="1"/>
          <p:nvPr/>
        </p:nvSpPr>
        <p:spPr>
          <a:xfrm>
            <a:off x="3276600" y="685800"/>
            <a:ext cx="396262" cy="461665"/>
          </a:xfrm>
          <a:prstGeom prst="rect">
            <a:avLst/>
          </a:prstGeom>
          <a:noFill/>
        </p:spPr>
        <p:txBody>
          <a:bodyPr wrap="none" rtlCol="0">
            <a:spAutoFit/>
          </a:bodyPr>
          <a:lstStyle/>
          <a:p>
            <a:r>
              <a:rPr lang="en-US" sz="2400" dirty="0" smtClean="0">
                <a:latin typeface="Symbol" pitchFamily="18" charset="2"/>
              </a:rPr>
              <a:t>w</a:t>
            </a:r>
            <a:endParaRPr lang="en-US" sz="2400" dirty="0">
              <a:latin typeface="Symbol" pitchFamily="18" charset="2"/>
            </a:endParaRPr>
          </a:p>
        </p:txBody>
      </p:sp>
      <p:sp>
        <p:nvSpPr>
          <p:cNvPr id="36" name="TextBox 35"/>
          <p:cNvSpPr txBox="1"/>
          <p:nvPr/>
        </p:nvSpPr>
        <p:spPr>
          <a:xfrm>
            <a:off x="6019800" y="381000"/>
            <a:ext cx="2133600" cy="707886"/>
          </a:xfrm>
          <a:prstGeom prst="rect">
            <a:avLst/>
          </a:prstGeom>
          <a:noFill/>
        </p:spPr>
        <p:txBody>
          <a:bodyPr wrap="square" rtlCol="0">
            <a:spAutoFit/>
          </a:bodyPr>
          <a:lstStyle/>
          <a:p>
            <a:pPr algn="ctr"/>
            <a:r>
              <a:rPr lang="en-US" sz="2000" dirty="0" err="1" smtClean="0"/>
              <a:t>Larmor</a:t>
            </a:r>
            <a:r>
              <a:rPr lang="en-US" sz="2000" dirty="0" smtClean="0"/>
              <a:t> Frequency</a:t>
            </a:r>
          </a:p>
          <a:p>
            <a:pPr algn="ctr"/>
            <a:r>
              <a:rPr lang="en-US" sz="2000" dirty="0" smtClean="0">
                <a:latin typeface="Symbol" pitchFamily="18" charset="2"/>
              </a:rPr>
              <a:t>w</a:t>
            </a:r>
            <a:r>
              <a:rPr lang="en-US" sz="2000" dirty="0" smtClean="0"/>
              <a:t>= </a:t>
            </a:r>
            <a:r>
              <a:rPr lang="en-US" sz="2000" dirty="0" err="1" smtClean="0">
                <a:latin typeface="Symbol" pitchFamily="18" charset="2"/>
              </a:rPr>
              <a:t>g</a:t>
            </a:r>
            <a:r>
              <a:rPr lang="en-US" sz="2000" i="1" dirty="0" err="1" smtClean="0"/>
              <a:t>B</a:t>
            </a:r>
            <a:r>
              <a:rPr lang="en-US" sz="2000" baseline="-25000" dirty="0" err="1" smtClean="0"/>
              <a:t>o</a:t>
            </a:r>
            <a:endParaRPr lang="en-US" sz="2800" dirty="0"/>
          </a:p>
        </p:txBody>
      </p:sp>
      <p:sp>
        <p:nvSpPr>
          <p:cNvPr id="39" name="Oval 38"/>
          <p:cNvSpPr/>
          <p:nvPr/>
        </p:nvSpPr>
        <p:spPr>
          <a:xfrm>
            <a:off x="2895600" y="1752600"/>
            <a:ext cx="304800" cy="1295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352800" y="1752600"/>
            <a:ext cx="304800" cy="1295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3810000" y="1752600"/>
            <a:ext cx="304800" cy="1295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191000" y="1752600"/>
            <a:ext cx="304800" cy="1295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572000" y="1752600"/>
            <a:ext cx="304800" cy="1295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5029200" y="1752600"/>
            <a:ext cx="304800" cy="1295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5486400" y="1752600"/>
            <a:ext cx="304800" cy="1295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2819400" y="3581400"/>
            <a:ext cx="1558825" cy="369332"/>
          </a:xfrm>
          <a:prstGeom prst="rect">
            <a:avLst/>
          </a:prstGeom>
          <a:noFill/>
        </p:spPr>
        <p:txBody>
          <a:bodyPr wrap="none" rtlCol="0">
            <a:spAutoFit/>
          </a:bodyPr>
          <a:lstStyle/>
          <a:p>
            <a:r>
              <a:rPr lang="en-US" dirty="0" smtClean="0"/>
              <a:t>Magnetic Coils</a:t>
            </a:r>
            <a:endParaRPr lang="en-US" dirty="0"/>
          </a:p>
        </p:txBody>
      </p:sp>
      <p:cxnSp>
        <p:nvCxnSpPr>
          <p:cNvPr id="48" name="Straight Arrow Connector 47"/>
          <p:cNvCxnSpPr>
            <a:stCxn id="46" idx="0"/>
          </p:cNvCxnSpPr>
          <p:nvPr/>
        </p:nvCxnSpPr>
        <p:spPr>
          <a:xfrm flipV="1">
            <a:off x="3598813" y="3200400"/>
            <a:ext cx="287387"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50" name="Picture 49" descr="397px-Nmr_fid_good_shim_svg.png"/>
          <p:cNvPicPr>
            <a:picLocks noChangeAspect="1"/>
          </p:cNvPicPr>
          <p:nvPr/>
        </p:nvPicPr>
        <p:blipFill>
          <a:blip r:embed="rId2" cstate="print"/>
          <a:stretch>
            <a:fillRect/>
          </a:stretch>
        </p:blipFill>
        <p:spPr>
          <a:xfrm>
            <a:off x="5562600" y="3200400"/>
            <a:ext cx="3092031" cy="2157412"/>
          </a:xfrm>
          <a:prstGeom prst="rect">
            <a:avLst/>
          </a:prstGeom>
        </p:spPr>
      </p:pic>
      <p:sp>
        <p:nvSpPr>
          <p:cNvPr id="51" name="TextBox 50"/>
          <p:cNvSpPr txBox="1"/>
          <p:nvPr/>
        </p:nvSpPr>
        <p:spPr>
          <a:xfrm>
            <a:off x="7086600" y="3505200"/>
            <a:ext cx="490840" cy="369332"/>
          </a:xfrm>
          <a:prstGeom prst="rect">
            <a:avLst/>
          </a:prstGeom>
          <a:noFill/>
        </p:spPr>
        <p:txBody>
          <a:bodyPr wrap="none" rtlCol="0">
            <a:spAutoFit/>
          </a:bodyPr>
          <a:lstStyle/>
          <a:p>
            <a:r>
              <a:rPr lang="en-US" dirty="0" smtClean="0"/>
              <a:t>FID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p:cNvSpPr>
            <a:spLocks noChangeShapeType="1"/>
          </p:cNvSpPr>
          <p:nvPr/>
        </p:nvSpPr>
        <p:spPr bwMode="auto">
          <a:xfrm>
            <a:off x="852488" y="1268413"/>
            <a:ext cx="7734300" cy="0"/>
          </a:xfrm>
          <a:prstGeom prst="line">
            <a:avLst/>
          </a:prstGeom>
          <a:noFill/>
          <a:ln w="57150" cmpd="thinThick">
            <a:solidFill>
              <a:schemeClr val="tx1"/>
            </a:solidFill>
            <a:round/>
            <a:headEnd type="none" w="sm" len="sm"/>
            <a:tailEnd type="none" w="sm" len="sm"/>
          </a:ln>
          <a:effectLst/>
        </p:spPr>
        <p:txBody>
          <a:bodyPr wrap="none" anchor="ctr"/>
          <a:lstStyle/>
          <a:p>
            <a:endParaRPr lang="en-US"/>
          </a:p>
        </p:txBody>
      </p:sp>
      <p:sp>
        <p:nvSpPr>
          <p:cNvPr id="17411" name="Text Box 3"/>
          <p:cNvSpPr txBox="1">
            <a:spLocks noChangeArrowheads="1"/>
          </p:cNvSpPr>
          <p:nvPr/>
        </p:nvSpPr>
        <p:spPr bwMode="auto">
          <a:xfrm>
            <a:off x="2436813" y="390525"/>
            <a:ext cx="4146550" cy="641350"/>
          </a:xfrm>
          <a:prstGeom prst="rect">
            <a:avLst/>
          </a:prstGeom>
          <a:noFill/>
          <a:ln w="12699">
            <a:noFill/>
            <a:miter lim="800000"/>
            <a:headEnd type="none" w="sm" len="sm"/>
            <a:tailEnd type="none" w="sm" len="sm"/>
          </a:ln>
          <a:effectLst/>
        </p:spPr>
        <p:txBody>
          <a:bodyPr wrap="none">
            <a:spAutoFit/>
          </a:bodyPr>
          <a:lstStyle/>
          <a:p>
            <a:pPr eaLnBrk="0" hangingPunct="0"/>
            <a:r>
              <a:rPr lang="en-US" sz="3600">
                <a:latin typeface="Times New Roman" pitchFamily="18" charset="0"/>
              </a:rPr>
              <a:t>Free Induction Decay</a:t>
            </a:r>
          </a:p>
        </p:txBody>
      </p:sp>
      <p:sp>
        <p:nvSpPr>
          <p:cNvPr id="17412" name="Text Box 4"/>
          <p:cNvSpPr txBox="1">
            <a:spLocks noChangeArrowheads="1"/>
          </p:cNvSpPr>
          <p:nvPr/>
        </p:nvSpPr>
        <p:spPr bwMode="auto">
          <a:xfrm>
            <a:off x="752475" y="1624013"/>
            <a:ext cx="8218488" cy="457200"/>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Times New Roman" pitchFamily="18" charset="0"/>
              </a:rPr>
              <a:t>The signals decay away due to interactions with the surroundings.</a:t>
            </a:r>
          </a:p>
        </p:txBody>
      </p:sp>
      <p:graphicFrame>
        <p:nvGraphicFramePr>
          <p:cNvPr id="17413" name="Object 5"/>
          <p:cNvGraphicFramePr>
            <a:graphicFrameLocks noChangeAspect="1"/>
          </p:cNvGraphicFramePr>
          <p:nvPr/>
        </p:nvGraphicFramePr>
        <p:xfrm>
          <a:off x="1474788" y="4065588"/>
          <a:ext cx="3201987" cy="1746250"/>
        </p:xfrm>
        <a:graphic>
          <a:graphicData uri="http://schemas.openxmlformats.org/presentationml/2006/ole">
            <p:oleObj spid="_x0000_s24578" name="Worksheet" r:id="rId3" imgW="4210304" imgH="2295820" progId="Excel.Sheet.8">
              <p:embed/>
            </p:oleObj>
          </a:graphicData>
        </a:graphic>
      </p:graphicFrame>
      <p:sp>
        <p:nvSpPr>
          <p:cNvPr id="17414" name="Text Box 6"/>
          <p:cNvSpPr txBox="1">
            <a:spLocks noChangeArrowheads="1"/>
          </p:cNvSpPr>
          <p:nvPr/>
        </p:nvSpPr>
        <p:spPr bwMode="auto">
          <a:xfrm>
            <a:off x="752475" y="2295525"/>
            <a:ext cx="5241925" cy="457200"/>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Times New Roman" pitchFamily="18" charset="0"/>
              </a:rPr>
              <a:t>A free induction decay, FID, is the result.</a:t>
            </a:r>
          </a:p>
        </p:txBody>
      </p:sp>
      <p:sp>
        <p:nvSpPr>
          <p:cNvPr id="17415" name="Text Box 7"/>
          <p:cNvSpPr txBox="1">
            <a:spLocks noChangeArrowheads="1"/>
          </p:cNvSpPr>
          <p:nvPr/>
        </p:nvSpPr>
        <p:spPr bwMode="auto">
          <a:xfrm>
            <a:off x="752475" y="2927350"/>
            <a:ext cx="6940550" cy="822325"/>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Times New Roman" pitchFamily="18" charset="0"/>
              </a:rPr>
              <a:t>Fourier transformation, FT,  of this time domain signal </a:t>
            </a:r>
          </a:p>
          <a:p>
            <a:pPr eaLnBrk="0" hangingPunct="0"/>
            <a:r>
              <a:rPr lang="en-US" sz="2400">
                <a:latin typeface="Times New Roman" pitchFamily="18" charset="0"/>
              </a:rPr>
              <a:t>produces a frequency domain signal.</a:t>
            </a:r>
          </a:p>
        </p:txBody>
      </p:sp>
      <p:sp>
        <p:nvSpPr>
          <p:cNvPr id="17416" name="Line 8"/>
          <p:cNvSpPr>
            <a:spLocks noChangeShapeType="1"/>
          </p:cNvSpPr>
          <p:nvPr/>
        </p:nvSpPr>
        <p:spPr bwMode="auto">
          <a:xfrm>
            <a:off x="4418013" y="5008563"/>
            <a:ext cx="1009650" cy="0"/>
          </a:xfrm>
          <a:prstGeom prst="line">
            <a:avLst/>
          </a:prstGeom>
          <a:noFill/>
          <a:ln w="28575">
            <a:solidFill>
              <a:schemeClr val="tx1"/>
            </a:solidFill>
            <a:round/>
            <a:headEnd type="none" w="sm" len="sm"/>
            <a:tailEnd type="triangle" w="med" len="med"/>
          </a:ln>
          <a:effectLst/>
        </p:spPr>
        <p:txBody>
          <a:bodyPr wrap="none" anchor="ctr"/>
          <a:lstStyle/>
          <a:p>
            <a:endParaRPr lang="en-US"/>
          </a:p>
        </p:txBody>
      </p:sp>
      <p:sp>
        <p:nvSpPr>
          <p:cNvPr id="17417" name="Text Box 9"/>
          <p:cNvSpPr txBox="1">
            <a:spLocks noChangeArrowheads="1"/>
          </p:cNvSpPr>
          <p:nvPr/>
        </p:nvSpPr>
        <p:spPr bwMode="auto">
          <a:xfrm>
            <a:off x="4614863" y="4216400"/>
            <a:ext cx="717550" cy="641350"/>
          </a:xfrm>
          <a:prstGeom prst="rect">
            <a:avLst/>
          </a:prstGeom>
          <a:noFill/>
          <a:ln w="12699">
            <a:noFill/>
            <a:miter lim="800000"/>
            <a:headEnd type="none" w="sm" len="sm"/>
            <a:tailEnd type="none" w="sm" len="sm"/>
          </a:ln>
          <a:effectLst/>
        </p:spPr>
        <p:txBody>
          <a:bodyPr wrap="none">
            <a:spAutoFit/>
          </a:bodyPr>
          <a:lstStyle/>
          <a:p>
            <a:pPr eaLnBrk="0" hangingPunct="0"/>
            <a:r>
              <a:rPr lang="en-US" sz="3600">
                <a:latin typeface="Times New Roman" pitchFamily="18" charset="0"/>
              </a:rPr>
              <a:t>FT</a:t>
            </a:r>
          </a:p>
        </p:txBody>
      </p:sp>
      <p:grpSp>
        <p:nvGrpSpPr>
          <p:cNvPr id="2" name="Group 10"/>
          <p:cNvGrpSpPr>
            <a:grpSpLocks/>
          </p:cNvGrpSpPr>
          <p:nvPr/>
        </p:nvGrpSpPr>
        <p:grpSpPr bwMode="auto">
          <a:xfrm>
            <a:off x="6680200" y="4094163"/>
            <a:ext cx="641350" cy="1500187"/>
            <a:chOff x="3844" y="2579"/>
            <a:chExt cx="768" cy="945"/>
          </a:xfrm>
        </p:grpSpPr>
        <p:sp>
          <p:nvSpPr>
            <p:cNvPr id="17419" name="Arc 11"/>
            <p:cNvSpPr>
              <a:spLocks/>
            </p:cNvSpPr>
            <p:nvPr/>
          </p:nvSpPr>
          <p:spPr bwMode="auto">
            <a:xfrm flipV="1">
              <a:off x="3844" y="2579"/>
              <a:ext cx="381" cy="9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type="none" w="sm" len="sm"/>
              <a:tailEnd type="none" w="sm" len="sm"/>
            </a:ln>
            <a:effectLst/>
          </p:spPr>
          <p:txBody>
            <a:bodyPr wrap="none" anchor="ctr"/>
            <a:lstStyle/>
            <a:p>
              <a:endParaRPr lang="en-US"/>
            </a:p>
          </p:txBody>
        </p:sp>
        <p:sp>
          <p:nvSpPr>
            <p:cNvPr id="17420" name="Arc 12"/>
            <p:cNvSpPr>
              <a:spLocks/>
            </p:cNvSpPr>
            <p:nvPr/>
          </p:nvSpPr>
          <p:spPr bwMode="auto">
            <a:xfrm flipH="1" flipV="1">
              <a:off x="4231" y="2588"/>
              <a:ext cx="381" cy="9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tx1"/>
              </a:solidFill>
              <a:round/>
              <a:headEnd type="none" w="sm" len="sm"/>
              <a:tailEnd type="none" w="sm" len="sm"/>
            </a:ln>
            <a:effectLst/>
          </p:spPr>
          <p:txBody>
            <a:bodyPr wrap="none" anchor="ctr"/>
            <a:lstStyle/>
            <a:p>
              <a:endParaRPr lang="en-US"/>
            </a:p>
          </p:txBody>
        </p:sp>
      </p:grpSp>
      <p:sp>
        <p:nvSpPr>
          <p:cNvPr id="17421" name="Text Box 13"/>
          <p:cNvSpPr txBox="1">
            <a:spLocks noChangeArrowheads="1"/>
          </p:cNvSpPr>
          <p:nvPr/>
        </p:nvSpPr>
        <p:spPr bwMode="auto">
          <a:xfrm>
            <a:off x="1470025" y="5959475"/>
            <a:ext cx="719138" cy="396875"/>
          </a:xfrm>
          <a:prstGeom prst="rect">
            <a:avLst/>
          </a:prstGeom>
          <a:noFill/>
          <a:ln w="12699">
            <a:noFill/>
            <a:miter lim="800000"/>
            <a:headEnd type="none" w="sm" len="sm"/>
            <a:tailEnd type="none" w="sm" len="sm"/>
          </a:ln>
          <a:effectLst/>
        </p:spPr>
        <p:txBody>
          <a:bodyPr wrap="none">
            <a:spAutoFit/>
          </a:bodyPr>
          <a:lstStyle/>
          <a:p>
            <a:pPr eaLnBrk="0" hangingPunct="0"/>
            <a:r>
              <a:rPr lang="en-US" sz="2000">
                <a:latin typeface="Times New Roman" pitchFamily="18" charset="0"/>
              </a:rPr>
              <a:t>Time</a:t>
            </a:r>
          </a:p>
        </p:txBody>
      </p:sp>
      <p:sp>
        <p:nvSpPr>
          <p:cNvPr id="17422" name="Line 14"/>
          <p:cNvSpPr>
            <a:spLocks noChangeShapeType="1"/>
          </p:cNvSpPr>
          <p:nvPr/>
        </p:nvSpPr>
        <p:spPr bwMode="auto">
          <a:xfrm>
            <a:off x="2297113" y="5948363"/>
            <a:ext cx="1212850" cy="0"/>
          </a:xfrm>
          <a:prstGeom prst="line">
            <a:avLst/>
          </a:prstGeom>
          <a:noFill/>
          <a:ln w="28575">
            <a:solidFill>
              <a:schemeClr val="tx1"/>
            </a:solidFill>
            <a:round/>
            <a:headEnd type="none" w="sm" len="sm"/>
            <a:tailEnd type="triangle" w="med" len="med"/>
          </a:ln>
          <a:effectLst/>
        </p:spPr>
        <p:txBody>
          <a:bodyPr wrap="none" anchor="ctr"/>
          <a:lstStyle/>
          <a:p>
            <a:endParaRPr lang="en-US"/>
          </a:p>
        </p:txBody>
      </p:sp>
      <p:sp>
        <p:nvSpPr>
          <p:cNvPr id="17423" name="Text Box 15"/>
          <p:cNvSpPr txBox="1">
            <a:spLocks noChangeArrowheads="1"/>
          </p:cNvSpPr>
          <p:nvPr/>
        </p:nvSpPr>
        <p:spPr bwMode="auto">
          <a:xfrm>
            <a:off x="5091113" y="5656263"/>
            <a:ext cx="1255712" cy="396875"/>
          </a:xfrm>
          <a:prstGeom prst="rect">
            <a:avLst/>
          </a:prstGeom>
          <a:noFill/>
          <a:ln w="12699">
            <a:noFill/>
            <a:miter lim="800000"/>
            <a:headEnd type="none" w="sm" len="sm"/>
            <a:tailEnd type="none" w="sm" len="sm"/>
          </a:ln>
          <a:effectLst/>
        </p:spPr>
        <p:txBody>
          <a:bodyPr wrap="none">
            <a:spAutoFit/>
          </a:bodyPr>
          <a:lstStyle/>
          <a:p>
            <a:pPr eaLnBrk="0" hangingPunct="0"/>
            <a:r>
              <a:rPr lang="en-US" sz="2000">
                <a:latin typeface="Times New Roman" pitchFamily="18" charset="0"/>
              </a:rPr>
              <a:t>Frequency</a:t>
            </a:r>
          </a:p>
        </p:txBody>
      </p:sp>
      <p:sp>
        <p:nvSpPr>
          <p:cNvPr id="17424" name="Line 16"/>
          <p:cNvSpPr>
            <a:spLocks noChangeShapeType="1"/>
          </p:cNvSpPr>
          <p:nvPr/>
        </p:nvSpPr>
        <p:spPr bwMode="auto">
          <a:xfrm>
            <a:off x="6394450" y="5889625"/>
            <a:ext cx="1212850" cy="0"/>
          </a:xfrm>
          <a:prstGeom prst="line">
            <a:avLst/>
          </a:prstGeom>
          <a:noFill/>
          <a:ln w="28575">
            <a:solidFill>
              <a:schemeClr val="tx1"/>
            </a:solidFill>
            <a:round/>
            <a:headEnd type="none" w="sm" len="sm"/>
            <a:tailEnd type="triangle" w="med" len="me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2" name="Picture 4" descr="h-dispr2"/>
          <p:cNvPicPr>
            <a:picLocks noChangeAspect="1" noChangeArrowheads="1"/>
          </p:cNvPicPr>
          <p:nvPr/>
        </p:nvPicPr>
        <p:blipFill>
          <a:blip r:embed="rId2" cstate="print"/>
          <a:srcRect/>
          <a:stretch>
            <a:fillRect/>
          </a:stretch>
        </p:blipFill>
        <p:spPr bwMode="auto">
          <a:xfrm>
            <a:off x="876300" y="2757488"/>
            <a:ext cx="7391400" cy="13430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457200" y="598488"/>
            <a:ext cx="8382000" cy="4760912"/>
          </a:xfrm>
          <a:prstGeom prst="rect">
            <a:avLst/>
          </a:prstGeom>
          <a:noFill/>
          <a:ln w="9525">
            <a:noFill/>
            <a:miter lim="800000"/>
            <a:headEnd/>
            <a:tailEnd/>
          </a:ln>
          <a:effectLst/>
        </p:spPr>
        <p:txBody>
          <a:bodyPr anchor="ctr">
            <a:spAutoFit/>
          </a:bodyPr>
          <a:lstStyle/>
          <a:p>
            <a:pPr algn="ctr"/>
            <a:r>
              <a:rPr lang="en-US" b="1"/>
              <a:t>Nuclear Magnetic Resonance Spectroscopy</a:t>
            </a:r>
          </a:p>
          <a:p>
            <a:pPr algn="ctr"/>
            <a:endParaRPr lang="en-US" b="1"/>
          </a:p>
          <a:p>
            <a:pPr algn="ctr"/>
            <a:r>
              <a:rPr lang="en-US"/>
              <a:t>Over the past fifty years nuclear magnetic resonance spectroscopy, commonly referred to as nmr, has become the preeminent technique for determining the structure of organic compounds. </a:t>
            </a:r>
          </a:p>
          <a:p>
            <a:pPr algn="ctr"/>
            <a:endParaRPr lang="en-US"/>
          </a:p>
          <a:p>
            <a:pPr algn="ctr"/>
            <a:r>
              <a:rPr lang="en-US"/>
              <a:t>Of all the spectroscopic methods, it is the only one for which a complete analysis and interpretation of the entire spectrum is normally expected.</a:t>
            </a:r>
          </a:p>
          <a:p>
            <a:pPr algn="ctr"/>
            <a:endParaRPr lang="en-US"/>
          </a:p>
          <a:p>
            <a:pPr algn="ctr"/>
            <a:r>
              <a:rPr lang="en-US"/>
              <a:t> Although larger amounts of sample are needed than for mass spectroscopy, nmr is non-destructive, and with modern instruments good data may be obtained from samples weighing less than a milligram.</a:t>
            </a:r>
          </a:p>
          <a:p>
            <a:pPr algn="ctr"/>
            <a:endParaRPr lang="en-US"/>
          </a:p>
          <a:p>
            <a:pPr algn="ctr"/>
            <a:r>
              <a:rPr lang="en-US"/>
              <a:t> </a:t>
            </a:r>
            <a:r>
              <a:rPr lang="en-US" b="1"/>
              <a:t>To be successful in using nmr as an analytical tool, it is necessary to understand the physical principles on which the methods are based</a:t>
            </a:r>
            <a:r>
              <a:rPr lang="en-US"/>
              <a:t>.</a:t>
            </a:r>
          </a:p>
          <a:p>
            <a:pPr algn="ctr"/>
            <a:endParaRPr lang="en-US"/>
          </a:p>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0" name="Picture 4" descr="shield1"/>
          <p:cNvPicPr>
            <a:picLocks noChangeAspect="1" noChangeArrowheads="1"/>
          </p:cNvPicPr>
          <p:nvPr/>
        </p:nvPicPr>
        <p:blipFill>
          <a:blip r:embed="rId2" cstate="print"/>
          <a:srcRect/>
          <a:stretch>
            <a:fillRect/>
          </a:stretch>
        </p:blipFill>
        <p:spPr bwMode="auto">
          <a:xfrm>
            <a:off x="3581400" y="3962400"/>
            <a:ext cx="2124075" cy="2362200"/>
          </a:xfrm>
          <a:prstGeom prst="rect">
            <a:avLst/>
          </a:prstGeom>
          <a:noFill/>
        </p:spPr>
      </p:pic>
      <p:sp>
        <p:nvSpPr>
          <p:cNvPr id="24583" name="Rectangle 7"/>
          <p:cNvSpPr>
            <a:spLocks noChangeArrowheads="1"/>
          </p:cNvSpPr>
          <p:nvPr/>
        </p:nvSpPr>
        <p:spPr bwMode="auto">
          <a:xfrm>
            <a:off x="457200" y="228600"/>
            <a:ext cx="8229600" cy="3201988"/>
          </a:xfrm>
          <a:prstGeom prst="rect">
            <a:avLst/>
          </a:prstGeom>
          <a:noFill/>
          <a:ln w="9525">
            <a:noFill/>
            <a:miter lim="800000"/>
            <a:headEnd/>
            <a:tailEnd/>
          </a:ln>
          <a:effectLst/>
        </p:spPr>
        <p:txBody>
          <a:bodyPr anchor="ctr">
            <a:spAutoFit/>
          </a:bodyPr>
          <a:lstStyle/>
          <a:p>
            <a:r>
              <a:rPr lang="en-US" sz="2400" b="1"/>
              <a:t>Why should the proton nuclei in different compounds behave differently in the nmr experiment ?</a:t>
            </a:r>
            <a:r>
              <a:rPr lang="en-US" sz="2400"/>
              <a:t> </a:t>
            </a:r>
          </a:p>
          <a:p>
            <a:r>
              <a:rPr lang="en-US" sz="1200"/>
              <a:t/>
            </a:r>
            <a:br>
              <a:rPr lang="en-US" sz="1200"/>
            </a:br>
            <a:r>
              <a:rPr lang="en-US"/>
              <a:t>The answer to this question lies with the electron(s) surrounding the proton in covalent compounds and ions. Since electrons are charged particles, they move in response to the external magnetic field (Bo) so as to generate a secondary field that opposes the much stronger applied field. </a:t>
            </a:r>
          </a:p>
          <a:p>
            <a:endParaRPr lang="en-US"/>
          </a:p>
          <a:p>
            <a:r>
              <a:rPr lang="en-US"/>
              <a:t>This secondary field </a:t>
            </a:r>
            <a:r>
              <a:rPr lang="en-US" b="1"/>
              <a:t>shields</a:t>
            </a:r>
            <a:r>
              <a:rPr lang="en-US"/>
              <a:t> the nucleus from the applied field, so Bo must be increased in order to achieve resonance (absorption of rf energy). </a:t>
            </a:r>
          </a:p>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4" name="Picture 4" descr="nmrtotl1"/>
          <p:cNvPicPr>
            <a:picLocks noChangeAspect="1" noChangeArrowheads="1"/>
          </p:cNvPicPr>
          <p:nvPr/>
        </p:nvPicPr>
        <p:blipFill>
          <a:blip r:embed="rId2" cstate="print"/>
          <a:srcRect/>
          <a:stretch>
            <a:fillRect/>
          </a:stretch>
        </p:blipFill>
        <p:spPr bwMode="auto">
          <a:xfrm>
            <a:off x="685800" y="1371600"/>
            <a:ext cx="7624763" cy="4283075"/>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8" name="Picture 6" descr="spctrmtr"/>
          <p:cNvPicPr>
            <a:picLocks noChangeAspect="1" noChangeArrowheads="1"/>
          </p:cNvPicPr>
          <p:nvPr/>
        </p:nvPicPr>
        <p:blipFill>
          <a:blip r:embed="rId2" cstate="print"/>
          <a:srcRect/>
          <a:stretch>
            <a:fillRect/>
          </a:stretch>
        </p:blipFill>
        <p:spPr bwMode="auto">
          <a:xfrm>
            <a:off x="1371600" y="1371600"/>
            <a:ext cx="7315200" cy="4291013"/>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nutsbolts"/>
          <p:cNvPicPr>
            <a:picLocks noChangeAspect="1" noChangeArrowheads="1"/>
          </p:cNvPicPr>
          <p:nvPr/>
        </p:nvPicPr>
        <p:blipFill>
          <a:blip r:embed="rId2" cstate="print"/>
          <a:srcRect/>
          <a:stretch>
            <a:fillRect/>
          </a:stretch>
        </p:blipFill>
        <p:spPr bwMode="auto">
          <a:xfrm>
            <a:off x="2438400" y="685800"/>
            <a:ext cx="4867275" cy="47625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supercon"/>
          <p:cNvPicPr>
            <a:picLocks noChangeAspect="1" noChangeArrowheads="1"/>
          </p:cNvPicPr>
          <p:nvPr/>
        </p:nvPicPr>
        <p:blipFill>
          <a:blip r:embed="rId2" cstate="print"/>
          <a:srcRect/>
          <a:stretch>
            <a:fillRect/>
          </a:stretch>
        </p:blipFill>
        <p:spPr bwMode="auto">
          <a:xfrm>
            <a:off x="2286000" y="838200"/>
            <a:ext cx="5092700" cy="51816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descr="probe"/>
          <p:cNvPicPr>
            <a:picLocks noChangeAspect="1" noChangeArrowheads="1"/>
          </p:cNvPicPr>
          <p:nvPr/>
        </p:nvPicPr>
        <p:blipFill>
          <a:blip r:embed="rId2" cstate="print"/>
          <a:srcRect/>
          <a:stretch>
            <a:fillRect/>
          </a:stretch>
        </p:blipFill>
        <p:spPr bwMode="auto">
          <a:xfrm>
            <a:off x="1143000" y="1600200"/>
            <a:ext cx="6300788" cy="37465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Straight Arrow Connector 34"/>
          <p:cNvCxnSpPr/>
          <p:nvPr/>
        </p:nvCxnSpPr>
        <p:spPr>
          <a:xfrm flipV="1">
            <a:off x="6096000" y="52578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1600200" y="1371600"/>
            <a:ext cx="838200" cy="1600200"/>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sz="3600" dirty="0" smtClean="0"/>
              <a:t>Nuclear Spin</a:t>
            </a:r>
            <a:endParaRPr lang="en-US" sz="3600" dirty="0"/>
          </a:p>
        </p:txBody>
      </p:sp>
      <p:sp>
        <p:nvSpPr>
          <p:cNvPr id="4" name="Oval 3"/>
          <p:cNvSpPr/>
          <p:nvPr/>
        </p:nvSpPr>
        <p:spPr>
          <a:xfrm>
            <a:off x="1600200" y="1752600"/>
            <a:ext cx="838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p>
          <a:p>
            <a:pPr algn="ctr"/>
            <a:r>
              <a:rPr lang="en-US" b="1" dirty="0" smtClean="0"/>
              <a:t>H</a:t>
            </a:r>
          </a:p>
          <a:p>
            <a:pPr algn="ctr"/>
            <a:endParaRPr lang="en-US" dirty="0"/>
          </a:p>
        </p:txBody>
      </p:sp>
      <p:sp>
        <p:nvSpPr>
          <p:cNvPr id="9" name="TextBox 8"/>
          <p:cNvSpPr txBox="1"/>
          <p:nvPr/>
        </p:nvSpPr>
        <p:spPr>
          <a:xfrm>
            <a:off x="3276600" y="1676400"/>
            <a:ext cx="4163127" cy="923330"/>
          </a:xfrm>
          <a:prstGeom prst="rect">
            <a:avLst/>
          </a:prstGeom>
          <a:noFill/>
        </p:spPr>
        <p:txBody>
          <a:bodyPr wrap="none" rtlCol="0">
            <a:spAutoFit/>
          </a:bodyPr>
          <a:lstStyle/>
          <a:p>
            <a:r>
              <a:rPr lang="en-US" dirty="0" smtClean="0"/>
              <a:t>Hydrogen Nucleus</a:t>
            </a:r>
          </a:p>
          <a:p>
            <a:r>
              <a:rPr lang="en-US" dirty="0" smtClean="0"/>
              <a:t>has “spin” </a:t>
            </a:r>
            <a:r>
              <a:rPr lang="en-US" i="1" dirty="0" smtClean="0"/>
              <a:t>A.K.A. </a:t>
            </a:r>
            <a:r>
              <a:rPr lang="en-US" dirty="0" smtClean="0"/>
              <a:t>spin angular momentum </a:t>
            </a:r>
          </a:p>
          <a:p>
            <a:r>
              <a:rPr lang="en-US" i="1" dirty="0" smtClean="0"/>
              <a:t>A.K.A. </a:t>
            </a:r>
            <a:r>
              <a:rPr lang="en-US" dirty="0" smtClean="0"/>
              <a:t>nuclear magnetic dipole moment</a:t>
            </a:r>
            <a:endParaRPr lang="en-US" dirty="0"/>
          </a:p>
        </p:txBody>
      </p:sp>
      <p:sp>
        <p:nvSpPr>
          <p:cNvPr id="10" name="TextBox 9"/>
          <p:cNvSpPr txBox="1"/>
          <p:nvPr/>
        </p:nvSpPr>
        <p:spPr>
          <a:xfrm>
            <a:off x="838200" y="3124200"/>
            <a:ext cx="5565883" cy="369332"/>
          </a:xfrm>
          <a:prstGeom prst="rect">
            <a:avLst/>
          </a:prstGeom>
          <a:noFill/>
        </p:spPr>
        <p:txBody>
          <a:bodyPr wrap="none" rtlCol="0">
            <a:spAutoFit/>
          </a:bodyPr>
          <a:lstStyle/>
          <a:p>
            <a:r>
              <a:rPr lang="en-US" dirty="0" smtClean="0"/>
              <a:t>The nuclear spin will align with an external magnetic field</a:t>
            </a:r>
            <a:endParaRPr lang="en-US" dirty="0"/>
          </a:p>
        </p:txBody>
      </p:sp>
      <p:sp>
        <p:nvSpPr>
          <p:cNvPr id="11" name="Up Arrow 10"/>
          <p:cNvSpPr/>
          <p:nvPr/>
        </p:nvSpPr>
        <p:spPr>
          <a:xfrm>
            <a:off x="685800" y="3886200"/>
            <a:ext cx="381000" cy="16764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28600" y="5715000"/>
            <a:ext cx="1981200" cy="830997"/>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 2.34 Tesla (100 MHz)</a:t>
            </a:r>
            <a:endParaRPr lang="en-US" sz="2400" dirty="0"/>
          </a:p>
        </p:txBody>
      </p:sp>
      <p:grpSp>
        <p:nvGrpSpPr>
          <p:cNvPr id="29" name="Group 28"/>
          <p:cNvGrpSpPr/>
          <p:nvPr/>
        </p:nvGrpSpPr>
        <p:grpSpPr>
          <a:xfrm>
            <a:off x="1752600" y="4038600"/>
            <a:ext cx="838200" cy="1600200"/>
            <a:chOff x="1752600" y="4038600"/>
            <a:chExt cx="838200" cy="1600200"/>
          </a:xfrm>
        </p:grpSpPr>
        <p:cxnSp>
          <p:nvCxnSpPr>
            <p:cNvPr id="13" name="Straight Arrow Connector 12"/>
            <p:cNvCxnSpPr/>
            <p:nvPr/>
          </p:nvCxnSpPr>
          <p:spPr>
            <a:xfrm flipV="1">
              <a:off x="2133600" y="4038600"/>
              <a:ext cx="0" cy="1600200"/>
            </a:xfrm>
            <a:prstGeom prst="straightConnector1">
              <a:avLst/>
            </a:prstGeom>
            <a:ln w="444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1752600" y="4419600"/>
              <a:ext cx="838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p>
            <a:p>
              <a:pPr algn="ctr"/>
              <a:r>
                <a:rPr lang="en-US" b="1" dirty="0" smtClean="0"/>
                <a:t>H</a:t>
              </a:r>
            </a:p>
            <a:p>
              <a:pPr algn="ctr"/>
              <a:endParaRPr lang="en-US" dirty="0"/>
            </a:p>
          </p:txBody>
        </p:sp>
      </p:grpSp>
      <p:cxnSp>
        <p:nvCxnSpPr>
          <p:cNvPr id="21" name="Straight Connector 20"/>
          <p:cNvCxnSpPr/>
          <p:nvPr/>
        </p:nvCxnSpPr>
        <p:spPr>
          <a:xfrm>
            <a:off x="3657600" y="5029200"/>
            <a:ext cx="838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638800" y="4267200"/>
            <a:ext cx="838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715000" y="5867400"/>
            <a:ext cx="838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4495800" y="4267200"/>
            <a:ext cx="1143000" cy="7620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495800" y="5029200"/>
            <a:ext cx="1219200" cy="8382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943600" y="54864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a:off x="6096000" y="38100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5943600" y="38862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6553200" y="5638800"/>
            <a:ext cx="1143000" cy="369332"/>
          </a:xfrm>
          <a:prstGeom prst="rect">
            <a:avLst/>
          </a:prstGeom>
          <a:noFill/>
        </p:spPr>
        <p:txBody>
          <a:bodyPr wrap="square" rtlCol="0">
            <a:spAutoFit/>
          </a:bodyPr>
          <a:lstStyle/>
          <a:p>
            <a:r>
              <a:rPr lang="en-US" dirty="0" smtClean="0"/>
              <a:t>-1/2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1" name="TextBox 40"/>
          <p:cNvSpPr txBox="1"/>
          <p:nvPr/>
        </p:nvSpPr>
        <p:spPr>
          <a:xfrm>
            <a:off x="6477000" y="4038600"/>
            <a:ext cx="1143000" cy="369332"/>
          </a:xfrm>
          <a:prstGeom prst="rect">
            <a:avLst/>
          </a:prstGeom>
          <a:noFill/>
        </p:spPr>
        <p:txBody>
          <a:bodyPr wrap="square" rtlCol="0">
            <a:spAutoFit/>
          </a:bodyPr>
          <a:lstStyle/>
          <a:p>
            <a:r>
              <a:rPr lang="en-US" dirty="0" smtClean="0"/>
              <a:t> 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3" name="TextBox 42"/>
          <p:cNvSpPr txBox="1"/>
          <p:nvPr/>
        </p:nvSpPr>
        <p:spPr>
          <a:xfrm>
            <a:off x="7391400" y="4876800"/>
            <a:ext cx="1143000" cy="369332"/>
          </a:xfrm>
          <a:prstGeom prst="rect">
            <a:avLst/>
          </a:prstGeom>
          <a:noFill/>
        </p:spPr>
        <p:txBody>
          <a:bodyPr wrap="square" rtlCol="0">
            <a:spAutoFit/>
          </a:bodyPr>
          <a:lstStyle/>
          <a:p>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cxnSp>
        <p:nvCxnSpPr>
          <p:cNvPr id="45" name="Straight Arrow Connector 44"/>
          <p:cNvCxnSpPr/>
          <p:nvPr/>
        </p:nvCxnSpPr>
        <p:spPr>
          <a:xfrm flipV="1">
            <a:off x="7772400" y="4267200"/>
            <a:ext cx="0" cy="6096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7772400" y="5257800"/>
            <a:ext cx="0" cy="6858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629400" y="3352800"/>
            <a:ext cx="1600200" cy="523220"/>
          </a:xfrm>
          <a:prstGeom prst="rect">
            <a:avLst/>
          </a:prstGeom>
          <a:noFill/>
        </p:spPr>
        <p:txBody>
          <a:bodyPr wrap="square" rtlCol="0">
            <a:spAutoFit/>
          </a:bodyPr>
          <a:lstStyle/>
          <a:p>
            <a:pPr algn="ctr"/>
            <a:r>
              <a:rPr lang="en-US" sz="1400" dirty="0" err="1" smtClean="0"/>
              <a:t>Larmor</a:t>
            </a:r>
            <a:r>
              <a:rPr lang="en-US" sz="1400" dirty="0" smtClean="0"/>
              <a:t> Frequency</a:t>
            </a:r>
          </a:p>
          <a:p>
            <a:pPr algn="ctr"/>
            <a:r>
              <a:rPr lang="en-US" sz="1400" dirty="0" smtClean="0">
                <a:latin typeface="Symbol" pitchFamily="18" charset="2"/>
              </a:rPr>
              <a:t>w</a:t>
            </a:r>
            <a:r>
              <a:rPr lang="en-US" sz="1400" dirty="0" smtClean="0"/>
              <a:t>= </a:t>
            </a:r>
            <a:r>
              <a:rPr lang="en-US" sz="1400" dirty="0" err="1" smtClean="0">
                <a:latin typeface="Symbol" pitchFamily="18" charset="2"/>
              </a:rPr>
              <a:t>g</a:t>
            </a:r>
            <a:r>
              <a:rPr lang="en-US" sz="1400" i="1" dirty="0" err="1" smtClean="0"/>
              <a:t>B</a:t>
            </a:r>
            <a:r>
              <a:rPr lang="en-US" sz="1400" baseline="-25000" dirty="0" err="1" smtClean="0"/>
              <a:t>o</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8" grpId="0" animBg="1"/>
      <p:bldP spid="40" grpId="0"/>
      <p:bldP spid="41" grpId="0"/>
      <p:bldP spid="43" grpId="0"/>
      <p:bldP spid="5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2"/>
          <p:cNvSpPr>
            <a:spLocks noChangeShapeType="1"/>
          </p:cNvSpPr>
          <p:nvPr/>
        </p:nvSpPr>
        <p:spPr bwMode="auto">
          <a:xfrm flipV="1">
            <a:off x="3055938" y="4271963"/>
            <a:ext cx="0" cy="1968500"/>
          </a:xfrm>
          <a:prstGeom prst="line">
            <a:avLst/>
          </a:prstGeom>
          <a:noFill/>
          <a:ln w="28575">
            <a:solidFill>
              <a:schemeClr val="tx1"/>
            </a:solidFill>
            <a:prstDash val="sysDot"/>
            <a:round/>
            <a:headEnd type="none" w="sm" len="sm"/>
            <a:tailEnd type="arrow" w="med" len="med"/>
          </a:ln>
          <a:effectLst/>
        </p:spPr>
        <p:txBody>
          <a:bodyPr wrap="none" anchor="ctr"/>
          <a:lstStyle/>
          <a:p>
            <a:endParaRPr lang="en-US"/>
          </a:p>
        </p:txBody>
      </p:sp>
      <p:sp>
        <p:nvSpPr>
          <p:cNvPr id="12291" name="Oval 3"/>
          <p:cNvSpPr>
            <a:spLocks noChangeArrowheads="1"/>
          </p:cNvSpPr>
          <p:nvPr/>
        </p:nvSpPr>
        <p:spPr bwMode="auto">
          <a:xfrm>
            <a:off x="2343150" y="5600700"/>
            <a:ext cx="1457325" cy="187325"/>
          </a:xfrm>
          <a:prstGeom prst="ellipse">
            <a:avLst/>
          </a:prstGeom>
          <a:noFill/>
          <a:ln w="12699">
            <a:solidFill>
              <a:schemeClr val="tx1"/>
            </a:solidFill>
            <a:prstDash val="dash"/>
            <a:round/>
            <a:headEnd/>
            <a:tailEnd/>
          </a:ln>
          <a:effectLst/>
        </p:spPr>
        <p:txBody>
          <a:bodyPr wrap="none" anchor="ctr"/>
          <a:lstStyle/>
          <a:p>
            <a:endParaRPr lang="en-US"/>
          </a:p>
        </p:txBody>
      </p:sp>
      <p:sp>
        <p:nvSpPr>
          <p:cNvPr id="12292" name="Rectangle 4"/>
          <p:cNvSpPr>
            <a:spLocks noChangeArrowheads="1"/>
          </p:cNvSpPr>
          <p:nvPr/>
        </p:nvSpPr>
        <p:spPr bwMode="auto">
          <a:xfrm>
            <a:off x="857250" y="3429000"/>
            <a:ext cx="641350" cy="641350"/>
          </a:xfrm>
          <a:prstGeom prst="rect">
            <a:avLst/>
          </a:prstGeom>
          <a:noFill/>
          <a:ln w="9525">
            <a:noFill/>
            <a:miter lim="800000"/>
            <a:headEnd/>
            <a:tailEnd/>
          </a:ln>
          <a:effectLst/>
        </p:spPr>
        <p:txBody>
          <a:bodyPr wrap="none" lIns="92075" tIns="46038" rIns="92075" bIns="46038">
            <a:spAutoFit/>
          </a:bodyPr>
          <a:lstStyle/>
          <a:p>
            <a:pPr eaLnBrk="0" hangingPunct="0"/>
            <a:r>
              <a:rPr lang="en-US" sz="3600">
                <a:latin typeface="Times New Roman" pitchFamily="18" charset="0"/>
              </a:rPr>
              <a:t>B</a:t>
            </a:r>
            <a:r>
              <a:rPr lang="en-US" sz="3600" baseline="-25000">
                <a:latin typeface="Times New Roman" pitchFamily="18" charset="0"/>
              </a:rPr>
              <a:t>o</a:t>
            </a:r>
            <a:endParaRPr lang="en-US" sz="3600">
              <a:latin typeface="Times New Roman" pitchFamily="18" charset="0"/>
            </a:endParaRPr>
          </a:p>
        </p:txBody>
      </p:sp>
      <p:sp>
        <p:nvSpPr>
          <p:cNvPr id="12293" name="Line 5"/>
          <p:cNvSpPr>
            <a:spLocks noChangeShapeType="1"/>
          </p:cNvSpPr>
          <p:nvPr/>
        </p:nvSpPr>
        <p:spPr bwMode="auto">
          <a:xfrm flipV="1">
            <a:off x="1647825" y="3036888"/>
            <a:ext cx="0" cy="1905000"/>
          </a:xfrm>
          <a:prstGeom prst="line">
            <a:avLst/>
          </a:prstGeom>
          <a:noFill/>
          <a:ln w="50799">
            <a:solidFill>
              <a:schemeClr val="tx1"/>
            </a:solidFill>
            <a:round/>
            <a:headEnd type="none" w="sm" len="sm"/>
            <a:tailEnd type="stealth" w="med" len="lg"/>
          </a:ln>
          <a:effectLst/>
        </p:spPr>
        <p:txBody>
          <a:bodyPr wrap="none" anchor="ctr"/>
          <a:lstStyle/>
          <a:p>
            <a:endParaRPr lang="en-US"/>
          </a:p>
        </p:txBody>
      </p:sp>
      <p:sp>
        <p:nvSpPr>
          <p:cNvPr id="12294" name="Line 6"/>
          <p:cNvSpPr>
            <a:spLocks noChangeShapeType="1"/>
          </p:cNvSpPr>
          <p:nvPr/>
        </p:nvSpPr>
        <p:spPr bwMode="auto">
          <a:xfrm>
            <a:off x="939800" y="3554413"/>
            <a:ext cx="342900" cy="0"/>
          </a:xfrm>
          <a:prstGeom prst="line">
            <a:avLst/>
          </a:prstGeom>
          <a:noFill/>
          <a:ln w="19050">
            <a:solidFill>
              <a:schemeClr val="tx1"/>
            </a:solidFill>
            <a:round/>
            <a:headEnd type="none" w="sm" len="sm"/>
            <a:tailEnd type="triangle" w="med" len="med"/>
          </a:ln>
          <a:effectLst/>
        </p:spPr>
        <p:txBody>
          <a:bodyPr wrap="none" anchor="ctr"/>
          <a:lstStyle/>
          <a:p>
            <a:endParaRPr lang="en-US"/>
          </a:p>
        </p:txBody>
      </p:sp>
      <p:sp>
        <p:nvSpPr>
          <p:cNvPr id="12295" name="Text Box 7"/>
          <p:cNvSpPr txBox="1">
            <a:spLocks noChangeArrowheads="1"/>
          </p:cNvSpPr>
          <p:nvPr/>
        </p:nvSpPr>
        <p:spPr bwMode="auto">
          <a:xfrm>
            <a:off x="3484563" y="1763713"/>
            <a:ext cx="393700" cy="457200"/>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Symbol" pitchFamily="18" charset="2"/>
              </a:rPr>
              <a:t>w</a:t>
            </a:r>
            <a:endParaRPr lang="en-US" sz="2400">
              <a:latin typeface="Times New Roman" pitchFamily="18" charset="0"/>
            </a:endParaRPr>
          </a:p>
        </p:txBody>
      </p:sp>
      <p:sp>
        <p:nvSpPr>
          <p:cNvPr id="12296" name="Text Box 8"/>
          <p:cNvSpPr txBox="1">
            <a:spLocks noChangeArrowheads="1"/>
          </p:cNvSpPr>
          <p:nvPr/>
        </p:nvSpPr>
        <p:spPr bwMode="auto">
          <a:xfrm>
            <a:off x="4572000" y="1703388"/>
            <a:ext cx="4216400" cy="3622675"/>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Symbol" pitchFamily="18" charset="2"/>
              </a:rPr>
              <a:t>w</a:t>
            </a:r>
            <a:r>
              <a:rPr lang="en-US" sz="2400">
                <a:latin typeface="Times New Roman" pitchFamily="18" charset="0"/>
              </a:rPr>
              <a:t> = </a:t>
            </a:r>
            <a:r>
              <a:rPr lang="en-US" sz="2400">
                <a:latin typeface="Symbol" pitchFamily="18" charset="2"/>
              </a:rPr>
              <a:t>g</a:t>
            </a:r>
            <a:r>
              <a:rPr lang="en-US" sz="2400">
                <a:latin typeface="Times New Roman" pitchFamily="18" charset="0"/>
              </a:rPr>
              <a:t> B</a:t>
            </a:r>
            <a:r>
              <a:rPr lang="en-US" sz="2400" baseline="-25000">
                <a:latin typeface="Times New Roman" pitchFamily="18" charset="0"/>
              </a:rPr>
              <a:t>o </a:t>
            </a:r>
            <a:r>
              <a:rPr lang="en-US" sz="2400">
                <a:latin typeface="Times New Roman" pitchFamily="18" charset="0"/>
              </a:rPr>
              <a:t>= </a:t>
            </a:r>
            <a:r>
              <a:rPr lang="en-US" sz="2400">
                <a:latin typeface="Symbol" pitchFamily="18" charset="2"/>
              </a:rPr>
              <a:t>n</a:t>
            </a:r>
            <a:r>
              <a:rPr lang="en-US" sz="2400">
                <a:latin typeface="Times New Roman" pitchFamily="18" charset="0"/>
              </a:rPr>
              <a:t>/2</a:t>
            </a:r>
            <a:r>
              <a:rPr lang="en-US" sz="2400">
                <a:latin typeface="Symbol" pitchFamily="18" charset="2"/>
              </a:rPr>
              <a:t>p</a:t>
            </a:r>
            <a:endParaRPr lang="en-US" sz="2400" baseline="-25000">
              <a:latin typeface="Times New Roman" pitchFamily="18" charset="0"/>
            </a:endParaRPr>
          </a:p>
          <a:p>
            <a:pPr eaLnBrk="0" hangingPunct="0"/>
            <a:endParaRPr lang="en-US" sz="2400" baseline="-25000">
              <a:latin typeface="Times New Roman" pitchFamily="18" charset="0"/>
            </a:endParaRPr>
          </a:p>
          <a:p>
            <a:pPr eaLnBrk="0" hangingPunct="0"/>
            <a:r>
              <a:rPr lang="en-US" sz="2400">
                <a:latin typeface="Symbol" pitchFamily="18" charset="2"/>
              </a:rPr>
              <a:t>w</a:t>
            </a:r>
            <a:r>
              <a:rPr lang="en-US" sz="2400">
                <a:latin typeface="Times New Roman" pitchFamily="18" charset="0"/>
              </a:rPr>
              <a:t> - resonance frequency</a:t>
            </a:r>
          </a:p>
          <a:p>
            <a:pPr eaLnBrk="0" hangingPunct="0"/>
            <a:r>
              <a:rPr lang="en-US" sz="2400">
                <a:latin typeface="Times New Roman" pitchFamily="18" charset="0"/>
              </a:rPr>
              <a:t>      in radians per second,</a:t>
            </a:r>
          </a:p>
          <a:p>
            <a:pPr eaLnBrk="0" hangingPunct="0"/>
            <a:r>
              <a:rPr lang="en-US" sz="2400">
                <a:latin typeface="Times New Roman" pitchFamily="18" charset="0"/>
              </a:rPr>
              <a:t>      also called Larmor frequency</a:t>
            </a:r>
          </a:p>
          <a:p>
            <a:pPr eaLnBrk="0" hangingPunct="0"/>
            <a:r>
              <a:rPr lang="en-US" sz="2400">
                <a:latin typeface="Symbol" pitchFamily="18" charset="2"/>
              </a:rPr>
              <a:t>n</a:t>
            </a:r>
            <a:r>
              <a:rPr lang="en-US" sz="2400">
                <a:latin typeface="Times New Roman" pitchFamily="18" charset="0"/>
              </a:rPr>
              <a:t> - resonance frequency</a:t>
            </a:r>
          </a:p>
          <a:p>
            <a:pPr eaLnBrk="0" hangingPunct="0"/>
            <a:r>
              <a:rPr lang="en-US" sz="2400">
                <a:latin typeface="Times New Roman" pitchFamily="18" charset="0"/>
              </a:rPr>
              <a:t>      in cycles per second, Hz</a:t>
            </a:r>
          </a:p>
          <a:p>
            <a:pPr eaLnBrk="0" hangingPunct="0"/>
            <a:r>
              <a:rPr lang="en-US" sz="2400">
                <a:latin typeface="Symbol" pitchFamily="18" charset="2"/>
              </a:rPr>
              <a:t>g</a:t>
            </a:r>
            <a:r>
              <a:rPr lang="en-US" sz="2400">
                <a:latin typeface="Times New Roman" pitchFamily="18" charset="0"/>
              </a:rPr>
              <a:t> - gyromagnetic ratio</a:t>
            </a:r>
          </a:p>
          <a:p>
            <a:pPr eaLnBrk="0" hangingPunct="0"/>
            <a:r>
              <a:rPr lang="en-US" sz="2400">
                <a:latin typeface="Times New Roman" pitchFamily="18" charset="0"/>
              </a:rPr>
              <a:t>B</a:t>
            </a:r>
            <a:r>
              <a:rPr lang="en-US" sz="2400" baseline="-25000">
                <a:latin typeface="Times New Roman" pitchFamily="18" charset="0"/>
              </a:rPr>
              <a:t>o </a:t>
            </a:r>
            <a:r>
              <a:rPr lang="en-US" sz="2400">
                <a:latin typeface="Times New Roman" pitchFamily="18" charset="0"/>
              </a:rPr>
              <a:t>- external magnetic </a:t>
            </a:r>
          </a:p>
          <a:p>
            <a:pPr eaLnBrk="0" hangingPunct="0"/>
            <a:r>
              <a:rPr lang="en-US" sz="2400">
                <a:latin typeface="Times New Roman" pitchFamily="18" charset="0"/>
              </a:rPr>
              <a:t>       field (the magnet)</a:t>
            </a:r>
          </a:p>
        </p:txBody>
      </p:sp>
      <p:sp>
        <p:nvSpPr>
          <p:cNvPr id="12297" name="Text Box 9"/>
          <p:cNvSpPr txBox="1">
            <a:spLocks noChangeArrowheads="1"/>
          </p:cNvSpPr>
          <p:nvPr/>
        </p:nvSpPr>
        <p:spPr bwMode="auto">
          <a:xfrm>
            <a:off x="1146175" y="301625"/>
            <a:ext cx="6872288" cy="1006475"/>
          </a:xfrm>
          <a:prstGeom prst="rect">
            <a:avLst/>
          </a:prstGeom>
          <a:noFill/>
          <a:ln w="12699">
            <a:noFill/>
            <a:miter lim="800000"/>
            <a:headEnd type="none" w="sm" len="sm"/>
            <a:tailEnd type="none" w="sm" len="sm"/>
          </a:ln>
          <a:effectLst/>
        </p:spPr>
        <p:txBody>
          <a:bodyPr wrap="none">
            <a:spAutoFit/>
          </a:bodyPr>
          <a:lstStyle/>
          <a:p>
            <a:pPr algn="ctr" eaLnBrk="0" hangingPunct="0"/>
            <a:r>
              <a:rPr lang="en-US" sz="4000">
                <a:latin typeface="Times New Roman" pitchFamily="18" charset="0"/>
              </a:rPr>
              <a:t>Apply an external magnetic field</a:t>
            </a:r>
            <a:endParaRPr lang="en-US" sz="3600">
              <a:latin typeface="Times New Roman" pitchFamily="18" charset="0"/>
            </a:endParaRPr>
          </a:p>
          <a:p>
            <a:pPr algn="ctr" eaLnBrk="0" hangingPunct="0"/>
            <a:r>
              <a:rPr lang="en-US" sz="2000">
                <a:latin typeface="Times New Roman" pitchFamily="18" charset="0"/>
              </a:rPr>
              <a:t>(i.e., put your sample in the magnet)</a:t>
            </a:r>
            <a:endParaRPr lang="en-US" sz="3600">
              <a:latin typeface="Times New Roman" pitchFamily="18" charset="0"/>
            </a:endParaRPr>
          </a:p>
        </p:txBody>
      </p:sp>
      <p:sp>
        <p:nvSpPr>
          <p:cNvPr id="12298" name="Line 10"/>
          <p:cNvSpPr>
            <a:spLocks noChangeShapeType="1"/>
          </p:cNvSpPr>
          <p:nvPr/>
        </p:nvSpPr>
        <p:spPr bwMode="auto">
          <a:xfrm>
            <a:off x="795338" y="1370013"/>
            <a:ext cx="7734300" cy="0"/>
          </a:xfrm>
          <a:prstGeom prst="line">
            <a:avLst/>
          </a:prstGeom>
          <a:noFill/>
          <a:ln w="57150" cmpd="thinThick">
            <a:solidFill>
              <a:schemeClr val="tx1"/>
            </a:solidFill>
            <a:round/>
            <a:headEnd type="none" w="sm" len="sm"/>
            <a:tailEnd type="none" w="sm" len="sm"/>
          </a:ln>
          <a:effectLst/>
        </p:spPr>
        <p:txBody>
          <a:bodyPr wrap="none" anchor="ctr"/>
          <a:lstStyle/>
          <a:p>
            <a:endParaRPr lang="en-US"/>
          </a:p>
        </p:txBody>
      </p:sp>
      <p:grpSp>
        <p:nvGrpSpPr>
          <p:cNvPr id="2" name="Group 11"/>
          <p:cNvGrpSpPr>
            <a:grpSpLocks/>
          </p:cNvGrpSpPr>
          <p:nvPr/>
        </p:nvGrpSpPr>
        <p:grpSpPr bwMode="auto">
          <a:xfrm rot="19134547" flipV="1">
            <a:off x="2778125" y="4543425"/>
            <a:ext cx="596900" cy="1295400"/>
            <a:chOff x="997" y="3095"/>
            <a:chExt cx="376" cy="816"/>
          </a:xfrm>
        </p:grpSpPr>
        <p:sp>
          <p:nvSpPr>
            <p:cNvPr id="12300" name="Line 12"/>
            <p:cNvSpPr>
              <a:spLocks noChangeShapeType="1"/>
            </p:cNvSpPr>
            <p:nvPr/>
          </p:nvSpPr>
          <p:spPr bwMode="auto">
            <a:xfrm flipV="1">
              <a:off x="1191" y="3095"/>
              <a:ext cx="0" cy="816"/>
            </a:xfrm>
            <a:prstGeom prst="line">
              <a:avLst/>
            </a:prstGeom>
            <a:noFill/>
            <a:ln w="19050">
              <a:solidFill>
                <a:schemeClr val="tx1"/>
              </a:solidFill>
              <a:round/>
              <a:headEnd type="none" w="sm" len="sm"/>
              <a:tailEnd type="stealth" w="med" len="lg"/>
            </a:ln>
            <a:effectLst/>
          </p:spPr>
          <p:txBody>
            <a:bodyPr wrap="none" anchor="ctr"/>
            <a:lstStyle/>
            <a:p>
              <a:endParaRPr lang="en-US"/>
            </a:p>
          </p:txBody>
        </p:sp>
        <p:sp>
          <p:nvSpPr>
            <p:cNvPr id="12301" name="Oval 13"/>
            <p:cNvSpPr>
              <a:spLocks noChangeArrowheads="1"/>
            </p:cNvSpPr>
            <p:nvPr/>
          </p:nvSpPr>
          <p:spPr bwMode="auto">
            <a:xfrm>
              <a:off x="997" y="3339"/>
              <a:ext cx="376" cy="37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sp>
          <p:nvSpPr>
            <p:cNvPr id="12302" name="Arc 14"/>
            <p:cNvSpPr>
              <a:spLocks/>
            </p:cNvSpPr>
            <p:nvPr/>
          </p:nvSpPr>
          <p:spPr bwMode="auto">
            <a:xfrm rot="12876720">
              <a:off x="1024" y="334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sp>
          <p:nvSpPr>
            <p:cNvPr id="12303" name="Arc 15"/>
            <p:cNvSpPr>
              <a:spLocks/>
            </p:cNvSpPr>
            <p:nvPr/>
          </p:nvSpPr>
          <p:spPr bwMode="auto">
            <a:xfrm rot="12876720">
              <a:off x="1030" y="316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sp>
          <p:nvSpPr>
            <p:cNvPr id="12304" name="Arc 16"/>
            <p:cNvSpPr>
              <a:spLocks/>
            </p:cNvSpPr>
            <p:nvPr/>
          </p:nvSpPr>
          <p:spPr bwMode="auto">
            <a:xfrm rot="12876720">
              <a:off x="1036" y="352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grpSp>
      <p:sp>
        <p:nvSpPr>
          <p:cNvPr id="12305" name="Text Box 17"/>
          <p:cNvSpPr txBox="1">
            <a:spLocks noChangeArrowheads="1"/>
          </p:cNvSpPr>
          <p:nvPr/>
        </p:nvSpPr>
        <p:spPr bwMode="auto">
          <a:xfrm>
            <a:off x="2909888" y="1431925"/>
            <a:ext cx="341312" cy="519113"/>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Times New Roman" pitchFamily="18" charset="0"/>
              </a:rPr>
              <a:t>z</a:t>
            </a:r>
          </a:p>
        </p:txBody>
      </p:sp>
      <p:sp>
        <p:nvSpPr>
          <p:cNvPr id="12306" name="Rectangle 18"/>
          <p:cNvSpPr>
            <a:spLocks noChangeArrowheads="1"/>
          </p:cNvSpPr>
          <p:nvPr/>
        </p:nvSpPr>
        <p:spPr bwMode="auto">
          <a:xfrm>
            <a:off x="3546475" y="5159375"/>
            <a:ext cx="360363"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latin typeface="Symbol" pitchFamily="18" charset="2"/>
              </a:rPr>
              <a:t>m</a:t>
            </a:r>
          </a:p>
        </p:txBody>
      </p:sp>
      <p:sp>
        <p:nvSpPr>
          <p:cNvPr id="12307" name="Line 19"/>
          <p:cNvSpPr>
            <a:spLocks noChangeShapeType="1"/>
          </p:cNvSpPr>
          <p:nvPr/>
        </p:nvSpPr>
        <p:spPr bwMode="auto">
          <a:xfrm flipV="1">
            <a:off x="3027363" y="1978025"/>
            <a:ext cx="0" cy="1968500"/>
          </a:xfrm>
          <a:prstGeom prst="line">
            <a:avLst/>
          </a:prstGeom>
          <a:noFill/>
          <a:ln w="28575">
            <a:solidFill>
              <a:schemeClr val="tx1"/>
            </a:solidFill>
            <a:prstDash val="sysDot"/>
            <a:round/>
            <a:headEnd type="none" w="sm" len="sm"/>
            <a:tailEnd type="arrow" w="med" len="med"/>
          </a:ln>
          <a:effectLst/>
        </p:spPr>
        <p:txBody>
          <a:bodyPr wrap="none" anchor="ctr"/>
          <a:lstStyle/>
          <a:p>
            <a:endParaRPr lang="en-US"/>
          </a:p>
        </p:txBody>
      </p:sp>
      <p:sp>
        <p:nvSpPr>
          <p:cNvPr id="12308" name="Oval 20"/>
          <p:cNvSpPr>
            <a:spLocks noChangeArrowheads="1"/>
          </p:cNvSpPr>
          <p:nvPr/>
        </p:nvSpPr>
        <p:spPr bwMode="auto">
          <a:xfrm>
            <a:off x="2286000" y="2268538"/>
            <a:ext cx="1457325" cy="187325"/>
          </a:xfrm>
          <a:prstGeom prst="ellipse">
            <a:avLst/>
          </a:prstGeom>
          <a:noFill/>
          <a:ln w="12699">
            <a:solidFill>
              <a:schemeClr val="tx1"/>
            </a:solidFill>
            <a:prstDash val="dash"/>
            <a:round/>
            <a:headEnd/>
            <a:tailEnd/>
          </a:ln>
          <a:effectLst/>
        </p:spPr>
        <p:txBody>
          <a:bodyPr wrap="none" anchor="ctr"/>
          <a:lstStyle/>
          <a:p>
            <a:endParaRPr lang="en-US"/>
          </a:p>
        </p:txBody>
      </p:sp>
      <p:sp>
        <p:nvSpPr>
          <p:cNvPr id="12309" name="Line 21"/>
          <p:cNvSpPr>
            <a:spLocks noChangeShapeType="1"/>
          </p:cNvSpPr>
          <p:nvPr/>
        </p:nvSpPr>
        <p:spPr bwMode="auto">
          <a:xfrm flipH="1" flipV="1">
            <a:off x="3402013" y="2147888"/>
            <a:ext cx="323850" cy="66675"/>
          </a:xfrm>
          <a:prstGeom prst="line">
            <a:avLst/>
          </a:prstGeom>
          <a:noFill/>
          <a:ln w="12699">
            <a:solidFill>
              <a:schemeClr val="tx1"/>
            </a:solidFill>
            <a:round/>
            <a:headEnd type="none" w="sm" len="sm"/>
            <a:tailEnd type="triangle" w="med" len="med"/>
          </a:ln>
          <a:effectLst/>
        </p:spPr>
        <p:txBody>
          <a:bodyPr wrap="none" anchor="ctr"/>
          <a:lstStyle/>
          <a:p>
            <a:endParaRPr lang="en-US"/>
          </a:p>
        </p:txBody>
      </p:sp>
      <p:grpSp>
        <p:nvGrpSpPr>
          <p:cNvPr id="3" name="Group 22"/>
          <p:cNvGrpSpPr>
            <a:grpSpLocks/>
          </p:cNvGrpSpPr>
          <p:nvPr/>
        </p:nvGrpSpPr>
        <p:grpSpPr bwMode="auto">
          <a:xfrm rot="2465453">
            <a:off x="2749550" y="2320925"/>
            <a:ext cx="596900" cy="1295400"/>
            <a:chOff x="997" y="3095"/>
            <a:chExt cx="376" cy="816"/>
          </a:xfrm>
        </p:grpSpPr>
        <p:sp>
          <p:nvSpPr>
            <p:cNvPr id="12311" name="Line 23"/>
            <p:cNvSpPr>
              <a:spLocks noChangeShapeType="1"/>
            </p:cNvSpPr>
            <p:nvPr/>
          </p:nvSpPr>
          <p:spPr bwMode="auto">
            <a:xfrm flipV="1">
              <a:off x="1191" y="3095"/>
              <a:ext cx="0" cy="816"/>
            </a:xfrm>
            <a:prstGeom prst="line">
              <a:avLst/>
            </a:prstGeom>
            <a:noFill/>
            <a:ln w="19050">
              <a:solidFill>
                <a:schemeClr val="tx1"/>
              </a:solidFill>
              <a:round/>
              <a:headEnd type="none" w="sm" len="sm"/>
              <a:tailEnd type="stealth" w="med" len="lg"/>
            </a:ln>
            <a:effectLst/>
          </p:spPr>
          <p:txBody>
            <a:bodyPr wrap="none" anchor="ctr"/>
            <a:lstStyle/>
            <a:p>
              <a:endParaRPr lang="en-US"/>
            </a:p>
          </p:txBody>
        </p:sp>
        <p:sp>
          <p:nvSpPr>
            <p:cNvPr id="12312" name="Oval 24"/>
            <p:cNvSpPr>
              <a:spLocks noChangeArrowheads="1"/>
            </p:cNvSpPr>
            <p:nvPr/>
          </p:nvSpPr>
          <p:spPr bwMode="auto">
            <a:xfrm>
              <a:off x="997" y="3339"/>
              <a:ext cx="376" cy="37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sp>
          <p:nvSpPr>
            <p:cNvPr id="12313" name="Arc 25"/>
            <p:cNvSpPr>
              <a:spLocks/>
            </p:cNvSpPr>
            <p:nvPr/>
          </p:nvSpPr>
          <p:spPr bwMode="auto">
            <a:xfrm rot="12876720">
              <a:off x="1024" y="334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sp>
          <p:nvSpPr>
            <p:cNvPr id="12314" name="Arc 26"/>
            <p:cNvSpPr>
              <a:spLocks/>
            </p:cNvSpPr>
            <p:nvPr/>
          </p:nvSpPr>
          <p:spPr bwMode="auto">
            <a:xfrm rot="12876720">
              <a:off x="1030" y="316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sp>
          <p:nvSpPr>
            <p:cNvPr id="12315" name="Arc 27"/>
            <p:cNvSpPr>
              <a:spLocks/>
            </p:cNvSpPr>
            <p:nvPr/>
          </p:nvSpPr>
          <p:spPr bwMode="auto">
            <a:xfrm rot="12876720">
              <a:off x="1036" y="352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grpSp>
      <p:sp>
        <p:nvSpPr>
          <p:cNvPr id="12316" name="Rectangle 28"/>
          <p:cNvSpPr>
            <a:spLocks noChangeArrowheads="1"/>
          </p:cNvSpPr>
          <p:nvPr/>
        </p:nvSpPr>
        <p:spPr bwMode="auto">
          <a:xfrm>
            <a:off x="3560763" y="2360613"/>
            <a:ext cx="360362"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latin typeface="Symbol" pitchFamily="18" charset="2"/>
              </a:rPr>
              <a:t>m</a:t>
            </a:r>
          </a:p>
        </p:txBody>
      </p:sp>
      <p:sp>
        <p:nvSpPr>
          <p:cNvPr id="12317" name="Line 29"/>
          <p:cNvSpPr>
            <a:spLocks noChangeShapeType="1"/>
          </p:cNvSpPr>
          <p:nvPr/>
        </p:nvSpPr>
        <p:spPr bwMode="auto">
          <a:xfrm flipV="1">
            <a:off x="3513138" y="5819775"/>
            <a:ext cx="323850" cy="66675"/>
          </a:xfrm>
          <a:prstGeom prst="line">
            <a:avLst/>
          </a:prstGeom>
          <a:noFill/>
          <a:ln w="12699">
            <a:solidFill>
              <a:schemeClr val="tx1"/>
            </a:solidFill>
            <a:round/>
            <a:headEnd type="none" w="sm" len="sm"/>
            <a:tailEnd type="triangle" w="med" len="med"/>
          </a:ln>
          <a:effectLst/>
        </p:spPr>
        <p:txBody>
          <a:bodyPr wrap="none" anchor="ctr"/>
          <a:lstStyle/>
          <a:p>
            <a:endParaRPr lang="en-US"/>
          </a:p>
        </p:txBody>
      </p:sp>
      <p:sp>
        <p:nvSpPr>
          <p:cNvPr id="12318" name="Text Box 30"/>
          <p:cNvSpPr txBox="1">
            <a:spLocks noChangeArrowheads="1"/>
          </p:cNvSpPr>
          <p:nvPr/>
        </p:nvSpPr>
        <p:spPr bwMode="auto">
          <a:xfrm>
            <a:off x="3594100" y="5813425"/>
            <a:ext cx="393700" cy="457200"/>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Symbol" pitchFamily="18" charset="2"/>
              </a:rPr>
              <a:t>w</a:t>
            </a:r>
            <a:endParaRPr lang="en-US" sz="2400">
              <a:latin typeface="Times New Roman" pitchFamily="18" charset="0"/>
            </a:endParaRPr>
          </a:p>
        </p:txBody>
      </p:sp>
      <p:sp>
        <p:nvSpPr>
          <p:cNvPr id="12319" name="Text Box 31"/>
          <p:cNvSpPr txBox="1">
            <a:spLocks noChangeArrowheads="1"/>
          </p:cNvSpPr>
          <p:nvPr/>
        </p:nvSpPr>
        <p:spPr bwMode="auto">
          <a:xfrm>
            <a:off x="4572000" y="5360988"/>
            <a:ext cx="3968750" cy="1187450"/>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Times New Roman" pitchFamily="18" charset="0"/>
              </a:rPr>
              <a:t>Spin 1/2 nuclei will have two </a:t>
            </a:r>
          </a:p>
          <a:p>
            <a:pPr eaLnBrk="0" hangingPunct="0"/>
            <a:r>
              <a:rPr lang="en-US" sz="2400">
                <a:latin typeface="Times New Roman" pitchFamily="18" charset="0"/>
              </a:rPr>
              <a:t>orientations in a magnetic field</a:t>
            </a:r>
          </a:p>
          <a:p>
            <a:pPr eaLnBrk="0" hangingPunct="0"/>
            <a:r>
              <a:rPr lang="en-US" sz="2400">
                <a:latin typeface="Times New Roman" pitchFamily="18" charset="0"/>
              </a:rPr>
              <a:t>+1/2 and -1/2.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2"/>
          <p:cNvSpPr>
            <a:spLocks noChangeShapeType="1"/>
          </p:cNvSpPr>
          <p:nvPr/>
        </p:nvSpPr>
        <p:spPr bwMode="auto">
          <a:xfrm flipV="1">
            <a:off x="3055938" y="4271963"/>
            <a:ext cx="0" cy="1968500"/>
          </a:xfrm>
          <a:prstGeom prst="line">
            <a:avLst/>
          </a:prstGeom>
          <a:noFill/>
          <a:ln w="28575">
            <a:solidFill>
              <a:schemeClr val="tx1"/>
            </a:solidFill>
            <a:prstDash val="sysDot"/>
            <a:round/>
            <a:headEnd type="none" w="sm" len="sm"/>
            <a:tailEnd type="arrow" w="med" len="med"/>
          </a:ln>
          <a:effectLst/>
        </p:spPr>
        <p:txBody>
          <a:bodyPr wrap="none" anchor="ctr"/>
          <a:lstStyle/>
          <a:p>
            <a:endParaRPr lang="en-US"/>
          </a:p>
        </p:txBody>
      </p:sp>
      <p:sp>
        <p:nvSpPr>
          <p:cNvPr id="14339" name="Oval 3"/>
          <p:cNvSpPr>
            <a:spLocks noChangeArrowheads="1"/>
          </p:cNvSpPr>
          <p:nvPr/>
        </p:nvSpPr>
        <p:spPr bwMode="auto">
          <a:xfrm>
            <a:off x="2343150" y="5600700"/>
            <a:ext cx="1457325" cy="187325"/>
          </a:xfrm>
          <a:prstGeom prst="ellipse">
            <a:avLst/>
          </a:prstGeom>
          <a:noFill/>
          <a:ln w="12699">
            <a:solidFill>
              <a:schemeClr val="tx1"/>
            </a:solidFill>
            <a:prstDash val="dash"/>
            <a:round/>
            <a:headEnd/>
            <a:tailEnd/>
          </a:ln>
          <a:effectLst/>
        </p:spPr>
        <p:txBody>
          <a:bodyPr wrap="none" anchor="ctr"/>
          <a:lstStyle/>
          <a:p>
            <a:endParaRPr lang="en-US"/>
          </a:p>
        </p:txBody>
      </p:sp>
      <p:sp>
        <p:nvSpPr>
          <p:cNvPr id="14340" name="Rectangle 4"/>
          <p:cNvSpPr>
            <a:spLocks noChangeArrowheads="1"/>
          </p:cNvSpPr>
          <p:nvPr/>
        </p:nvSpPr>
        <p:spPr bwMode="auto">
          <a:xfrm>
            <a:off x="857250" y="3429000"/>
            <a:ext cx="641350" cy="641350"/>
          </a:xfrm>
          <a:prstGeom prst="rect">
            <a:avLst/>
          </a:prstGeom>
          <a:noFill/>
          <a:ln w="9525">
            <a:noFill/>
            <a:miter lim="800000"/>
            <a:headEnd/>
            <a:tailEnd/>
          </a:ln>
          <a:effectLst/>
        </p:spPr>
        <p:txBody>
          <a:bodyPr wrap="none" lIns="92075" tIns="46038" rIns="92075" bIns="46038">
            <a:spAutoFit/>
          </a:bodyPr>
          <a:lstStyle/>
          <a:p>
            <a:pPr eaLnBrk="0" hangingPunct="0"/>
            <a:r>
              <a:rPr lang="en-US" sz="3600">
                <a:latin typeface="Times New Roman" pitchFamily="18" charset="0"/>
              </a:rPr>
              <a:t>B</a:t>
            </a:r>
            <a:r>
              <a:rPr lang="en-US" sz="3600" baseline="-25000">
                <a:latin typeface="Times New Roman" pitchFamily="18" charset="0"/>
              </a:rPr>
              <a:t>o</a:t>
            </a:r>
            <a:endParaRPr lang="en-US" sz="3600">
              <a:latin typeface="Times New Roman" pitchFamily="18" charset="0"/>
            </a:endParaRPr>
          </a:p>
        </p:txBody>
      </p:sp>
      <p:sp>
        <p:nvSpPr>
          <p:cNvPr id="14341" name="Line 5"/>
          <p:cNvSpPr>
            <a:spLocks noChangeShapeType="1"/>
          </p:cNvSpPr>
          <p:nvPr/>
        </p:nvSpPr>
        <p:spPr bwMode="auto">
          <a:xfrm flipV="1">
            <a:off x="1647825" y="3036888"/>
            <a:ext cx="0" cy="1905000"/>
          </a:xfrm>
          <a:prstGeom prst="line">
            <a:avLst/>
          </a:prstGeom>
          <a:noFill/>
          <a:ln w="50799">
            <a:solidFill>
              <a:schemeClr val="tx1"/>
            </a:solidFill>
            <a:round/>
            <a:headEnd type="none" w="sm" len="sm"/>
            <a:tailEnd type="stealth" w="med" len="lg"/>
          </a:ln>
          <a:effectLst/>
        </p:spPr>
        <p:txBody>
          <a:bodyPr wrap="none" anchor="ctr"/>
          <a:lstStyle/>
          <a:p>
            <a:endParaRPr lang="en-US"/>
          </a:p>
        </p:txBody>
      </p:sp>
      <p:sp>
        <p:nvSpPr>
          <p:cNvPr id="14342" name="Line 6"/>
          <p:cNvSpPr>
            <a:spLocks noChangeShapeType="1"/>
          </p:cNvSpPr>
          <p:nvPr/>
        </p:nvSpPr>
        <p:spPr bwMode="auto">
          <a:xfrm>
            <a:off x="939800" y="3554413"/>
            <a:ext cx="342900" cy="0"/>
          </a:xfrm>
          <a:prstGeom prst="line">
            <a:avLst/>
          </a:prstGeom>
          <a:noFill/>
          <a:ln w="19050">
            <a:solidFill>
              <a:schemeClr val="tx1"/>
            </a:solidFill>
            <a:round/>
            <a:headEnd type="none" w="sm" len="sm"/>
            <a:tailEnd type="triangle" w="med" len="med"/>
          </a:ln>
          <a:effectLst/>
        </p:spPr>
        <p:txBody>
          <a:bodyPr wrap="none" anchor="ctr"/>
          <a:lstStyle/>
          <a:p>
            <a:endParaRPr lang="en-US"/>
          </a:p>
        </p:txBody>
      </p:sp>
      <p:sp>
        <p:nvSpPr>
          <p:cNvPr id="14343" name="Text Box 7"/>
          <p:cNvSpPr txBox="1">
            <a:spLocks noChangeArrowheads="1"/>
          </p:cNvSpPr>
          <p:nvPr/>
        </p:nvSpPr>
        <p:spPr bwMode="auto">
          <a:xfrm>
            <a:off x="3484563" y="1763713"/>
            <a:ext cx="393700" cy="457200"/>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Symbol" pitchFamily="18" charset="2"/>
              </a:rPr>
              <a:t>w</a:t>
            </a:r>
            <a:endParaRPr lang="en-US" sz="2400">
              <a:latin typeface="Times New Roman" pitchFamily="18" charset="0"/>
            </a:endParaRPr>
          </a:p>
        </p:txBody>
      </p:sp>
      <p:grpSp>
        <p:nvGrpSpPr>
          <p:cNvPr id="2" name="Group 8"/>
          <p:cNvGrpSpPr>
            <a:grpSpLocks/>
          </p:cNvGrpSpPr>
          <p:nvPr/>
        </p:nvGrpSpPr>
        <p:grpSpPr bwMode="auto">
          <a:xfrm rot="19134547" flipV="1">
            <a:off x="2778125" y="4543425"/>
            <a:ext cx="596900" cy="1295400"/>
            <a:chOff x="997" y="3095"/>
            <a:chExt cx="376" cy="816"/>
          </a:xfrm>
        </p:grpSpPr>
        <p:sp>
          <p:nvSpPr>
            <p:cNvPr id="14345" name="Line 9"/>
            <p:cNvSpPr>
              <a:spLocks noChangeShapeType="1"/>
            </p:cNvSpPr>
            <p:nvPr/>
          </p:nvSpPr>
          <p:spPr bwMode="auto">
            <a:xfrm flipV="1">
              <a:off x="1191" y="3095"/>
              <a:ext cx="0" cy="816"/>
            </a:xfrm>
            <a:prstGeom prst="line">
              <a:avLst/>
            </a:prstGeom>
            <a:noFill/>
            <a:ln w="19050">
              <a:solidFill>
                <a:schemeClr val="tx1"/>
              </a:solidFill>
              <a:round/>
              <a:headEnd type="none" w="sm" len="sm"/>
              <a:tailEnd type="stealth" w="med" len="lg"/>
            </a:ln>
            <a:effectLst/>
          </p:spPr>
          <p:txBody>
            <a:bodyPr wrap="none" anchor="ctr"/>
            <a:lstStyle/>
            <a:p>
              <a:endParaRPr lang="en-US"/>
            </a:p>
          </p:txBody>
        </p:sp>
        <p:sp>
          <p:nvSpPr>
            <p:cNvPr id="14346" name="Oval 10"/>
            <p:cNvSpPr>
              <a:spLocks noChangeArrowheads="1"/>
            </p:cNvSpPr>
            <p:nvPr/>
          </p:nvSpPr>
          <p:spPr bwMode="auto">
            <a:xfrm>
              <a:off x="997" y="3339"/>
              <a:ext cx="376" cy="37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sp>
          <p:nvSpPr>
            <p:cNvPr id="14347" name="Arc 11"/>
            <p:cNvSpPr>
              <a:spLocks/>
            </p:cNvSpPr>
            <p:nvPr/>
          </p:nvSpPr>
          <p:spPr bwMode="auto">
            <a:xfrm rot="12876720">
              <a:off x="1024" y="334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sp>
          <p:nvSpPr>
            <p:cNvPr id="14348" name="Arc 12"/>
            <p:cNvSpPr>
              <a:spLocks/>
            </p:cNvSpPr>
            <p:nvPr/>
          </p:nvSpPr>
          <p:spPr bwMode="auto">
            <a:xfrm rot="12876720">
              <a:off x="1030" y="316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sp>
          <p:nvSpPr>
            <p:cNvPr id="14349" name="Arc 13"/>
            <p:cNvSpPr>
              <a:spLocks/>
            </p:cNvSpPr>
            <p:nvPr/>
          </p:nvSpPr>
          <p:spPr bwMode="auto">
            <a:xfrm rot="12876720">
              <a:off x="1036" y="352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grpSp>
      <p:sp>
        <p:nvSpPr>
          <p:cNvPr id="14350" name="Text Box 14"/>
          <p:cNvSpPr txBox="1">
            <a:spLocks noChangeArrowheads="1"/>
          </p:cNvSpPr>
          <p:nvPr/>
        </p:nvSpPr>
        <p:spPr bwMode="auto">
          <a:xfrm>
            <a:off x="2909888" y="1431925"/>
            <a:ext cx="341312" cy="519113"/>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Times New Roman" pitchFamily="18" charset="0"/>
              </a:rPr>
              <a:t>z</a:t>
            </a:r>
          </a:p>
        </p:txBody>
      </p:sp>
      <p:sp>
        <p:nvSpPr>
          <p:cNvPr id="14351" name="Rectangle 15"/>
          <p:cNvSpPr>
            <a:spLocks noChangeArrowheads="1"/>
          </p:cNvSpPr>
          <p:nvPr/>
        </p:nvSpPr>
        <p:spPr bwMode="auto">
          <a:xfrm>
            <a:off x="3546475" y="5159375"/>
            <a:ext cx="360363"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latin typeface="Symbol" pitchFamily="18" charset="2"/>
              </a:rPr>
              <a:t>m</a:t>
            </a:r>
          </a:p>
        </p:txBody>
      </p:sp>
      <p:sp>
        <p:nvSpPr>
          <p:cNvPr id="14352" name="Line 16"/>
          <p:cNvSpPr>
            <a:spLocks noChangeShapeType="1"/>
          </p:cNvSpPr>
          <p:nvPr/>
        </p:nvSpPr>
        <p:spPr bwMode="auto">
          <a:xfrm flipV="1">
            <a:off x="3027363" y="1978025"/>
            <a:ext cx="0" cy="1968500"/>
          </a:xfrm>
          <a:prstGeom prst="line">
            <a:avLst/>
          </a:prstGeom>
          <a:noFill/>
          <a:ln w="28575">
            <a:solidFill>
              <a:schemeClr val="tx1"/>
            </a:solidFill>
            <a:prstDash val="sysDot"/>
            <a:round/>
            <a:headEnd type="none" w="sm" len="sm"/>
            <a:tailEnd type="arrow" w="med" len="med"/>
          </a:ln>
          <a:effectLst/>
        </p:spPr>
        <p:txBody>
          <a:bodyPr wrap="none" anchor="ctr"/>
          <a:lstStyle/>
          <a:p>
            <a:endParaRPr lang="en-US"/>
          </a:p>
        </p:txBody>
      </p:sp>
      <p:sp>
        <p:nvSpPr>
          <p:cNvPr id="14353" name="Oval 17"/>
          <p:cNvSpPr>
            <a:spLocks noChangeArrowheads="1"/>
          </p:cNvSpPr>
          <p:nvPr/>
        </p:nvSpPr>
        <p:spPr bwMode="auto">
          <a:xfrm>
            <a:off x="2286000" y="2268538"/>
            <a:ext cx="1457325" cy="187325"/>
          </a:xfrm>
          <a:prstGeom prst="ellipse">
            <a:avLst/>
          </a:prstGeom>
          <a:noFill/>
          <a:ln w="12699">
            <a:solidFill>
              <a:schemeClr val="tx1"/>
            </a:solidFill>
            <a:prstDash val="dash"/>
            <a:round/>
            <a:headEnd/>
            <a:tailEnd/>
          </a:ln>
          <a:effectLst/>
        </p:spPr>
        <p:txBody>
          <a:bodyPr wrap="none" anchor="ctr"/>
          <a:lstStyle/>
          <a:p>
            <a:endParaRPr lang="en-US"/>
          </a:p>
        </p:txBody>
      </p:sp>
      <p:sp>
        <p:nvSpPr>
          <p:cNvPr id="14354" name="Line 18"/>
          <p:cNvSpPr>
            <a:spLocks noChangeShapeType="1"/>
          </p:cNvSpPr>
          <p:nvPr/>
        </p:nvSpPr>
        <p:spPr bwMode="auto">
          <a:xfrm flipH="1" flipV="1">
            <a:off x="3402013" y="2147888"/>
            <a:ext cx="323850" cy="66675"/>
          </a:xfrm>
          <a:prstGeom prst="line">
            <a:avLst/>
          </a:prstGeom>
          <a:noFill/>
          <a:ln w="12699">
            <a:solidFill>
              <a:schemeClr val="tx1"/>
            </a:solidFill>
            <a:round/>
            <a:headEnd type="none" w="sm" len="sm"/>
            <a:tailEnd type="triangle" w="med" len="med"/>
          </a:ln>
          <a:effectLst/>
        </p:spPr>
        <p:txBody>
          <a:bodyPr wrap="none" anchor="ctr"/>
          <a:lstStyle/>
          <a:p>
            <a:endParaRPr lang="en-US"/>
          </a:p>
        </p:txBody>
      </p:sp>
      <p:grpSp>
        <p:nvGrpSpPr>
          <p:cNvPr id="3" name="Group 19"/>
          <p:cNvGrpSpPr>
            <a:grpSpLocks/>
          </p:cNvGrpSpPr>
          <p:nvPr/>
        </p:nvGrpSpPr>
        <p:grpSpPr bwMode="auto">
          <a:xfrm rot="2465453">
            <a:off x="2749550" y="2320925"/>
            <a:ext cx="596900" cy="1295400"/>
            <a:chOff x="997" y="3095"/>
            <a:chExt cx="376" cy="816"/>
          </a:xfrm>
        </p:grpSpPr>
        <p:sp>
          <p:nvSpPr>
            <p:cNvPr id="14356" name="Line 20"/>
            <p:cNvSpPr>
              <a:spLocks noChangeShapeType="1"/>
            </p:cNvSpPr>
            <p:nvPr/>
          </p:nvSpPr>
          <p:spPr bwMode="auto">
            <a:xfrm flipV="1">
              <a:off x="1191" y="3095"/>
              <a:ext cx="0" cy="816"/>
            </a:xfrm>
            <a:prstGeom prst="line">
              <a:avLst/>
            </a:prstGeom>
            <a:noFill/>
            <a:ln w="19050">
              <a:solidFill>
                <a:schemeClr val="tx1"/>
              </a:solidFill>
              <a:round/>
              <a:headEnd type="none" w="sm" len="sm"/>
              <a:tailEnd type="stealth" w="med" len="lg"/>
            </a:ln>
            <a:effectLst/>
          </p:spPr>
          <p:txBody>
            <a:bodyPr wrap="none" anchor="ctr"/>
            <a:lstStyle/>
            <a:p>
              <a:endParaRPr lang="en-US"/>
            </a:p>
          </p:txBody>
        </p:sp>
        <p:sp>
          <p:nvSpPr>
            <p:cNvPr id="14357" name="Oval 21"/>
            <p:cNvSpPr>
              <a:spLocks noChangeArrowheads="1"/>
            </p:cNvSpPr>
            <p:nvPr/>
          </p:nvSpPr>
          <p:spPr bwMode="auto">
            <a:xfrm>
              <a:off x="997" y="3339"/>
              <a:ext cx="376" cy="37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sp>
          <p:nvSpPr>
            <p:cNvPr id="14358" name="Arc 22"/>
            <p:cNvSpPr>
              <a:spLocks/>
            </p:cNvSpPr>
            <p:nvPr/>
          </p:nvSpPr>
          <p:spPr bwMode="auto">
            <a:xfrm rot="12876720">
              <a:off x="1024" y="334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sp>
          <p:nvSpPr>
            <p:cNvPr id="14359" name="Arc 23"/>
            <p:cNvSpPr>
              <a:spLocks/>
            </p:cNvSpPr>
            <p:nvPr/>
          </p:nvSpPr>
          <p:spPr bwMode="auto">
            <a:xfrm rot="12876720">
              <a:off x="1030" y="316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sp>
          <p:nvSpPr>
            <p:cNvPr id="14360" name="Arc 24"/>
            <p:cNvSpPr>
              <a:spLocks/>
            </p:cNvSpPr>
            <p:nvPr/>
          </p:nvSpPr>
          <p:spPr bwMode="auto">
            <a:xfrm rot="12876720">
              <a:off x="1036" y="3528"/>
              <a:ext cx="336" cy="289"/>
            </a:xfrm>
            <a:custGeom>
              <a:avLst/>
              <a:gdLst>
                <a:gd name="G0" fmla="+- 21600 0 0"/>
                <a:gd name="G1" fmla="+- 21600 0 0"/>
                <a:gd name="G2" fmla="+- 21600 0 0"/>
                <a:gd name="T0" fmla="*/ 0 w 21600"/>
                <a:gd name="T1" fmla="*/ 21525 h 21600"/>
                <a:gd name="T2" fmla="*/ 21536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525"/>
                  </a:moveTo>
                  <a:cubicBezTo>
                    <a:pt x="41" y="9649"/>
                    <a:pt x="9660" y="35"/>
                    <a:pt x="21536" y="0"/>
                  </a:cubicBezTo>
                </a:path>
                <a:path w="21600" h="21600" stroke="0" extrusionOk="0">
                  <a:moveTo>
                    <a:pt x="0" y="21525"/>
                  </a:moveTo>
                  <a:cubicBezTo>
                    <a:pt x="41" y="9649"/>
                    <a:pt x="9660" y="35"/>
                    <a:pt x="21536" y="0"/>
                  </a:cubicBezTo>
                  <a:lnTo>
                    <a:pt x="21600" y="21600"/>
                  </a:lnTo>
                  <a:close/>
                </a:path>
              </a:pathLst>
            </a:custGeom>
            <a:noFill/>
            <a:ln w="12699" cap="rnd">
              <a:solidFill>
                <a:schemeClr val="tx1"/>
              </a:solidFill>
              <a:round/>
              <a:headEnd type="stealth" w="med" len="lg"/>
              <a:tailEnd type="none" w="sm" len="sm"/>
            </a:ln>
            <a:effectLst/>
          </p:spPr>
          <p:txBody>
            <a:bodyPr wrap="none" anchor="ctr"/>
            <a:lstStyle/>
            <a:p>
              <a:endParaRPr lang="en-US"/>
            </a:p>
          </p:txBody>
        </p:sp>
      </p:grpSp>
      <p:sp>
        <p:nvSpPr>
          <p:cNvPr id="14361" name="Rectangle 25"/>
          <p:cNvSpPr>
            <a:spLocks noChangeArrowheads="1"/>
          </p:cNvSpPr>
          <p:nvPr/>
        </p:nvSpPr>
        <p:spPr bwMode="auto">
          <a:xfrm>
            <a:off x="3560763" y="2360613"/>
            <a:ext cx="360362" cy="457200"/>
          </a:xfrm>
          <a:prstGeom prst="rect">
            <a:avLst/>
          </a:prstGeom>
          <a:noFill/>
          <a:ln w="9525">
            <a:noFill/>
            <a:miter lim="800000"/>
            <a:headEnd/>
            <a:tailEnd/>
          </a:ln>
          <a:effectLst/>
        </p:spPr>
        <p:txBody>
          <a:bodyPr wrap="none" lIns="92075" tIns="46038" rIns="92075" bIns="46038">
            <a:spAutoFit/>
          </a:bodyPr>
          <a:lstStyle/>
          <a:p>
            <a:pPr eaLnBrk="0" hangingPunct="0"/>
            <a:r>
              <a:rPr lang="en-US" sz="2400">
                <a:latin typeface="Symbol" pitchFamily="18" charset="2"/>
              </a:rPr>
              <a:t>m</a:t>
            </a:r>
          </a:p>
        </p:txBody>
      </p:sp>
      <p:sp>
        <p:nvSpPr>
          <p:cNvPr id="14362" name="Line 26"/>
          <p:cNvSpPr>
            <a:spLocks noChangeShapeType="1"/>
          </p:cNvSpPr>
          <p:nvPr/>
        </p:nvSpPr>
        <p:spPr bwMode="auto">
          <a:xfrm flipV="1">
            <a:off x="3513138" y="5819775"/>
            <a:ext cx="323850" cy="66675"/>
          </a:xfrm>
          <a:prstGeom prst="line">
            <a:avLst/>
          </a:prstGeom>
          <a:noFill/>
          <a:ln w="12699">
            <a:solidFill>
              <a:schemeClr val="tx1"/>
            </a:solidFill>
            <a:round/>
            <a:headEnd type="none" w="sm" len="sm"/>
            <a:tailEnd type="triangle" w="med" len="med"/>
          </a:ln>
          <a:effectLst/>
        </p:spPr>
        <p:txBody>
          <a:bodyPr wrap="none" anchor="ctr"/>
          <a:lstStyle/>
          <a:p>
            <a:endParaRPr lang="en-US"/>
          </a:p>
        </p:txBody>
      </p:sp>
      <p:sp>
        <p:nvSpPr>
          <p:cNvPr id="14363" name="Text Box 27"/>
          <p:cNvSpPr txBox="1">
            <a:spLocks noChangeArrowheads="1"/>
          </p:cNvSpPr>
          <p:nvPr/>
        </p:nvSpPr>
        <p:spPr bwMode="auto">
          <a:xfrm>
            <a:off x="3594100" y="5813425"/>
            <a:ext cx="393700" cy="457200"/>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Symbol" pitchFamily="18" charset="2"/>
              </a:rPr>
              <a:t>w</a:t>
            </a:r>
            <a:endParaRPr lang="en-US" sz="2400">
              <a:latin typeface="Times New Roman" pitchFamily="18" charset="0"/>
            </a:endParaRPr>
          </a:p>
        </p:txBody>
      </p:sp>
      <p:sp>
        <p:nvSpPr>
          <p:cNvPr id="14364" name="AutoShape 28"/>
          <p:cNvSpPr>
            <a:spLocks noChangeArrowheads="1"/>
          </p:cNvSpPr>
          <p:nvPr/>
        </p:nvSpPr>
        <p:spPr bwMode="auto">
          <a:xfrm>
            <a:off x="4206875" y="2741613"/>
            <a:ext cx="1125538" cy="419100"/>
          </a:xfrm>
          <a:prstGeom prst="rightArrow">
            <a:avLst>
              <a:gd name="adj1" fmla="val 50000"/>
              <a:gd name="adj2" fmla="val 67140"/>
            </a:avLst>
          </a:prstGeom>
          <a:solidFill>
            <a:schemeClr val="hlink"/>
          </a:solidFill>
          <a:ln w="12699">
            <a:solidFill>
              <a:schemeClr val="tx1"/>
            </a:solidFill>
            <a:miter lim="800000"/>
            <a:headEnd type="none" w="sm" len="sm"/>
            <a:tailEnd type="none" w="sm" len="sm"/>
          </a:ln>
          <a:effectLst/>
        </p:spPr>
        <p:txBody>
          <a:bodyPr wrap="none" anchor="ctr"/>
          <a:lstStyle/>
          <a:p>
            <a:endParaRPr lang="en-US"/>
          </a:p>
        </p:txBody>
      </p:sp>
      <p:sp>
        <p:nvSpPr>
          <p:cNvPr id="14365" name="AutoShape 29"/>
          <p:cNvSpPr>
            <a:spLocks noChangeArrowheads="1"/>
          </p:cNvSpPr>
          <p:nvPr/>
        </p:nvSpPr>
        <p:spPr bwMode="auto">
          <a:xfrm>
            <a:off x="4206875" y="4870450"/>
            <a:ext cx="1125538" cy="419100"/>
          </a:xfrm>
          <a:prstGeom prst="rightArrow">
            <a:avLst>
              <a:gd name="adj1" fmla="val 50000"/>
              <a:gd name="adj2" fmla="val 67140"/>
            </a:avLst>
          </a:prstGeom>
          <a:solidFill>
            <a:schemeClr val="hlink"/>
          </a:solidFill>
          <a:ln w="12699">
            <a:solidFill>
              <a:schemeClr val="tx1"/>
            </a:solidFill>
            <a:miter lim="800000"/>
            <a:headEnd type="none" w="sm" len="sm"/>
            <a:tailEnd type="none" w="sm" len="sm"/>
          </a:ln>
          <a:effectLst/>
        </p:spPr>
        <p:txBody>
          <a:bodyPr wrap="none" anchor="ctr"/>
          <a:lstStyle/>
          <a:p>
            <a:endParaRPr lang="en-US"/>
          </a:p>
        </p:txBody>
      </p:sp>
      <p:grpSp>
        <p:nvGrpSpPr>
          <p:cNvPr id="4" name="Group 30"/>
          <p:cNvGrpSpPr>
            <a:grpSpLocks/>
          </p:cNvGrpSpPr>
          <p:nvPr/>
        </p:nvGrpSpPr>
        <p:grpSpPr bwMode="auto">
          <a:xfrm flipV="1">
            <a:off x="5768975" y="4870450"/>
            <a:ext cx="498475" cy="920750"/>
            <a:chOff x="2755" y="496"/>
            <a:chExt cx="314" cy="580"/>
          </a:xfrm>
        </p:grpSpPr>
        <p:sp>
          <p:nvSpPr>
            <p:cNvPr id="14367" name="Line 31"/>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4368" name="Oval 32"/>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5" name="Group 33"/>
          <p:cNvGrpSpPr>
            <a:grpSpLocks/>
          </p:cNvGrpSpPr>
          <p:nvPr/>
        </p:nvGrpSpPr>
        <p:grpSpPr bwMode="auto">
          <a:xfrm>
            <a:off x="5768975" y="2266950"/>
            <a:ext cx="498475" cy="920750"/>
            <a:chOff x="2755" y="496"/>
            <a:chExt cx="314" cy="580"/>
          </a:xfrm>
        </p:grpSpPr>
        <p:sp>
          <p:nvSpPr>
            <p:cNvPr id="14370" name="Line 34"/>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4371" name="Oval 35"/>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sp>
        <p:nvSpPr>
          <p:cNvPr id="14372" name="Text Box 36"/>
          <p:cNvSpPr txBox="1">
            <a:spLocks noChangeArrowheads="1"/>
          </p:cNvSpPr>
          <p:nvPr/>
        </p:nvSpPr>
        <p:spPr bwMode="auto">
          <a:xfrm>
            <a:off x="6581775" y="2711450"/>
            <a:ext cx="838200" cy="519113"/>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Times New Roman" pitchFamily="18" charset="0"/>
              </a:rPr>
              <a:t>+1/2</a:t>
            </a:r>
          </a:p>
        </p:txBody>
      </p:sp>
      <p:sp>
        <p:nvSpPr>
          <p:cNvPr id="14373" name="Text Box 37"/>
          <p:cNvSpPr txBox="1">
            <a:spLocks noChangeArrowheads="1"/>
          </p:cNvSpPr>
          <p:nvPr/>
        </p:nvSpPr>
        <p:spPr bwMode="auto">
          <a:xfrm>
            <a:off x="6581775" y="4854575"/>
            <a:ext cx="757238" cy="519113"/>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Times New Roman" pitchFamily="18" charset="0"/>
              </a:rPr>
              <a:t>-1/2</a:t>
            </a:r>
          </a:p>
        </p:txBody>
      </p:sp>
      <p:sp>
        <p:nvSpPr>
          <p:cNvPr id="14374" name="Text Box 38"/>
          <p:cNvSpPr txBox="1">
            <a:spLocks noChangeArrowheads="1"/>
          </p:cNvSpPr>
          <p:nvPr/>
        </p:nvSpPr>
        <p:spPr bwMode="auto">
          <a:xfrm>
            <a:off x="2230438" y="301625"/>
            <a:ext cx="4699000" cy="701675"/>
          </a:xfrm>
          <a:prstGeom prst="rect">
            <a:avLst/>
          </a:prstGeom>
          <a:noFill/>
          <a:ln w="12699">
            <a:noFill/>
            <a:miter lim="800000"/>
            <a:headEnd type="none" w="sm" len="sm"/>
            <a:tailEnd type="none" w="sm" len="sm"/>
          </a:ln>
          <a:effectLst/>
        </p:spPr>
        <p:txBody>
          <a:bodyPr wrap="none">
            <a:spAutoFit/>
          </a:bodyPr>
          <a:lstStyle/>
          <a:p>
            <a:pPr algn="ctr" eaLnBrk="0" hangingPunct="0"/>
            <a:r>
              <a:rPr lang="en-US" sz="4000">
                <a:latin typeface="Times New Roman" pitchFamily="18" charset="0"/>
              </a:rPr>
              <a:t>Net magnetic moment</a:t>
            </a:r>
            <a:endParaRPr lang="en-US" sz="3600">
              <a:latin typeface="Times New Roman" pitchFamily="18" charset="0"/>
            </a:endParaRPr>
          </a:p>
        </p:txBody>
      </p:sp>
      <p:sp>
        <p:nvSpPr>
          <p:cNvPr id="14375" name="Line 39"/>
          <p:cNvSpPr>
            <a:spLocks noChangeShapeType="1"/>
          </p:cNvSpPr>
          <p:nvPr/>
        </p:nvSpPr>
        <p:spPr bwMode="auto">
          <a:xfrm>
            <a:off x="795338" y="1370013"/>
            <a:ext cx="7734300" cy="0"/>
          </a:xfrm>
          <a:prstGeom prst="line">
            <a:avLst/>
          </a:prstGeom>
          <a:noFill/>
          <a:ln w="57150" cmpd="thinThick">
            <a:solidFill>
              <a:schemeClr val="tx1"/>
            </a:solidFill>
            <a:round/>
            <a:headEnd type="none" w="sm" len="sm"/>
            <a:tailEnd type="none" w="sm" len="sm"/>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593850" y="4297363"/>
            <a:ext cx="1317625" cy="641350"/>
          </a:xfrm>
          <a:prstGeom prst="rect">
            <a:avLst/>
          </a:prstGeom>
          <a:noFill/>
          <a:ln w="9525">
            <a:noFill/>
            <a:miter lim="800000"/>
            <a:headEnd/>
            <a:tailEnd/>
          </a:ln>
          <a:effectLst/>
        </p:spPr>
        <p:txBody>
          <a:bodyPr wrap="none" lIns="92075" tIns="46038" rIns="92075" bIns="46038">
            <a:spAutoFit/>
          </a:bodyPr>
          <a:lstStyle/>
          <a:p>
            <a:pPr eaLnBrk="0" hangingPunct="0"/>
            <a:r>
              <a:rPr lang="en-US" sz="3600">
                <a:latin typeface="Times New Roman" pitchFamily="18" charset="0"/>
              </a:rPr>
              <a:t>B</a:t>
            </a:r>
            <a:r>
              <a:rPr lang="en-US" sz="3600" baseline="-25000">
                <a:latin typeface="Times New Roman" pitchFamily="18" charset="0"/>
              </a:rPr>
              <a:t>o </a:t>
            </a:r>
            <a:r>
              <a:rPr lang="en-US" sz="3600">
                <a:latin typeface="Times New Roman" pitchFamily="18" charset="0"/>
              </a:rPr>
              <a:t>= 0</a:t>
            </a:r>
          </a:p>
        </p:txBody>
      </p:sp>
      <p:sp>
        <p:nvSpPr>
          <p:cNvPr id="15363" name="Line 3"/>
          <p:cNvSpPr>
            <a:spLocks noChangeShapeType="1"/>
          </p:cNvSpPr>
          <p:nvPr/>
        </p:nvSpPr>
        <p:spPr bwMode="auto">
          <a:xfrm>
            <a:off x="1676400" y="4422775"/>
            <a:ext cx="342900" cy="0"/>
          </a:xfrm>
          <a:prstGeom prst="line">
            <a:avLst/>
          </a:prstGeom>
          <a:noFill/>
          <a:ln w="19050">
            <a:solidFill>
              <a:schemeClr val="tx1"/>
            </a:solidFill>
            <a:round/>
            <a:headEnd type="none" w="sm" len="sm"/>
            <a:tailEnd type="triangle" w="med" len="med"/>
          </a:ln>
          <a:effectLst/>
        </p:spPr>
        <p:txBody>
          <a:bodyPr wrap="none" anchor="ctr"/>
          <a:lstStyle/>
          <a:p>
            <a:endParaRPr lang="en-US"/>
          </a:p>
        </p:txBody>
      </p:sp>
      <p:sp>
        <p:nvSpPr>
          <p:cNvPr id="15364" name="Rectangle 4"/>
          <p:cNvSpPr>
            <a:spLocks noChangeArrowheads="1"/>
          </p:cNvSpPr>
          <p:nvPr/>
        </p:nvSpPr>
        <p:spPr bwMode="auto">
          <a:xfrm>
            <a:off x="6148388" y="4187825"/>
            <a:ext cx="1317625" cy="641350"/>
          </a:xfrm>
          <a:prstGeom prst="rect">
            <a:avLst/>
          </a:prstGeom>
          <a:noFill/>
          <a:ln w="9525">
            <a:noFill/>
            <a:miter lim="800000"/>
            <a:headEnd/>
            <a:tailEnd/>
          </a:ln>
          <a:effectLst/>
        </p:spPr>
        <p:txBody>
          <a:bodyPr wrap="none" lIns="92075" tIns="46038" rIns="92075" bIns="46038">
            <a:spAutoFit/>
          </a:bodyPr>
          <a:lstStyle/>
          <a:p>
            <a:pPr eaLnBrk="0" hangingPunct="0"/>
            <a:r>
              <a:rPr lang="en-US" sz="3600">
                <a:latin typeface="Times New Roman" pitchFamily="18" charset="0"/>
              </a:rPr>
              <a:t>B</a:t>
            </a:r>
            <a:r>
              <a:rPr lang="en-US" sz="3600" baseline="-25000">
                <a:latin typeface="Times New Roman" pitchFamily="18" charset="0"/>
              </a:rPr>
              <a:t>o </a:t>
            </a:r>
            <a:r>
              <a:rPr lang="en-US" sz="3600">
                <a:latin typeface="Times New Roman" pitchFamily="18" charset="0"/>
              </a:rPr>
              <a:t>&gt; 0</a:t>
            </a:r>
          </a:p>
        </p:txBody>
      </p:sp>
      <p:sp>
        <p:nvSpPr>
          <p:cNvPr id="15365" name="Line 5"/>
          <p:cNvSpPr>
            <a:spLocks noChangeShapeType="1"/>
          </p:cNvSpPr>
          <p:nvPr/>
        </p:nvSpPr>
        <p:spPr bwMode="auto">
          <a:xfrm>
            <a:off x="6230938" y="4313238"/>
            <a:ext cx="342900" cy="0"/>
          </a:xfrm>
          <a:prstGeom prst="line">
            <a:avLst/>
          </a:prstGeom>
          <a:noFill/>
          <a:ln w="19050">
            <a:solidFill>
              <a:schemeClr val="tx1"/>
            </a:solidFill>
            <a:round/>
            <a:headEnd type="none" w="sm" len="sm"/>
            <a:tailEnd type="triangle" w="med" len="med"/>
          </a:ln>
          <a:effectLst/>
        </p:spPr>
        <p:txBody>
          <a:bodyPr wrap="none" anchor="ctr"/>
          <a:lstStyle/>
          <a:p>
            <a:endParaRPr lang="en-US"/>
          </a:p>
        </p:txBody>
      </p:sp>
      <p:sp>
        <p:nvSpPr>
          <p:cNvPr id="15366" name="Text Box 6"/>
          <p:cNvSpPr txBox="1">
            <a:spLocks noChangeArrowheads="1"/>
          </p:cNvSpPr>
          <p:nvPr/>
        </p:nvSpPr>
        <p:spPr bwMode="auto">
          <a:xfrm>
            <a:off x="1060450" y="4872038"/>
            <a:ext cx="2525713" cy="457200"/>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Times New Roman" pitchFamily="18" charset="0"/>
              </a:rPr>
              <a:t>Randomly oriented</a:t>
            </a:r>
          </a:p>
        </p:txBody>
      </p:sp>
      <p:sp>
        <p:nvSpPr>
          <p:cNvPr id="15367" name="Text Box 7"/>
          <p:cNvSpPr txBox="1">
            <a:spLocks noChangeArrowheads="1"/>
          </p:cNvSpPr>
          <p:nvPr/>
        </p:nvSpPr>
        <p:spPr bwMode="auto">
          <a:xfrm>
            <a:off x="5759450" y="4852988"/>
            <a:ext cx="2103438" cy="457200"/>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Times New Roman" pitchFamily="18" charset="0"/>
              </a:rPr>
              <a:t>Highly oriented</a:t>
            </a:r>
          </a:p>
        </p:txBody>
      </p:sp>
      <p:sp>
        <p:nvSpPr>
          <p:cNvPr id="15368" name="Line 8"/>
          <p:cNvSpPr>
            <a:spLocks noChangeShapeType="1"/>
          </p:cNvSpPr>
          <p:nvPr/>
        </p:nvSpPr>
        <p:spPr bwMode="auto">
          <a:xfrm flipV="1">
            <a:off x="8443913" y="2333625"/>
            <a:ext cx="0" cy="1905000"/>
          </a:xfrm>
          <a:prstGeom prst="line">
            <a:avLst/>
          </a:prstGeom>
          <a:noFill/>
          <a:ln w="50799">
            <a:solidFill>
              <a:schemeClr val="tx1"/>
            </a:solidFill>
            <a:round/>
            <a:headEnd type="none" w="sm" len="sm"/>
            <a:tailEnd type="stealth" w="med" len="lg"/>
          </a:ln>
          <a:effectLst/>
        </p:spPr>
        <p:txBody>
          <a:bodyPr wrap="none" anchor="ctr"/>
          <a:lstStyle/>
          <a:p>
            <a:endParaRPr lang="en-US"/>
          </a:p>
        </p:txBody>
      </p:sp>
      <p:sp>
        <p:nvSpPr>
          <p:cNvPr id="15369" name="Rectangle 9"/>
          <p:cNvSpPr>
            <a:spLocks noChangeArrowheads="1"/>
          </p:cNvSpPr>
          <p:nvPr/>
        </p:nvSpPr>
        <p:spPr bwMode="auto">
          <a:xfrm>
            <a:off x="8131175" y="1555750"/>
            <a:ext cx="641350" cy="641350"/>
          </a:xfrm>
          <a:prstGeom prst="rect">
            <a:avLst/>
          </a:prstGeom>
          <a:noFill/>
          <a:ln w="9525">
            <a:noFill/>
            <a:miter lim="800000"/>
            <a:headEnd/>
            <a:tailEnd/>
          </a:ln>
          <a:effectLst/>
        </p:spPr>
        <p:txBody>
          <a:bodyPr wrap="none" lIns="92075" tIns="46038" rIns="92075" bIns="46038">
            <a:spAutoFit/>
          </a:bodyPr>
          <a:lstStyle/>
          <a:p>
            <a:pPr eaLnBrk="0" hangingPunct="0"/>
            <a:r>
              <a:rPr lang="en-US" sz="3600">
                <a:latin typeface="Times New Roman" pitchFamily="18" charset="0"/>
              </a:rPr>
              <a:t>B</a:t>
            </a:r>
            <a:r>
              <a:rPr lang="en-US" sz="3600" baseline="-25000">
                <a:latin typeface="Times New Roman" pitchFamily="18" charset="0"/>
              </a:rPr>
              <a:t>o</a:t>
            </a:r>
            <a:endParaRPr lang="en-US" sz="3600">
              <a:latin typeface="Times New Roman" pitchFamily="18" charset="0"/>
            </a:endParaRPr>
          </a:p>
        </p:txBody>
      </p:sp>
      <p:sp>
        <p:nvSpPr>
          <p:cNvPr id="15370" name="Line 10"/>
          <p:cNvSpPr>
            <a:spLocks noChangeShapeType="1"/>
          </p:cNvSpPr>
          <p:nvPr/>
        </p:nvSpPr>
        <p:spPr bwMode="auto">
          <a:xfrm>
            <a:off x="8213725" y="1681163"/>
            <a:ext cx="342900" cy="0"/>
          </a:xfrm>
          <a:prstGeom prst="line">
            <a:avLst/>
          </a:prstGeom>
          <a:noFill/>
          <a:ln w="19050">
            <a:solidFill>
              <a:schemeClr val="tx1"/>
            </a:solidFill>
            <a:round/>
            <a:headEnd type="none" w="sm" len="sm"/>
            <a:tailEnd type="triangle" w="med" len="med"/>
          </a:ln>
          <a:effectLst/>
        </p:spPr>
        <p:txBody>
          <a:bodyPr wrap="none" anchor="ctr"/>
          <a:lstStyle/>
          <a:p>
            <a:endParaRPr lang="en-US"/>
          </a:p>
        </p:txBody>
      </p:sp>
      <p:grpSp>
        <p:nvGrpSpPr>
          <p:cNvPr id="2" name="Group 11"/>
          <p:cNvGrpSpPr>
            <a:grpSpLocks/>
          </p:cNvGrpSpPr>
          <p:nvPr/>
        </p:nvGrpSpPr>
        <p:grpSpPr bwMode="auto">
          <a:xfrm flipV="1">
            <a:off x="6281738" y="1927225"/>
            <a:ext cx="498475" cy="920750"/>
            <a:chOff x="2755" y="496"/>
            <a:chExt cx="314" cy="580"/>
          </a:xfrm>
        </p:grpSpPr>
        <p:sp>
          <p:nvSpPr>
            <p:cNvPr id="15372" name="Line 12"/>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373" name="Oval 13"/>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3" name="Group 14"/>
          <p:cNvGrpSpPr>
            <a:grpSpLocks/>
          </p:cNvGrpSpPr>
          <p:nvPr/>
        </p:nvGrpSpPr>
        <p:grpSpPr bwMode="auto">
          <a:xfrm flipV="1">
            <a:off x="6318250" y="3090863"/>
            <a:ext cx="498475" cy="920750"/>
            <a:chOff x="2755" y="496"/>
            <a:chExt cx="314" cy="580"/>
          </a:xfrm>
        </p:grpSpPr>
        <p:sp>
          <p:nvSpPr>
            <p:cNvPr id="15375" name="Line 15"/>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376" name="Oval 16"/>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4" name="Group 17"/>
          <p:cNvGrpSpPr>
            <a:grpSpLocks/>
          </p:cNvGrpSpPr>
          <p:nvPr/>
        </p:nvGrpSpPr>
        <p:grpSpPr bwMode="auto">
          <a:xfrm flipV="1">
            <a:off x="5111750" y="2606675"/>
            <a:ext cx="498475" cy="920750"/>
            <a:chOff x="2755" y="496"/>
            <a:chExt cx="314" cy="580"/>
          </a:xfrm>
        </p:grpSpPr>
        <p:sp>
          <p:nvSpPr>
            <p:cNvPr id="15378" name="Line 18"/>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379" name="Oval 19"/>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5" name="Group 20"/>
          <p:cNvGrpSpPr>
            <a:grpSpLocks/>
          </p:cNvGrpSpPr>
          <p:nvPr/>
        </p:nvGrpSpPr>
        <p:grpSpPr bwMode="auto">
          <a:xfrm>
            <a:off x="5481638" y="1474788"/>
            <a:ext cx="498475" cy="920750"/>
            <a:chOff x="2755" y="496"/>
            <a:chExt cx="314" cy="580"/>
          </a:xfrm>
        </p:grpSpPr>
        <p:sp>
          <p:nvSpPr>
            <p:cNvPr id="15381" name="Line 21"/>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382" name="Oval 22"/>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6" name="Group 23"/>
          <p:cNvGrpSpPr>
            <a:grpSpLocks/>
          </p:cNvGrpSpPr>
          <p:nvPr/>
        </p:nvGrpSpPr>
        <p:grpSpPr bwMode="auto">
          <a:xfrm>
            <a:off x="7164388" y="2955925"/>
            <a:ext cx="498475" cy="920750"/>
            <a:chOff x="2755" y="496"/>
            <a:chExt cx="314" cy="580"/>
          </a:xfrm>
        </p:grpSpPr>
        <p:sp>
          <p:nvSpPr>
            <p:cNvPr id="15384" name="Line 24"/>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385" name="Oval 25"/>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7" name="Group 26"/>
          <p:cNvGrpSpPr>
            <a:grpSpLocks/>
          </p:cNvGrpSpPr>
          <p:nvPr/>
        </p:nvGrpSpPr>
        <p:grpSpPr bwMode="auto">
          <a:xfrm>
            <a:off x="3235325" y="5514975"/>
            <a:ext cx="498475" cy="920750"/>
            <a:chOff x="2755" y="496"/>
            <a:chExt cx="314" cy="580"/>
          </a:xfrm>
        </p:grpSpPr>
        <p:sp>
          <p:nvSpPr>
            <p:cNvPr id="15387" name="Line 27"/>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388" name="Oval 28"/>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8" name="Group 29"/>
          <p:cNvGrpSpPr>
            <a:grpSpLocks/>
          </p:cNvGrpSpPr>
          <p:nvPr/>
        </p:nvGrpSpPr>
        <p:grpSpPr bwMode="auto">
          <a:xfrm>
            <a:off x="7497763" y="1685925"/>
            <a:ext cx="498475" cy="920750"/>
            <a:chOff x="2755" y="496"/>
            <a:chExt cx="314" cy="580"/>
          </a:xfrm>
        </p:grpSpPr>
        <p:sp>
          <p:nvSpPr>
            <p:cNvPr id="15390" name="Line 30"/>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391" name="Oval 31"/>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9" name="Group 32"/>
          <p:cNvGrpSpPr>
            <a:grpSpLocks/>
          </p:cNvGrpSpPr>
          <p:nvPr/>
        </p:nvGrpSpPr>
        <p:grpSpPr bwMode="auto">
          <a:xfrm flipV="1">
            <a:off x="6881813" y="1449388"/>
            <a:ext cx="498475" cy="920750"/>
            <a:chOff x="2755" y="496"/>
            <a:chExt cx="314" cy="580"/>
          </a:xfrm>
        </p:grpSpPr>
        <p:sp>
          <p:nvSpPr>
            <p:cNvPr id="15393" name="Line 33"/>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394" name="Oval 34"/>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10" name="Group 35"/>
          <p:cNvGrpSpPr>
            <a:grpSpLocks/>
          </p:cNvGrpSpPr>
          <p:nvPr/>
        </p:nvGrpSpPr>
        <p:grpSpPr bwMode="auto">
          <a:xfrm>
            <a:off x="825500" y="1871663"/>
            <a:ext cx="498475" cy="920750"/>
            <a:chOff x="2755" y="496"/>
            <a:chExt cx="314" cy="580"/>
          </a:xfrm>
        </p:grpSpPr>
        <p:sp>
          <p:nvSpPr>
            <p:cNvPr id="15396" name="Line 36"/>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397" name="Oval 37"/>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11" name="Group 38"/>
          <p:cNvGrpSpPr>
            <a:grpSpLocks/>
          </p:cNvGrpSpPr>
          <p:nvPr/>
        </p:nvGrpSpPr>
        <p:grpSpPr bwMode="auto">
          <a:xfrm rot="-5979920">
            <a:off x="1560512" y="2581276"/>
            <a:ext cx="498475" cy="920750"/>
            <a:chOff x="2755" y="496"/>
            <a:chExt cx="314" cy="580"/>
          </a:xfrm>
        </p:grpSpPr>
        <p:sp>
          <p:nvSpPr>
            <p:cNvPr id="15399" name="Line 39"/>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400" name="Oval 40"/>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12" name="Group 41"/>
          <p:cNvGrpSpPr>
            <a:grpSpLocks/>
          </p:cNvGrpSpPr>
          <p:nvPr/>
        </p:nvGrpSpPr>
        <p:grpSpPr bwMode="auto">
          <a:xfrm rot="-3117876">
            <a:off x="1366837" y="1566863"/>
            <a:ext cx="498475" cy="920750"/>
            <a:chOff x="2755" y="496"/>
            <a:chExt cx="314" cy="580"/>
          </a:xfrm>
        </p:grpSpPr>
        <p:sp>
          <p:nvSpPr>
            <p:cNvPr id="15402" name="Line 42"/>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403" name="Oval 43"/>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13" name="Group 44"/>
          <p:cNvGrpSpPr>
            <a:grpSpLocks/>
          </p:cNvGrpSpPr>
          <p:nvPr/>
        </p:nvGrpSpPr>
        <p:grpSpPr bwMode="auto">
          <a:xfrm rot="1089861">
            <a:off x="3222625" y="3103563"/>
            <a:ext cx="498475" cy="920750"/>
            <a:chOff x="2755" y="496"/>
            <a:chExt cx="314" cy="580"/>
          </a:xfrm>
        </p:grpSpPr>
        <p:sp>
          <p:nvSpPr>
            <p:cNvPr id="15405" name="Line 45"/>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406" name="Oval 46"/>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14" name="Group 47"/>
          <p:cNvGrpSpPr>
            <a:grpSpLocks/>
          </p:cNvGrpSpPr>
          <p:nvPr/>
        </p:nvGrpSpPr>
        <p:grpSpPr bwMode="auto">
          <a:xfrm rot="-9272060">
            <a:off x="2281238" y="3298825"/>
            <a:ext cx="498475" cy="920750"/>
            <a:chOff x="2755" y="496"/>
            <a:chExt cx="314" cy="580"/>
          </a:xfrm>
        </p:grpSpPr>
        <p:sp>
          <p:nvSpPr>
            <p:cNvPr id="15408" name="Line 48"/>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409" name="Oval 49"/>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15" name="Group 50"/>
          <p:cNvGrpSpPr>
            <a:grpSpLocks/>
          </p:cNvGrpSpPr>
          <p:nvPr/>
        </p:nvGrpSpPr>
        <p:grpSpPr bwMode="auto">
          <a:xfrm rot="-1626370">
            <a:off x="1060450" y="3148013"/>
            <a:ext cx="498475" cy="920750"/>
            <a:chOff x="2755" y="496"/>
            <a:chExt cx="314" cy="580"/>
          </a:xfrm>
        </p:grpSpPr>
        <p:sp>
          <p:nvSpPr>
            <p:cNvPr id="15411" name="Line 51"/>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412" name="Oval 52"/>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16" name="Group 53"/>
          <p:cNvGrpSpPr>
            <a:grpSpLocks/>
          </p:cNvGrpSpPr>
          <p:nvPr/>
        </p:nvGrpSpPr>
        <p:grpSpPr bwMode="auto">
          <a:xfrm rot="-14830269">
            <a:off x="2971800" y="2362201"/>
            <a:ext cx="498475" cy="920750"/>
            <a:chOff x="2755" y="496"/>
            <a:chExt cx="314" cy="580"/>
          </a:xfrm>
        </p:grpSpPr>
        <p:sp>
          <p:nvSpPr>
            <p:cNvPr id="15414" name="Line 54"/>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415" name="Oval 55"/>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17" name="Group 56"/>
          <p:cNvGrpSpPr>
            <a:grpSpLocks/>
          </p:cNvGrpSpPr>
          <p:nvPr/>
        </p:nvGrpSpPr>
        <p:grpSpPr bwMode="auto">
          <a:xfrm rot="1927076">
            <a:off x="2446338" y="1355725"/>
            <a:ext cx="498475" cy="920750"/>
            <a:chOff x="2755" y="496"/>
            <a:chExt cx="314" cy="580"/>
          </a:xfrm>
        </p:grpSpPr>
        <p:sp>
          <p:nvSpPr>
            <p:cNvPr id="15417" name="Line 57"/>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418" name="Oval 58"/>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sp>
        <p:nvSpPr>
          <p:cNvPr id="15419" name="Text Box 59"/>
          <p:cNvSpPr txBox="1">
            <a:spLocks noChangeArrowheads="1"/>
          </p:cNvSpPr>
          <p:nvPr/>
        </p:nvSpPr>
        <p:spPr bwMode="auto">
          <a:xfrm>
            <a:off x="1728788" y="593725"/>
            <a:ext cx="184150" cy="641350"/>
          </a:xfrm>
          <a:prstGeom prst="rect">
            <a:avLst/>
          </a:prstGeom>
          <a:noFill/>
          <a:ln w="12699">
            <a:noFill/>
            <a:miter lim="800000"/>
            <a:headEnd type="none" w="sm" len="sm"/>
            <a:tailEnd type="none" w="sm" len="sm"/>
          </a:ln>
          <a:effectLst/>
        </p:spPr>
        <p:txBody>
          <a:bodyPr wrap="none">
            <a:spAutoFit/>
          </a:bodyPr>
          <a:lstStyle/>
          <a:p>
            <a:pPr eaLnBrk="0" hangingPunct="0"/>
            <a:endParaRPr lang="en-US" sz="3600">
              <a:latin typeface="Times New Roman" pitchFamily="18" charset="0"/>
            </a:endParaRPr>
          </a:p>
        </p:txBody>
      </p:sp>
      <p:sp>
        <p:nvSpPr>
          <p:cNvPr id="15420" name="Line 60"/>
          <p:cNvSpPr>
            <a:spLocks noChangeShapeType="1"/>
          </p:cNvSpPr>
          <p:nvPr/>
        </p:nvSpPr>
        <p:spPr bwMode="auto">
          <a:xfrm>
            <a:off x="809625" y="1182688"/>
            <a:ext cx="7734300" cy="0"/>
          </a:xfrm>
          <a:prstGeom prst="line">
            <a:avLst/>
          </a:prstGeom>
          <a:noFill/>
          <a:ln w="57150" cmpd="thinThick">
            <a:solidFill>
              <a:schemeClr val="tx1"/>
            </a:solidFill>
            <a:round/>
            <a:headEnd type="none" w="sm" len="sm"/>
            <a:tailEnd type="none" w="sm" len="sm"/>
          </a:ln>
          <a:effectLst/>
        </p:spPr>
        <p:txBody>
          <a:bodyPr wrap="none" anchor="ctr"/>
          <a:lstStyle/>
          <a:p>
            <a:endParaRPr lang="en-US"/>
          </a:p>
        </p:txBody>
      </p:sp>
      <p:sp>
        <p:nvSpPr>
          <p:cNvPr id="15421" name="Text Box 61"/>
          <p:cNvSpPr txBox="1">
            <a:spLocks noChangeArrowheads="1"/>
          </p:cNvSpPr>
          <p:nvPr/>
        </p:nvSpPr>
        <p:spPr bwMode="auto">
          <a:xfrm>
            <a:off x="2001838" y="349250"/>
            <a:ext cx="5175250" cy="641350"/>
          </a:xfrm>
          <a:prstGeom prst="rect">
            <a:avLst/>
          </a:prstGeom>
          <a:noFill/>
          <a:ln w="12699">
            <a:noFill/>
            <a:miter lim="800000"/>
            <a:headEnd type="none" w="sm" len="sm"/>
            <a:tailEnd type="none" w="sm" len="sm"/>
          </a:ln>
          <a:effectLst/>
        </p:spPr>
        <p:txBody>
          <a:bodyPr wrap="none">
            <a:spAutoFit/>
          </a:bodyPr>
          <a:lstStyle/>
          <a:p>
            <a:pPr eaLnBrk="0" hangingPunct="0"/>
            <a:r>
              <a:rPr lang="en-US" sz="3600">
                <a:latin typeface="Times New Roman" pitchFamily="18" charset="0"/>
              </a:rPr>
              <a:t>Ensemble of Nuclear Spins</a:t>
            </a:r>
          </a:p>
        </p:txBody>
      </p:sp>
      <p:sp>
        <p:nvSpPr>
          <p:cNvPr id="15422" name="Rectangle 62"/>
          <p:cNvSpPr>
            <a:spLocks noChangeArrowheads="1"/>
          </p:cNvSpPr>
          <p:nvPr/>
        </p:nvSpPr>
        <p:spPr bwMode="auto">
          <a:xfrm>
            <a:off x="4041775" y="5556250"/>
            <a:ext cx="298450" cy="588963"/>
          </a:xfrm>
          <a:prstGeom prst="rect">
            <a:avLst/>
          </a:prstGeom>
          <a:solidFill>
            <a:srgbClr val="FF5050"/>
          </a:solidFill>
          <a:ln w="12699">
            <a:solidFill>
              <a:schemeClr val="tx1"/>
            </a:solidFill>
            <a:miter lim="800000"/>
            <a:headEnd type="none" w="sm" len="sm"/>
            <a:tailEnd type="none" w="sm" len="sm"/>
          </a:ln>
          <a:effectLst/>
        </p:spPr>
        <p:txBody>
          <a:bodyPr wrap="none" anchor="ctr"/>
          <a:lstStyle/>
          <a:p>
            <a:pPr algn="ctr" eaLnBrk="0" hangingPunct="0"/>
            <a:endParaRPr lang="en-US" sz="3600">
              <a:latin typeface="Times New Roman" pitchFamily="18" charset="0"/>
            </a:endParaRPr>
          </a:p>
        </p:txBody>
      </p:sp>
      <p:sp>
        <p:nvSpPr>
          <p:cNvPr id="15423" name="Rectangle 63"/>
          <p:cNvSpPr>
            <a:spLocks noChangeArrowheads="1"/>
          </p:cNvSpPr>
          <p:nvPr/>
        </p:nvSpPr>
        <p:spPr bwMode="auto">
          <a:xfrm>
            <a:off x="4033838" y="6103938"/>
            <a:ext cx="309562" cy="560387"/>
          </a:xfrm>
          <a:prstGeom prst="rect">
            <a:avLst/>
          </a:prstGeom>
          <a:solidFill>
            <a:schemeClr val="hlink"/>
          </a:solidFill>
          <a:ln w="12699">
            <a:solidFill>
              <a:schemeClr val="tx1"/>
            </a:solidFill>
            <a:miter lim="800000"/>
            <a:headEnd type="none" w="sm" len="sm"/>
            <a:tailEnd type="none" w="sm" len="sm"/>
          </a:ln>
          <a:effectLst/>
        </p:spPr>
        <p:txBody>
          <a:bodyPr wrap="none" anchor="ctr"/>
          <a:lstStyle/>
          <a:p>
            <a:endParaRPr lang="en-US"/>
          </a:p>
        </p:txBody>
      </p:sp>
      <p:sp>
        <p:nvSpPr>
          <p:cNvPr id="15424" name="Text Box 64"/>
          <p:cNvSpPr txBox="1">
            <a:spLocks noChangeArrowheads="1"/>
          </p:cNvSpPr>
          <p:nvPr/>
        </p:nvSpPr>
        <p:spPr bwMode="auto">
          <a:xfrm>
            <a:off x="4025900" y="5619750"/>
            <a:ext cx="406400" cy="915988"/>
          </a:xfrm>
          <a:prstGeom prst="rect">
            <a:avLst/>
          </a:prstGeom>
          <a:noFill/>
          <a:ln w="12699">
            <a:noFill/>
            <a:miter lim="800000"/>
            <a:headEnd type="none" w="sm" len="sm"/>
            <a:tailEnd type="none" w="sm" len="sm"/>
          </a:ln>
          <a:effectLst/>
        </p:spPr>
        <p:txBody>
          <a:bodyPr>
            <a:spAutoFit/>
          </a:bodyPr>
          <a:lstStyle/>
          <a:p>
            <a:pPr eaLnBrk="0" hangingPunct="0"/>
            <a:r>
              <a:rPr lang="en-US" b="1">
                <a:latin typeface="Times New Roman" pitchFamily="18" charset="0"/>
              </a:rPr>
              <a:t>N</a:t>
            </a:r>
          </a:p>
          <a:p>
            <a:pPr eaLnBrk="0" hangingPunct="0"/>
            <a:endParaRPr lang="en-US" b="1">
              <a:latin typeface="Times New Roman" pitchFamily="18" charset="0"/>
            </a:endParaRPr>
          </a:p>
          <a:p>
            <a:pPr eaLnBrk="0" hangingPunct="0"/>
            <a:r>
              <a:rPr lang="en-US" b="1">
                <a:latin typeface="Times New Roman" pitchFamily="18" charset="0"/>
              </a:rPr>
              <a:t>S</a:t>
            </a:r>
          </a:p>
        </p:txBody>
      </p:sp>
      <p:grpSp>
        <p:nvGrpSpPr>
          <p:cNvPr id="18" name="Group 65"/>
          <p:cNvGrpSpPr>
            <a:grpSpLocks/>
          </p:cNvGrpSpPr>
          <p:nvPr/>
        </p:nvGrpSpPr>
        <p:grpSpPr bwMode="auto">
          <a:xfrm>
            <a:off x="5554663" y="3165475"/>
            <a:ext cx="498475" cy="920750"/>
            <a:chOff x="2755" y="496"/>
            <a:chExt cx="314" cy="580"/>
          </a:xfrm>
        </p:grpSpPr>
        <p:sp>
          <p:nvSpPr>
            <p:cNvPr id="15426" name="Line 66"/>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5427" name="Oval 67"/>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sp>
        <p:nvSpPr>
          <p:cNvPr id="15428" name="Text Box 68"/>
          <p:cNvSpPr txBox="1">
            <a:spLocks noChangeArrowheads="1"/>
          </p:cNvSpPr>
          <p:nvPr/>
        </p:nvSpPr>
        <p:spPr bwMode="auto">
          <a:xfrm>
            <a:off x="4572000" y="5665788"/>
            <a:ext cx="3387725" cy="822325"/>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Times New Roman" pitchFamily="18" charset="0"/>
              </a:rPr>
              <a:t>Each nucleus behaves like</a:t>
            </a:r>
          </a:p>
          <a:p>
            <a:pPr eaLnBrk="0" hangingPunct="0"/>
            <a:r>
              <a:rPr lang="en-US" sz="2400">
                <a:latin typeface="Times New Roman" pitchFamily="18" charset="0"/>
              </a:rPr>
              <a:t>a bar magnet.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flipV="1">
            <a:off x="6043613" y="2433638"/>
            <a:ext cx="498475" cy="920750"/>
            <a:chOff x="2755" y="496"/>
            <a:chExt cx="314" cy="580"/>
          </a:xfrm>
        </p:grpSpPr>
        <p:sp>
          <p:nvSpPr>
            <p:cNvPr id="16387" name="Line 3"/>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6388" name="Oval 4"/>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grpSp>
        <p:nvGrpSpPr>
          <p:cNvPr id="3" name="Group 5"/>
          <p:cNvGrpSpPr>
            <a:grpSpLocks/>
          </p:cNvGrpSpPr>
          <p:nvPr/>
        </p:nvGrpSpPr>
        <p:grpSpPr bwMode="auto">
          <a:xfrm>
            <a:off x="6053138" y="3503613"/>
            <a:ext cx="498475" cy="920750"/>
            <a:chOff x="2755" y="496"/>
            <a:chExt cx="314" cy="580"/>
          </a:xfrm>
        </p:grpSpPr>
        <p:sp>
          <p:nvSpPr>
            <p:cNvPr id="16390" name="Line 6"/>
            <p:cNvSpPr>
              <a:spLocks noChangeShapeType="1"/>
            </p:cNvSpPr>
            <p:nvPr/>
          </p:nvSpPr>
          <p:spPr bwMode="auto">
            <a:xfrm flipH="1" flipV="1">
              <a:off x="2912" y="496"/>
              <a:ext cx="8" cy="571"/>
            </a:xfrm>
            <a:prstGeom prst="line">
              <a:avLst/>
            </a:prstGeom>
            <a:noFill/>
            <a:ln w="57150">
              <a:solidFill>
                <a:schemeClr val="tx1"/>
              </a:solidFill>
              <a:round/>
              <a:headEnd type="none" w="sm" len="sm"/>
              <a:tailEnd type="stealth" w="med" len="lg"/>
            </a:ln>
            <a:effectLst/>
          </p:spPr>
          <p:txBody>
            <a:bodyPr wrap="none" anchor="ctr"/>
            <a:lstStyle/>
            <a:p>
              <a:endParaRPr lang="en-US"/>
            </a:p>
          </p:txBody>
        </p:sp>
        <p:sp>
          <p:nvSpPr>
            <p:cNvPr id="16391" name="Oval 7"/>
            <p:cNvSpPr>
              <a:spLocks noChangeArrowheads="1"/>
            </p:cNvSpPr>
            <p:nvPr/>
          </p:nvSpPr>
          <p:spPr bwMode="auto">
            <a:xfrm>
              <a:off x="2755" y="774"/>
              <a:ext cx="314" cy="302"/>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12699">
              <a:solidFill>
                <a:schemeClr val="tx1"/>
              </a:solidFill>
              <a:round/>
              <a:headEnd/>
              <a:tailEnd/>
            </a:ln>
            <a:effectLst/>
          </p:spPr>
          <p:txBody>
            <a:bodyPr wrap="none" anchor="ctr"/>
            <a:lstStyle/>
            <a:p>
              <a:endParaRPr lang="en-US"/>
            </a:p>
          </p:txBody>
        </p:sp>
      </p:grpSp>
      <p:sp>
        <p:nvSpPr>
          <p:cNvPr id="16392" name="Line 8"/>
          <p:cNvSpPr>
            <a:spLocks noChangeShapeType="1"/>
          </p:cNvSpPr>
          <p:nvPr/>
        </p:nvSpPr>
        <p:spPr bwMode="auto">
          <a:xfrm flipH="1">
            <a:off x="3260725" y="2995613"/>
            <a:ext cx="1241425" cy="604837"/>
          </a:xfrm>
          <a:prstGeom prst="line">
            <a:avLst/>
          </a:prstGeom>
          <a:noFill/>
          <a:ln w="28575">
            <a:solidFill>
              <a:schemeClr val="tx1"/>
            </a:solidFill>
            <a:round/>
            <a:headEnd type="none" w="sm" len="sm"/>
            <a:tailEnd type="none" w="sm" len="sm"/>
          </a:ln>
          <a:effectLst/>
        </p:spPr>
        <p:txBody>
          <a:bodyPr wrap="none" anchor="ctr"/>
          <a:lstStyle/>
          <a:p>
            <a:endParaRPr lang="en-US"/>
          </a:p>
        </p:txBody>
      </p:sp>
      <p:sp>
        <p:nvSpPr>
          <p:cNvPr id="16393" name="Line 9"/>
          <p:cNvSpPr>
            <a:spLocks noChangeShapeType="1"/>
          </p:cNvSpPr>
          <p:nvPr/>
        </p:nvSpPr>
        <p:spPr bwMode="auto">
          <a:xfrm flipH="1" flipV="1">
            <a:off x="3289300" y="3614738"/>
            <a:ext cx="1227138" cy="534987"/>
          </a:xfrm>
          <a:prstGeom prst="line">
            <a:avLst/>
          </a:prstGeom>
          <a:noFill/>
          <a:ln w="28575">
            <a:solidFill>
              <a:schemeClr val="tx1"/>
            </a:solidFill>
            <a:round/>
            <a:headEnd type="none" w="sm" len="sm"/>
            <a:tailEnd type="none" w="sm" len="sm"/>
          </a:ln>
          <a:effectLst/>
        </p:spPr>
        <p:txBody>
          <a:bodyPr wrap="none" anchor="ctr"/>
          <a:lstStyle/>
          <a:p>
            <a:endParaRPr lang="en-US"/>
          </a:p>
        </p:txBody>
      </p:sp>
      <p:sp>
        <p:nvSpPr>
          <p:cNvPr id="16394" name="Line 10"/>
          <p:cNvSpPr>
            <a:spLocks noChangeShapeType="1"/>
          </p:cNvSpPr>
          <p:nvPr/>
        </p:nvSpPr>
        <p:spPr bwMode="auto">
          <a:xfrm>
            <a:off x="2093913" y="3600450"/>
            <a:ext cx="1196975" cy="0"/>
          </a:xfrm>
          <a:prstGeom prst="line">
            <a:avLst/>
          </a:prstGeom>
          <a:noFill/>
          <a:ln w="28575">
            <a:solidFill>
              <a:schemeClr val="tx1"/>
            </a:solidFill>
            <a:round/>
            <a:headEnd type="none" w="sm" len="sm"/>
            <a:tailEnd type="none" w="sm" len="sm"/>
          </a:ln>
          <a:effectLst/>
        </p:spPr>
        <p:txBody>
          <a:bodyPr wrap="none" anchor="ctr"/>
          <a:lstStyle/>
          <a:p>
            <a:endParaRPr lang="en-US"/>
          </a:p>
        </p:txBody>
      </p:sp>
      <p:sp>
        <p:nvSpPr>
          <p:cNvPr id="16395" name="Line 11"/>
          <p:cNvSpPr>
            <a:spLocks noChangeShapeType="1"/>
          </p:cNvSpPr>
          <p:nvPr/>
        </p:nvSpPr>
        <p:spPr bwMode="auto">
          <a:xfrm>
            <a:off x="4516438" y="2995613"/>
            <a:ext cx="519112" cy="0"/>
          </a:xfrm>
          <a:prstGeom prst="line">
            <a:avLst/>
          </a:prstGeom>
          <a:noFill/>
          <a:ln w="28575">
            <a:solidFill>
              <a:schemeClr val="tx1"/>
            </a:solidFill>
            <a:round/>
            <a:headEnd type="none" w="sm" len="sm"/>
            <a:tailEnd type="none" w="sm" len="sm"/>
          </a:ln>
          <a:effectLst/>
        </p:spPr>
        <p:txBody>
          <a:bodyPr wrap="none" anchor="ctr"/>
          <a:lstStyle/>
          <a:p>
            <a:endParaRPr lang="en-US"/>
          </a:p>
        </p:txBody>
      </p:sp>
      <p:sp>
        <p:nvSpPr>
          <p:cNvPr id="16396" name="Line 12"/>
          <p:cNvSpPr>
            <a:spLocks noChangeShapeType="1"/>
          </p:cNvSpPr>
          <p:nvPr/>
        </p:nvSpPr>
        <p:spPr bwMode="auto">
          <a:xfrm>
            <a:off x="4524375" y="4143375"/>
            <a:ext cx="519113" cy="0"/>
          </a:xfrm>
          <a:prstGeom prst="line">
            <a:avLst/>
          </a:prstGeom>
          <a:noFill/>
          <a:ln w="28575">
            <a:solidFill>
              <a:schemeClr val="tx1"/>
            </a:solidFill>
            <a:round/>
            <a:headEnd type="none" w="sm" len="sm"/>
            <a:tailEnd type="none" w="sm" len="sm"/>
          </a:ln>
          <a:effectLst/>
        </p:spPr>
        <p:txBody>
          <a:bodyPr wrap="none" anchor="ctr"/>
          <a:lstStyle/>
          <a:p>
            <a:endParaRPr lang="en-US"/>
          </a:p>
        </p:txBody>
      </p:sp>
      <p:sp>
        <p:nvSpPr>
          <p:cNvPr id="16397" name="Rectangle 13"/>
          <p:cNvSpPr>
            <a:spLocks noChangeArrowheads="1"/>
          </p:cNvSpPr>
          <p:nvPr/>
        </p:nvSpPr>
        <p:spPr bwMode="auto">
          <a:xfrm>
            <a:off x="2098675" y="4540250"/>
            <a:ext cx="1317625" cy="641350"/>
          </a:xfrm>
          <a:prstGeom prst="rect">
            <a:avLst/>
          </a:prstGeom>
          <a:noFill/>
          <a:ln w="9525">
            <a:noFill/>
            <a:miter lim="800000"/>
            <a:headEnd/>
            <a:tailEnd/>
          </a:ln>
          <a:effectLst/>
        </p:spPr>
        <p:txBody>
          <a:bodyPr wrap="none" lIns="92075" tIns="46038" rIns="92075" bIns="46038">
            <a:spAutoFit/>
          </a:bodyPr>
          <a:lstStyle/>
          <a:p>
            <a:pPr eaLnBrk="0" hangingPunct="0"/>
            <a:r>
              <a:rPr lang="en-US" sz="3600">
                <a:latin typeface="Times New Roman" pitchFamily="18" charset="0"/>
              </a:rPr>
              <a:t>B</a:t>
            </a:r>
            <a:r>
              <a:rPr lang="en-US" sz="3600" baseline="-25000">
                <a:latin typeface="Times New Roman" pitchFamily="18" charset="0"/>
              </a:rPr>
              <a:t>o </a:t>
            </a:r>
            <a:r>
              <a:rPr lang="en-US" sz="3600">
                <a:latin typeface="Times New Roman" pitchFamily="18" charset="0"/>
              </a:rPr>
              <a:t>= 0</a:t>
            </a:r>
          </a:p>
        </p:txBody>
      </p:sp>
      <p:sp>
        <p:nvSpPr>
          <p:cNvPr id="16398" name="Line 14"/>
          <p:cNvSpPr>
            <a:spLocks noChangeShapeType="1"/>
          </p:cNvSpPr>
          <p:nvPr/>
        </p:nvSpPr>
        <p:spPr bwMode="auto">
          <a:xfrm>
            <a:off x="2181225" y="4665663"/>
            <a:ext cx="342900" cy="0"/>
          </a:xfrm>
          <a:prstGeom prst="line">
            <a:avLst/>
          </a:prstGeom>
          <a:noFill/>
          <a:ln w="19050">
            <a:solidFill>
              <a:schemeClr val="tx1"/>
            </a:solidFill>
            <a:round/>
            <a:headEnd type="none" w="sm" len="sm"/>
            <a:tailEnd type="triangle" w="med" len="med"/>
          </a:ln>
          <a:effectLst/>
        </p:spPr>
        <p:txBody>
          <a:bodyPr wrap="none" anchor="ctr"/>
          <a:lstStyle/>
          <a:p>
            <a:endParaRPr lang="en-US"/>
          </a:p>
        </p:txBody>
      </p:sp>
      <p:sp>
        <p:nvSpPr>
          <p:cNvPr id="16399" name="Rectangle 15"/>
          <p:cNvSpPr>
            <a:spLocks noChangeArrowheads="1"/>
          </p:cNvSpPr>
          <p:nvPr/>
        </p:nvSpPr>
        <p:spPr bwMode="auto">
          <a:xfrm>
            <a:off x="5614988" y="4503738"/>
            <a:ext cx="1317625" cy="641350"/>
          </a:xfrm>
          <a:prstGeom prst="rect">
            <a:avLst/>
          </a:prstGeom>
          <a:noFill/>
          <a:ln w="9525">
            <a:noFill/>
            <a:miter lim="800000"/>
            <a:headEnd/>
            <a:tailEnd/>
          </a:ln>
          <a:effectLst/>
        </p:spPr>
        <p:txBody>
          <a:bodyPr wrap="none" lIns="92075" tIns="46038" rIns="92075" bIns="46038">
            <a:spAutoFit/>
          </a:bodyPr>
          <a:lstStyle/>
          <a:p>
            <a:pPr eaLnBrk="0" hangingPunct="0"/>
            <a:r>
              <a:rPr lang="en-US" sz="3600">
                <a:latin typeface="Times New Roman" pitchFamily="18" charset="0"/>
              </a:rPr>
              <a:t>B</a:t>
            </a:r>
            <a:r>
              <a:rPr lang="en-US" sz="3600" baseline="-25000">
                <a:latin typeface="Times New Roman" pitchFamily="18" charset="0"/>
              </a:rPr>
              <a:t>o </a:t>
            </a:r>
            <a:r>
              <a:rPr lang="en-US" sz="3600">
                <a:latin typeface="Times New Roman" pitchFamily="18" charset="0"/>
              </a:rPr>
              <a:t>&gt; 0</a:t>
            </a:r>
          </a:p>
        </p:txBody>
      </p:sp>
      <p:sp>
        <p:nvSpPr>
          <p:cNvPr id="16400" name="Line 16"/>
          <p:cNvSpPr>
            <a:spLocks noChangeShapeType="1"/>
          </p:cNvSpPr>
          <p:nvPr/>
        </p:nvSpPr>
        <p:spPr bwMode="auto">
          <a:xfrm>
            <a:off x="5697538" y="4629150"/>
            <a:ext cx="342900" cy="0"/>
          </a:xfrm>
          <a:prstGeom prst="line">
            <a:avLst/>
          </a:prstGeom>
          <a:noFill/>
          <a:ln w="19050">
            <a:solidFill>
              <a:schemeClr val="tx1"/>
            </a:solidFill>
            <a:round/>
            <a:headEnd type="none" w="sm" len="sm"/>
            <a:tailEnd type="triangle" w="med" len="med"/>
          </a:ln>
          <a:effectLst/>
        </p:spPr>
        <p:txBody>
          <a:bodyPr wrap="none" anchor="ctr"/>
          <a:lstStyle/>
          <a:p>
            <a:endParaRPr lang="en-US"/>
          </a:p>
        </p:txBody>
      </p:sp>
      <p:sp>
        <p:nvSpPr>
          <p:cNvPr id="16401" name="Text Box 17"/>
          <p:cNvSpPr txBox="1">
            <a:spLocks noChangeArrowheads="1"/>
          </p:cNvSpPr>
          <p:nvPr/>
        </p:nvSpPr>
        <p:spPr bwMode="auto">
          <a:xfrm>
            <a:off x="962025" y="3270250"/>
            <a:ext cx="463550" cy="641350"/>
          </a:xfrm>
          <a:prstGeom prst="rect">
            <a:avLst/>
          </a:prstGeom>
          <a:noFill/>
          <a:ln w="12699">
            <a:noFill/>
            <a:miter lim="800000"/>
            <a:headEnd type="none" w="sm" len="sm"/>
            <a:tailEnd type="none" w="sm" len="sm"/>
          </a:ln>
          <a:effectLst/>
        </p:spPr>
        <p:txBody>
          <a:bodyPr wrap="none">
            <a:spAutoFit/>
          </a:bodyPr>
          <a:lstStyle/>
          <a:p>
            <a:pPr eaLnBrk="0" hangingPunct="0"/>
            <a:r>
              <a:rPr lang="en-US" sz="3600">
                <a:latin typeface="Times New Roman" pitchFamily="18" charset="0"/>
              </a:rPr>
              <a:t>E</a:t>
            </a:r>
          </a:p>
        </p:txBody>
      </p:sp>
      <p:sp>
        <p:nvSpPr>
          <p:cNvPr id="16402" name="Text Box 18"/>
          <p:cNvSpPr txBox="1">
            <a:spLocks noChangeArrowheads="1"/>
          </p:cNvSpPr>
          <p:nvPr/>
        </p:nvSpPr>
        <p:spPr bwMode="auto">
          <a:xfrm>
            <a:off x="4870450" y="3233738"/>
            <a:ext cx="619125" cy="519112"/>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Symbol" pitchFamily="18" charset="2"/>
              </a:rPr>
              <a:t>D</a:t>
            </a:r>
            <a:r>
              <a:rPr lang="en-US" sz="2800">
                <a:latin typeface="Times New Roman" pitchFamily="18" charset="0"/>
              </a:rPr>
              <a:t>E</a:t>
            </a:r>
          </a:p>
        </p:txBody>
      </p:sp>
      <p:sp>
        <p:nvSpPr>
          <p:cNvPr id="16403" name="Line 19"/>
          <p:cNvSpPr>
            <a:spLocks noChangeShapeType="1"/>
          </p:cNvSpPr>
          <p:nvPr/>
        </p:nvSpPr>
        <p:spPr bwMode="auto">
          <a:xfrm flipV="1">
            <a:off x="4740275" y="3103563"/>
            <a:ext cx="0" cy="923925"/>
          </a:xfrm>
          <a:prstGeom prst="line">
            <a:avLst/>
          </a:prstGeom>
          <a:noFill/>
          <a:ln w="28575">
            <a:solidFill>
              <a:schemeClr val="tx1"/>
            </a:solidFill>
            <a:round/>
            <a:headEnd type="arrow" w="med" len="med"/>
            <a:tailEnd type="arrow" w="med" len="med"/>
          </a:ln>
          <a:effectLst/>
        </p:spPr>
        <p:txBody>
          <a:bodyPr wrap="none" anchor="ctr"/>
          <a:lstStyle/>
          <a:p>
            <a:endParaRPr lang="en-US"/>
          </a:p>
        </p:txBody>
      </p:sp>
      <p:sp>
        <p:nvSpPr>
          <p:cNvPr id="16404" name="Line 20"/>
          <p:cNvSpPr>
            <a:spLocks noChangeShapeType="1"/>
          </p:cNvSpPr>
          <p:nvPr/>
        </p:nvSpPr>
        <p:spPr bwMode="auto">
          <a:xfrm>
            <a:off x="809625" y="1600200"/>
            <a:ext cx="7734300" cy="0"/>
          </a:xfrm>
          <a:prstGeom prst="line">
            <a:avLst/>
          </a:prstGeom>
          <a:noFill/>
          <a:ln w="57150" cmpd="thinThick">
            <a:solidFill>
              <a:schemeClr val="tx1"/>
            </a:solidFill>
            <a:round/>
            <a:headEnd type="none" w="sm" len="sm"/>
            <a:tailEnd type="none" w="sm" len="sm"/>
          </a:ln>
          <a:effectLst/>
        </p:spPr>
        <p:txBody>
          <a:bodyPr wrap="none" anchor="ctr"/>
          <a:lstStyle/>
          <a:p>
            <a:endParaRPr lang="en-US"/>
          </a:p>
        </p:txBody>
      </p:sp>
      <p:sp>
        <p:nvSpPr>
          <p:cNvPr id="16405" name="Text Box 21"/>
          <p:cNvSpPr txBox="1">
            <a:spLocks noChangeArrowheads="1"/>
          </p:cNvSpPr>
          <p:nvPr/>
        </p:nvSpPr>
        <p:spPr bwMode="auto">
          <a:xfrm>
            <a:off x="1884363" y="338138"/>
            <a:ext cx="5365750" cy="1190625"/>
          </a:xfrm>
          <a:prstGeom prst="rect">
            <a:avLst/>
          </a:prstGeom>
          <a:noFill/>
          <a:ln w="12699">
            <a:noFill/>
            <a:miter lim="800000"/>
            <a:headEnd type="none" w="sm" len="sm"/>
            <a:tailEnd type="none" w="sm" len="sm"/>
          </a:ln>
          <a:effectLst/>
        </p:spPr>
        <p:txBody>
          <a:bodyPr wrap="none">
            <a:spAutoFit/>
          </a:bodyPr>
          <a:lstStyle/>
          <a:p>
            <a:pPr algn="ctr" eaLnBrk="0" hangingPunct="0"/>
            <a:r>
              <a:rPr lang="en-US" sz="3600">
                <a:latin typeface="Times New Roman" pitchFamily="18" charset="0"/>
              </a:rPr>
              <a:t>Allowed Energy States for a</a:t>
            </a:r>
          </a:p>
          <a:p>
            <a:pPr algn="ctr" eaLnBrk="0" hangingPunct="0"/>
            <a:r>
              <a:rPr lang="en-US" sz="3600">
                <a:latin typeface="Times New Roman" pitchFamily="18" charset="0"/>
              </a:rPr>
              <a:t>Spin 1/2 System</a:t>
            </a:r>
          </a:p>
        </p:txBody>
      </p:sp>
      <p:sp>
        <p:nvSpPr>
          <p:cNvPr id="16406" name="Text Box 22"/>
          <p:cNvSpPr txBox="1">
            <a:spLocks noChangeArrowheads="1"/>
          </p:cNvSpPr>
          <p:nvPr/>
        </p:nvSpPr>
        <p:spPr bwMode="auto">
          <a:xfrm>
            <a:off x="6727825" y="2476500"/>
            <a:ext cx="1779588" cy="519113"/>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Times New Roman" pitchFamily="18" charset="0"/>
              </a:rPr>
              <a:t>antiparallel</a:t>
            </a:r>
          </a:p>
        </p:txBody>
      </p:sp>
      <p:sp>
        <p:nvSpPr>
          <p:cNvPr id="16407" name="Text Box 23"/>
          <p:cNvSpPr txBox="1">
            <a:spLocks noChangeArrowheads="1"/>
          </p:cNvSpPr>
          <p:nvPr/>
        </p:nvSpPr>
        <p:spPr bwMode="auto">
          <a:xfrm>
            <a:off x="6727825" y="3875088"/>
            <a:ext cx="1247775" cy="519112"/>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Times New Roman" pitchFamily="18" charset="0"/>
              </a:rPr>
              <a:t>parallel</a:t>
            </a:r>
          </a:p>
        </p:txBody>
      </p:sp>
      <p:sp>
        <p:nvSpPr>
          <p:cNvPr id="16408" name="Text Box 24"/>
          <p:cNvSpPr txBox="1">
            <a:spLocks noChangeArrowheads="1"/>
          </p:cNvSpPr>
          <p:nvPr/>
        </p:nvSpPr>
        <p:spPr bwMode="auto">
          <a:xfrm>
            <a:off x="3225800" y="1976438"/>
            <a:ext cx="2686050" cy="519112"/>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Symbol" pitchFamily="18" charset="2"/>
              </a:rPr>
              <a:t>D</a:t>
            </a:r>
            <a:r>
              <a:rPr lang="en-US" sz="2800">
                <a:latin typeface="Times New Roman" pitchFamily="18" charset="0"/>
              </a:rPr>
              <a:t>E = </a:t>
            </a:r>
            <a:r>
              <a:rPr lang="en-US" sz="2800">
                <a:latin typeface="Symbol" pitchFamily="18" charset="2"/>
              </a:rPr>
              <a:t>g </a:t>
            </a:r>
            <a:r>
              <a:rPr lang="en-US" sz="2800">
                <a:latin typeface="Times New Roman" pitchFamily="18" charset="0"/>
              </a:rPr>
              <a:t>h B</a:t>
            </a:r>
            <a:r>
              <a:rPr lang="en-US" sz="2800" baseline="-20000">
                <a:latin typeface="Times New Roman" pitchFamily="18" charset="0"/>
              </a:rPr>
              <a:t>o</a:t>
            </a:r>
            <a:r>
              <a:rPr lang="en-US" sz="2800">
                <a:latin typeface="Times New Roman" pitchFamily="18" charset="0"/>
              </a:rPr>
              <a:t> = h </a:t>
            </a:r>
            <a:r>
              <a:rPr lang="en-US" sz="2800">
                <a:latin typeface="Symbol" pitchFamily="18" charset="2"/>
              </a:rPr>
              <a:t>n</a:t>
            </a:r>
            <a:endParaRPr lang="en-US" sz="2800">
              <a:latin typeface="Times New Roman" pitchFamily="18" charset="0"/>
            </a:endParaRPr>
          </a:p>
        </p:txBody>
      </p:sp>
      <p:sp>
        <p:nvSpPr>
          <p:cNvPr id="16409" name="Line 25"/>
          <p:cNvSpPr>
            <a:spLocks noChangeShapeType="1"/>
          </p:cNvSpPr>
          <p:nvPr/>
        </p:nvSpPr>
        <p:spPr bwMode="auto">
          <a:xfrm>
            <a:off x="4635500" y="2012950"/>
            <a:ext cx="342900" cy="0"/>
          </a:xfrm>
          <a:prstGeom prst="line">
            <a:avLst/>
          </a:prstGeom>
          <a:noFill/>
          <a:ln w="19050">
            <a:solidFill>
              <a:schemeClr val="tx1"/>
            </a:solidFill>
            <a:round/>
            <a:headEnd type="none" w="sm" len="sm"/>
            <a:tailEnd type="triangle" w="med" len="med"/>
          </a:ln>
          <a:effectLst/>
        </p:spPr>
        <p:txBody>
          <a:bodyPr wrap="none" anchor="ctr"/>
          <a:lstStyle/>
          <a:p>
            <a:endParaRPr lang="en-US"/>
          </a:p>
        </p:txBody>
      </p:sp>
      <p:sp>
        <p:nvSpPr>
          <p:cNvPr id="16410" name="Line 26"/>
          <p:cNvSpPr>
            <a:spLocks noChangeShapeType="1"/>
          </p:cNvSpPr>
          <p:nvPr/>
        </p:nvSpPr>
        <p:spPr bwMode="auto">
          <a:xfrm flipV="1">
            <a:off x="4364038" y="2168525"/>
            <a:ext cx="123825" cy="9525"/>
          </a:xfrm>
          <a:prstGeom prst="line">
            <a:avLst/>
          </a:prstGeom>
          <a:noFill/>
          <a:ln w="19050">
            <a:solidFill>
              <a:schemeClr val="tx1"/>
            </a:solidFill>
            <a:round/>
            <a:headEnd type="none" w="sm" len="sm"/>
            <a:tailEnd type="none" w="sm" len="sm"/>
          </a:ln>
          <a:effectLst/>
        </p:spPr>
        <p:txBody>
          <a:bodyPr wrap="none" anchor="ctr"/>
          <a:lstStyle/>
          <a:p>
            <a:endParaRPr lang="en-US"/>
          </a:p>
        </p:txBody>
      </p:sp>
      <p:sp>
        <p:nvSpPr>
          <p:cNvPr id="16411" name="Line 27"/>
          <p:cNvSpPr>
            <a:spLocks noChangeShapeType="1"/>
          </p:cNvSpPr>
          <p:nvPr/>
        </p:nvSpPr>
        <p:spPr bwMode="auto">
          <a:xfrm flipV="1">
            <a:off x="5354638" y="2178050"/>
            <a:ext cx="123825" cy="9525"/>
          </a:xfrm>
          <a:prstGeom prst="line">
            <a:avLst/>
          </a:prstGeom>
          <a:noFill/>
          <a:ln w="19050">
            <a:solidFill>
              <a:schemeClr val="tx1"/>
            </a:solidFill>
            <a:round/>
            <a:headEnd type="none" w="sm" len="sm"/>
            <a:tailEnd type="none" w="sm" len="sm"/>
          </a:ln>
          <a:effectLst/>
        </p:spPr>
        <p:txBody>
          <a:bodyPr wrap="none" anchor="ctr"/>
          <a:lstStyle/>
          <a:p>
            <a:endParaRPr lang="en-US"/>
          </a:p>
        </p:txBody>
      </p:sp>
      <p:sp>
        <p:nvSpPr>
          <p:cNvPr id="16412" name="Line 28"/>
          <p:cNvSpPr>
            <a:spLocks noChangeShapeType="1"/>
          </p:cNvSpPr>
          <p:nvPr/>
        </p:nvSpPr>
        <p:spPr bwMode="auto">
          <a:xfrm flipV="1">
            <a:off x="1609725" y="2651125"/>
            <a:ext cx="0" cy="1905000"/>
          </a:xfrm>
          <a:prstGeom prst="line">
            <a:avLst/>
          </a:prstGeom>
          <a:noFill/>
          <a:ln w="28575">
            <a:solidFill>
              <a:schemeClr val="tx1"/>
            </a:solidFill>
            <a:round/>
            <a:headEnd type="none" w="sm" len="sm"/>
            <a:tailEnd type="arrow" w="med" len="med"/>
          </a:ln>
          <a:effectLst/>
        </p:spPr>
        <p:txBody>
          <a:bodyPr wrap="none" anchor="ctr"/>
          <a:lstStyle/>
          <a:p>
            <a:endParaRPr lang="en-US"/>
          </a:p>
        </p:txBody>
      </p:sp>
      <p:sp>
        <p:nvSpPr>
          <p:cNvPr id="16413" name="Text Box 29"/>
          <p:cNvSpPr txBox="1">
            <a:spLocks noChangeArrowheads="1"/>
          </p:cNvSpPr>
          <p:nvPr/>
        </p:nvSpPr>
        <p:spPr bwMode="auto">
          <a:xfrm>
            <a:off x="5175250" y="2605088"/>
            <a:ext cx="757238" cy="519112"/>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Times New Roman" pitchFamily="18" charset="0"/>
              </a:rPr>
              <a:t>-1/2</a:t>
            </a:r>
          </a:p>
        </p:txBody>
      </p:sp>
      <p:sp>
        <p:nvSpPr>
          <p:cNvPr id="16414" name="Text Box 30"/>
          <p:cNvSpPr txBox="1">
            <a:spLocks noChangeArrowheads="1"/>
          </p:cNvSpPr>
          <p:nvPr/>
        </p:nvSpPr>
        <p:spPr bwMode="auto">
          <a:xfrm>
            <a:off x="5175250" y="3810000"/>
            <a:ext cx="838200" cy="519113"/>
          </a:xfrm>
          <a:prstGeom prst="rect">
            <a:avLst/>
          </a:prstGeom>
          <a:noFill/>
          <a:ln w="12699">
            <a:noFill/>
            <a:miter lim="800000"/>
            <a:headEnd type="none" w="sm" len="sm"/>
            <a:tailEnd type="none" w="sm" len="sm"/>
          </a:ln>
          <a:effectLst/>
        </p:spPr>
        <p:txBody>
          <a:bodyPr wrap="none">
            <a:spAutoFit/>
          </a:bodyPr>
          <a:lstStyle/>
          <a:p>
            <a:pPr eaLnBrk="0" hangingPunct="0"/>
            <a:r>
              <a:rPr lang="en-US" sz="2800">
                <a:latin typeface="Times New Roman" pitchFamily="18" charset="0"/>
              </a:rPr>
              <a:t>+1/2</a:t>
            </a:r>
          </a:p>
        </p:txBody>
      </p:sp>
      <p:sp>
        <p:nvSpPr>
          <p:cNvPr id="16415" name="Text Box 31"/>
          <p:cNvSpPr txBox="1">
            <a:spLocks noChangeArrowheads="1"/>
          </p:cNvSpPr>
          <p:nvPr/>
        </p:nvSpPr>
        <p:spPr bwMode="auto">
          <a:xfrm>
            <a:off x="469900" y="5527675"/>
            <a:ext cx="8223250" cy="822325"/>
          </a:xfrm>
          <a:prstGeom prst="rect">
            <a:avLst/>
          </a:prstGeom>
          <a:noFill/>
          <a:ln w="12699">
            <a:noFill/>
            <a:miter lim="800000"/>
            <a:headEnd type="none" w="sm" len="sm"/>
            <a:tailEnd type="none" w="sm" len="sm"/>
          </a:ln>
          <a:effectLst/>
        </p:spPr>
        <p:txBody>
          <a:bodyPr wrap="none">
            <a:spAutoFit/>
          </a:bodyPr>
          <a:lstStyle/>
          <a:p>
            <a:pPr eaLnBrk="0" hangingPunct="0"/>
            <a:r>
              <a:rPr lang="en-US" sz="2400">
                <a:latin typeface="Times New Roman" pitchFamily="18" charset="0"/>
              </a:rPr>
              <a:t>Therefore, the nuclei will absorb light with energy </a:t>
            </a:r>
            <a:r>
              <a:rPr lang="en-US" sz="2400">
                <a:latin typeface="Symbol" pitchFamily="18" charset="2"/>
              </a:rPr>
              <a:t>D</a:t>
            </a:r>
            <a:r>
              <a:rPr lang="en-US" sz="2400">
                <a:latin typeface="Times New Roman" pitchFamily="18" charset="0"/>
              </a:rPr>
              <a:t>E resulting in</a:t>
            </a:r>
          </a:p>
          <a:p>
            <a:pPr eaLnBrk="0" hangingPunct="0"/>
            <a:r>
              <a:rPr lang="en-US" sz="2400">
                <a:latin typeface="Times New Roman" pitchFamily="18" charset="0"/>
              </a:rPr>
              <a:t>a change of the spin states.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Ensemble of Nuclear Spins</a:t>
            </a:r>
            <a:endParaRPr lang="en-US" sz="3200" dirty="0"/>
          </a:p>
        </p:txBody>
      </p:sp>
      <p:sp>
        <p:nvSpPr>
          <p:cNvPr id="11" name="Up Arrow 10"/>
          <p:cNvSpPr/>
          <p:nvPr/>
        </p:nvSpPr>
        <p:spPr>
          <a:xfrm>
            <a:off x="1447800" y="2362200"/>
            <a:ext cx="381000" cy="16764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62000" y="4191000"/>
            <a:ext cx="1981200" cy="830997"/>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 2.34 Tesla (100 MHz)</a:t>
            </a:r>
            <a:endParaRPr lang="en-US" sz="2400" dirty="0"/>
          </a:p>
        </p:txBody>
      </p:sp>
      <p:cxnSp>
        <p:nvCxnSpPr>
          <p:cNvPr id="21" name="Straight Connector 20"/>
          <p:cNvCxnSpPr/>
          <p:nvPr/>
        </p:nvCxnSpPr>
        <p:spPr>
          <a:xfrm>
            <a:off x="2819400" y="3276600"/>
            <a:ext cx="838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800600" y="2514600"/>
            <a:ext cx="2362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876800" y="4114800"/>
            <a:ext cx="24384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657600" y="2514600"/>
            <a:ext cx="1143000" cy="7620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657600" y="3276600"/>
            <a:ext cx="1219200" cy="8382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105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a:off x="5257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5105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7315200" y="3962400"/>
            <a:ext cx="1143000" cy="369332"/>
          </a:xfrm>
          <a:prstGeom prst="rect">
            <a:avLst/>
          </a:prstGeom>
          <a:noFill/>
        </p:spPr>
        <p:txBody>
          <a:bodyPr wrap="square" rtlCol="0">
            <a:spAutoFit/>
          </a:bodyPr>
          <a:lstStyle/>
          <a:p>
            <a:r>
              <a:rPr lang="en-US" dirty="0" smtClean="0"/>
              <a:t>-1/2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1" name="TextBox 40"/>
          <p:cNvSpPr txBox="1"/>
          <p:nvPr/>
        </p:nvSpPr>
        <p:spPr>
          <a:xfrm>
            <a:off x="7162800" y="2209800"/>
            <a:ext cx="1143000" cy="369332"/>
          </a:xfrm>
          <a:prstGeom prst="rect">
            <a:avLst/>
          </a:prstGeom>
          <a:noFill/>
        </p:spPr>
        <p:txBody>
          <a:bodyPr wrap="square" rtlCol="0">
            <a:spAutoFit/>
          </a:bodyPr>
          <a:lstStyle/>
          <a:p>
            <a:r>
              <a:rPr lang="en-US" dirty="0" smtClean="0"/>
              <a:t> 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3" name="TextBox 42"/>
          <p:cNvSpPr txBox="1"/>
          <p:nvPr/>
        </p:nvSpPr>
        <p:spPr>
          <a:xfrm>
            <a:off x="8001000" y="3124200"/>
            <a:ext cx="1143000" cy="369332"/>
          </a:xfrm>
          <a:prstGeom prst="rect">
            <a:avLst/>
          </a:prstGeom>
          <a:noFill/>
        </p:spPr>
        <p:txBody>
          <a:bodyPr wrap="square" rtlCol="0">
            <a:spAutoFit/>
          </a:bodyPr>
          <a:lstStyle/>
          <a:p>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cxnSp>
        <p:nvCxnSpPr>
          <p:cNvPr id="45" name="Straight Arrow Connector 44"/>
          <p:cNvCxnSpPr/>
          <p:nvPr/>
        </p:nvCxnSpPr>
        <p:spPr>
          <a:xfrm flipV="1">
            <a:off x="8382000" y="2514600"/>
            <a:ext cx="0" cy="6096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8382000" y="3505200"/>
            <a:ext cx="0" cy="6858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791200" y="1219200"/>
            <a:ext cx="2133600" cy="584775"/>
          </a:xfrm>
          <a:prstGeom prst="rect">
            <a:avLst/>
          </a:prstGeom>
          <a:noFill/>
        </p:spPr>
        <p:txBody>
          <a:bodyPr wrap="square" rtlCol="0">
            <a:spAutoFit/>
          </a:bodyPr>
          <a:lstStyle/>
          <a:p>
            <a:pPr algn="ctr"/>
            <a:r>
              <a:rPr lang="en-US" sz="1600" dirty="0" err="1" smtClean="0"/>
              <a:t>Larmor</a:t>
            </a:r>
            <a:r>
              <a:rPr lang="en-US" sz="1600" dirty="0" smtClean="0"/>
              <a:t> Frequency</a:t>
            </a:r>
          </a:p>
          <a:p>
            <a:pPr algn="ctr"/>
            <a:r>
              <a:rPr lang="en-US" sz="1600" dirty="0" smtClean="0">
                <a:latin typeface="Symbol" pitchFamily="18" charset="2"/>
              </a:rPr>
              <a:t>w</a:t>
            </a:r>
            <a:r>
              <a:rPr lang="en-US" sz="1600" dirty="0" smtClean="0"/>
              <a:t>= </a:t>
            </a:r>
            <a:r>
              <a:rPr lang="en-US" sz="1600" dirty="0" err="1" smtClean="0">
                <a:latin typeface="Symbol" pitchFamily="18" charset="2"/>
              </a:rPr>
              <a:t>g</a:t>
            </a:r>
            <a:r>
              <a:rPr lang="en-US" sz="1600" i="1" dirty="0" err="1" smtClean="0"/>
              <a:t>B</a:t>
            </a:r>
            <a:r>
              <a:rPr lang="en-US" sz="1600" baseline="-25000" dirty="0" err="1" smtClean="0"/>
              <a:t>o</a:t>
            </a:r>
            <a:endParaRPr lang="en-US" sz="2000" dirty="0"/>
          </a:p>
        </p:txBody>
      </p:sp>
      <p:cxnSp>
        <p:nvCxnSpPr>
          <p:cNvPr id="42" name="Straight Arrow Connector 41"/>
          <p:cNvCxnSpPr/>
          <p:nvPr/>
        </p:nvCxnSpPr>
        <p:spPr>
          <a:xfrm flipV="1">
            <a:off x="5638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486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p:cNvCxnSpPr/>
          <p:nvPr/>
        </p:nvCxnSpPr>
        <p:spPr>
          <a:xfrm flipV="1">
            <a:off x="6019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5867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flipV="1">
            <a:off x="6400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62484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p:cNvGrpSpPr/>
          <p:nvPr/>
        </p:nvGrpSpPr>
        <p:grpSpPr>
          <a:xfrm>
            <a:off x="6629400" y="3505200"/>
            <a:ext cx="304800" cy="685800"/>
            <a:chOff x="5105400" y="3505200"/>
            <a:chExt cx="304800" cy="685800"/>
          </a:xfrm>
        </p:grpSpPr>
        <p:cxnSp>
          <p:nvCxnSpPr>
            <p:cNvPr id="55" name="Straight Arrow Connector 54"/>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9" name="Straight Arrow Connector 58"/>
          <p:cNvCxnSpPr/>
          <p:nvPr/>
        </p:nvCxnSpPr>
        <p:spPr>
          <a:xfrm>
            <a:off x="5638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5486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2" name="Straight Arrow Connector 61"/>
          <p:cNvCxnSpPr/>
          <p:nvPr/>
        </p:nvCxnSpPr>
        <p:spPr>
          <a:xfrm>
            <a:off x="6019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5867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7772400" y="5334000"/>
            <a:ext cx="1133644" cy="400110"/>
          </a:xfrm>
          <a:prstGeom prst="rect">
            <a:avLst/>
          </a:prstGeom>
          <a:noFill/>
        </p:spPr>
        <p:txBody>
          <a:bodyPr wrap="none" rtlCol="0">
            <a:spAutoFit/>
          </a:bodyPr>
          <a:lstStyle/>
          <a:p>
            <a:r>
              <a:rPr lang="en-US" sz="2000" dirty="0" smtClean="0"/>
              <a:t>T = 300 K</a:t>
            </a:r>
            <a:endParaRPr lang="en-US" sz="2000" dirty="0"/>
          </a:p>
        </p:txBody>
      </p:sp>
      <p:graphicFrame>
        <p:nvGraphicFramePr>
          <p:cNvPr id="78" name="Object 77"/>
          <p:cNvGraphicFramePr>
            <a:graphicFrameLocks noChangeAspect="1"/>
          </p:cNvGraphicFramePr>
          <p:nvPr/>
        </p:nvGraphicFramePr>
        <p:xfrm>
          <a:off x="5486400" y="4800600"/>
          <a:ext cx="967154" cy="1123950"/>
        </p:xfrm>
        <a:graphic>
          <a:graphicData uri="http://schemas.openxmlformats.org/presentationml/2006/ole">
            <p:oleObj spid="_x0000_s1026" name="Equation" r:id="rId3" imgW="304560" imgH="330120" progId="Equation.3">
              <p:embed/>
            </p:oleObj>
          </a:graphicData>
        </a:graphic>
      </p:graphicFrame>
      <p:sp>
        <p:nvSpPr>
          <p:cNvPr id="79" name="TextBox 78"/>
          <p:cNvSpPr txBox="1"/>
          <p:nvPr/>
        </p:nvSpPr>
        <p:spPr>
          <a:xfrm>
            <a:off x="5105400" y="6019800"/>
            <a:ext cx="1828899" cy="369332"/>
          </a:xfrm>
          <a:prstGeom prst="rect">
            <a:avLst/>
          </a:prstGeom>
          <a:noFill/>
        </p:spPr>
        <p:txBody>
          <a:bodyPr wrap="none" rtlCol="0">
            <a:spAutoFit/>
          </a:bodyPr>
          <a:lstStyle/>
          <a:p>
            <a:r>
              <a:rPr lang="en-US" dirty="0" smtClean="0"/>
              <a:t>Boltzmann Factor</a:t>
            </a:r>
            <a:endParaRPr lang="en-US" dirty="0"/>
          </a:p>
        </p:txBody>
      </p:sp>
      <p:cxnSp>
        <p:nvCxnSpPr>
          <p:cNvPr id="81" name="Straight Arrow Connector 80"/>
          <p:cNvCxnSpPr/>
          <p:nvPr/>
        </p:nvCxnSpPr>
        <p:spPr>
          <a:xfrm>
            <a:off x="5334000" y="4800600"/>
            <a:ext cx="3810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H="1" flipV="1">
            <a:off x="6400800" y="5486400"/>
            <a:ext cx="3048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4114800" y="4648200"/>
            <a:ext cx="1223668" cy="276999"/>
          </a:xfrm>
          <a:prstGeom prst="rect">
            <a:avLst/>
          </a:prstGeom>
          <a:noFill/>
        </p:spPr>
        <p:txBody>
          <a:bodyPr wrap="none" rtlCol="0">
            <a:spAutoFit/>
          </a:bodyPr>
          <a:lstStyle/>
          <a:p>
            <a:r>
              <a:rPr lang="en-US" sz="1200" dirty="0"/>
              <a:t>m</a:t>
            </a:r>
            <a:r>
              <a:rPr lang="en-US" sz="1200" dirty="0" smtClean="0"/>
              <a:t>agnetic energy</a:t>
            </a:r>
            <a:endParaRPr lang="en-US" sz="1200" dirty="0"/>
          </a:p>
        </p:txBody>
      </p:sp>
      <p:sp>
        <p:nvSpPr>
          <p:cNvPr id="85" name="TextBox 84"/>
          <p:cNvSpPr txBox="1"/>
          <p:nvPr/>
        </p:nvSpPr>
        <p:spPr>
          <a:xfrm>
            <a:off x="6477000" y="5638800"/>
            <a:ext cx="1139543" cy="276999"/>
          </a:xfrm>
          <a:prstGeom prst="rect">
            <a:avLst/>
          </a:prstGeom>
          <a:noFill/>
        </p:spPr>
        <p:txBody>
          <a:bodyPr wrap="none" rtlCol="0">
            <a:spAutoFit/>
          </a:bodyPr>
          <a:lstStyle/>
          <a:p>
            <a:r>
              <a:rPr lang="en-US" sz="1200" dirty="0" smtClean="0"/>
              <a:t>thermal energy</a:t>
            </a:r>
            <a:endParaRPr lang="en-US" sz="1200" dirty="0"/>
          </a:p>
        </p:txBody>
      </p:sp>
      <p:sp>
        <p:nvSpPr>
          <p:cNvPr id="86" name="Rectangle 85"/>
          <p:cNvSpPr/>
          <p:nvPr/>
        </p:nvSpPr>
        <p:spPr>
          <a:xfrm>
            <a:off x="3886200" y="4419600"/>
            <a:ext cx="3810000" cy="2057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Arrow Connector 64"/>
          <p:cNvCxnSpPr/>
          <p:nvPr/>
        </p:nvCxnSpPr>
        <p:spPr>
          <a:xfrm>
            <a:off x="6400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6248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9" name="Straight Arrow Connector 88"/>
          <p:cNvCxnSpPr/>
          <p:nvPr/>
        </p:nvCxnSpPr>
        <p:spPr>
          <a:xfrm flipV="1">
            <a:off x="2133600" y="3581400"/>
            <a:ext cx="0" cy="457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Up Arrow 10"/>
          <p:cNvSpPr/>
          <p:nvPr/>
        </p:nvSpPr>
        <p:spPr>
          <a:xfrm>
            <a:off x="1447800" y="2362200"/>
            <a:ext cx="381000" cy="1676400"/>
          </a:xfrm>
          <a:prstGeom prs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62000" y="4191000"/>
            <a:ext cx="1981200" cy="830997"/>
          </a:xfrm>
          <a:prstGeom prst="rect">
            <a:avLst/>
          </a:prstGeom>
          <a:noFill/>
        </p:spPr>
        <p:txBody>
          <a:bodyPr wrap="square" rtlCol="0">
            <a:spAutoFit/>
          </a:bodyPr>
          <a:lstStyle/>
          <a:p>
            <a:r>
              <a:rPr lang="en-US" sz="2400" dirty="0" smtClean="0"/>
              <a:t>B</a:t>
            </a:r>
            <a:r>
              <a:rPr lang="en-US" sz="2400" baseline="-25000" dirty="0" smtClean="0"/>
              <a:t>o</a:t>
            </a:r>
            <a:r>
              <a:rPr lang="en-US" sz="2400" dirty="0" smtClean="0"/>
              <a:t> = 2.34 Tesla (100 MHz)</a:t>
            </a:r>
            <a:endParaRPr lang="en-US" sz="2400" dirty="0"/>
          </a:p>
        </p:txBody>
      </p:sp>
      <p:cxnSp>
        <p:nvCxnSpPr>
          <p:cNvPr id="21" name="Straight Connector 20"/>
          <p:cNvCxnSpPr/>
          <p:nvPr/>
        </p:nvCxnSpPr>
        <p:spPr>
          <a:xfrm>
            <a:off x="2819400" y="3276600"/>
            <a:ext cx="838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800600" y="2514600"/>
            <a:ext cx="23622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876800" y="4114800"/>
            <a:ext cx="2438400" cy="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3657600" y="2514600"/>
            <a:ext cx="1143000" cy="7620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657600" y="3276600"/>
            <a:ext cx="1219200" cy="838200"/>
          </a:xfrm>
          <a:prstGeom prst="line">
            <a:avLst/>
          </a:prstGeom>
          <a:ln w="44450">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0292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48768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p:nvPr/>
        </p:nvCxnSpPr>
        <p:spPr>
          <a:xfrm>
            <a:off x="5257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5105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7315200" y="3962400"/>
            <a:ext cx="1143000" cy="369332"/>
          </a:xfrm>
          <a:prstGeom prst="rect">
            <a:avLst/>
          </a:prstGeom>
          <a:noFill/>
        </p:spPr>
        <p:txBody>
          <a:bodyPr wrap="square" rtlCol="0">
            <a:spAutoFit/>
          </a:bodyPr>
          <a:lstStyle/>
          <a:p>
            <a:r>
              <a:rPr lang="en-US" dirty="0" smtClean="0"/>
              <a:t>-1/2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1" name="TextBox 40"/>
          <p:cNvSpPr txBox="1"/>
          <p:nvPr/>
        </p:nvSpPr>
        <p:spPr>
          <a:xfrm>
            <a:off x="7162800" y="2209800"/>
            <a:ext cx="1143000" cy="369332"/>
          </a:xfrm>
          <a:prstGeom prst="rect">
            <a:avLst/>
          </a:prstGeom>
          <a:noFill/>
        </p:spPr>
        <p:txBody>
          <a:bodyPr wrap="square" rtlCol="0">
            <a:spAutoFit/>
          </a:bodyPr>
          <a:lstStyle/>
          <a:p>
            <a:r>
              <a:rPr lang="en-US" dirty="0" smtClean="0"/>
              <a:t> 1/2 </a:t>
            </a:r>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sp>
        <p:nvSpPr>
          <p:cNvPr id="43" name="TextBox 42"/>
          <p:cNvSpPr txBox="1"/>
          <p:nvPr/>
        </p:nvSpPr>
        <p:spPr>
          <a:xfrm>
            <a:off x="8001000" y="3124200"/>
            <a:ext cx="1143000" cy="369332"/>
          </a:xfrm>
          <a:prstGeom prst="rect">
            <a:avLst/>
          </a:prstGeom>
          <a:noFill/>
        </p:spPr>
        <p:txBody>
          <a:bodyPr wrap="square" rtlCol="0">
            <a:spAutoFit/>
          </a:bodyPr>
          <a:lstStyle/>
          <a:p>
            <a:r>
              <a:rPr lang="en-US" dirty="0" err="1" smtClean="0">
                <a:latin typeface="Symbol" pitchFamily="18" charset="2"/>
              </a:rPr>
              <a:t>g</a:t>
            </a:r>
            <a:r>
              <a:rPr lang="en-US" i="1" dirty="0" err="1" smtClean="0"/>
              <a:t>B</a:t>
            </a:r>
            <a:r>
              <a:rPr lang="en-US" baseline="-25000" dirty="0" err="1" smtClean="0"/>
              <a:t>o</a:t>
            </a:r>
            <a:r>
              <a:rPr lang="en-US" dirty="0" err="1" smtClean="0"/>
              <a:t>h</a:t>
            </a:r>
            <a:endParaRPr lang="en-US" dirty="0"/>
          </a:p>
        </p:txBody>
      </p:sp>
      <p:cxnSp>
        <p:nvCxnSpPr>
          <p:cNvPr id="45" name="Straight Arrow Connector 44"/>
          <p:cNvCxnSpPr/>
          <p:nvPr/>
        </p:nvCxnSpPr>
        <p:spPr>
          <a:xfrm flipV="1">
            <a:off x="8382000" y="2514600"/>
            <a:ext cx="0" cy="6096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8382000" y="3505200"/>
            <a:ext cx="0" cy="68580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791200" y="1219200"/>
            <a:ext cx="2133600" cy="584775"/>
          </a:xfrm>
          <a:prstGeom prst="rect">
            <a:avLst/>
          </a:prstGeom>
          <a:noFill/>
        </p:spPr>
        <p:txBody>
          <a:bodyPr wrap="square" rtlCol="0">
            <a:spAutoFit/>
          </a:bodyPr>
          <a:lstStyle/>
          <a:p>
            <a:pPr algn="ctr"/>
            <a:r>
              <a:rPr lang="en-US" sz="1600" dirty="0" err="1" smtClean="0"/>
              <a:t>Larmor</a:t>
            </a:r>
            <a:r>
              <a:rPr lang="en-US" sz="1600" dirty="0" smtClean="0"/>
              <a:t> Frequency</a:t>
            </a:r>
          </a:p>
          <a:p>
            <a:pPr algn="ctr"/>
            <a:r>
              <a:rPr lang="en-US" sz="1600" dirty="0" smtClean="0">
                <a:latin typeface="Symbol" pitchFamily="18" charset="2"/>
              </a:rPr>
              <a:t>w</a:t>
            </a:r>
            <a:r>
              <a:rPr lang="en-US" sz="1600" dirty="0" smtClean="0"/>
              <a:t>= </a:t>
            </a:r>
            <a:r>
              <a:rPr lang="en-US" sz="1600" dirty="0" err="1" smtClean="0">
                <a:latin typeface="Symbol" pitchFamily="18" charset="2"/>
              </a:rPr>
              <a:t>g</a:t>
            </a:r>
            <a:r>
              <a:rPr lang="en-US" sz="1600" i="1" dirty="0" err="1" smtClean="0"/>
              <a:t>B</a:t>
            </a:r>
            <a:r>
              <a:rPr lang="en-US" sz="1600" baseline="-25000" dirty="0" err="1" smtClean="0"/>
              <a:t>o</a:t>
            </a:r>
            <a:endParaRPr lang="en-US" sz="2000" dirty="0"/>
          </a:p>
        </p:txBody>
      </p:sp>
      <p:cxnSp>
        <p:nvCxnSpPr>
          <p:cNvPr id="42" name="Straight Arrow Connector 41"/>
          <p:cNvCxnSpPr/>
          <p:nvPr/>
        </p:nvCxnSpPr>
        <p:spPr>
          <a:xfrm flipV="1">
            <a:off x="54102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257800" y="37338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Arrow Connector 47"/>
          <p:cNvCxnSpPr/>
          <p:nvPr/>
        </p:nvCxnSpPr>
        <p:spPr>
          <a:xfrm flipV="1">
            <a:off x="57912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5638800" y="3733800"/>
            <a:ext cx="304800" cy="30480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p:cNvCxnSpPr/>
          <p:nvPr/>
        </p:nvCxnSpPr>
        <p:spPr>
          <a:xfrm flipV="1">
            <a:off x="61722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6019800" y="3733800"/>
            <a:ext cx="304800" cy="30480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53"/>
          <p:cNvGrpSpPr/>
          <p:nvPr/>
        </p:nvGrpSpPr>
        <p:grpSpPr>
          <a:xfrm>
            <a:off x="6400800" y="3505200"/>
            <a:ext cx="304800" cy="685800"/>
            <a:chOff x="5105400" y="3505200"/>
            <a:chExt cx="304800" cy="685800"/>
          </a:xfrm>
        </p:grpSpPr>
        <p:cxnSp>
          <p:nvCxnSpPr>
            <p:cNvPr id="55" name="Straight Arrow Connector 54"/>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9" name="Straight Arrow Connector 58"/>
          <p:cNvCxnSpPr/>
          <p:nvPr/>
        </p:nvCxnSpPr>
        <p:spPr>
          <a:xfrm>
            <a:off x="5638800" y="2057400"/>
            <a:ext cx="0" cy="609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5486400" y="2133600"/>
            <a:ext cx="304800" cy="304800"/>
          </a:xfrm>
          <a:prstGeom prst="ellipse">
            <a:avLst/>
          </a:prstGeom>
          <a:gradFill>
            <a:gsLst>
              <a:gs pos="1600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7772400" y="5334000"/>
            <a:ext cx="1322798" cy="461665"/>
          </a:xfrm>
          <a:prstGeom prst="rect">
            <a:avLst/>
          </a:prstGeom>
          <a:noFill/>
        </p:spPr>
        <p:txBody>
          <a:bodyPr wrap="none" rtlCol="0">
            <a:spAutoFit/>
          </a:bodyPr>
          <a:lstStyle/>
          <a:p>
            <a:r>
              <a:rPr lang="en-US" sz="2400" dirty="0" smtClean="0"/>
              <a:t>T = 150 K</a:t>
            </a:r>
            <a:endParaRPr lang="en-US" sz="2400" dirty="0"/>
          </a:p>
        </p:txBody>
      </p:sp>
      <p:graphicFrame>
        <p:nvGraphicFramePr>
          <p:cNvPr id="78" name="Object 77"/>
          <p:cNvGraphicFramePr>
            <a:graphicFrameLocks noChangeAspect="1"/>
          </p:cNvGraphicFramePr>
          <p:nvPr/>
        </p:nvGraphicFramePr>
        <p:xfrm>
          <a:off x="5486400" y="4800600"/>
          <a:ext cx="967154" cy="1123950"/>
        </p:xfrm>
        <a:graphic>
          <a:graphicData uri="http://schemas.openxmlformats.org/presentationml/2006/ole">
            <p:oleObj spid="_x0000_s2050" name="Equation" r:id="rId3" imgW="304560" imgH="330120" progId="Equation.3">
              <p:embed/>
            </p:oleObj>
          </a:graphicData>
        </a:graphic>
      </p:graphicFrame>
      <p:sp>
        <p:nvSpPr>
          <p:cNvPr id="79" name="TextBox 78"/>
          <p:cNvSpPr txBox="1"/>
          <p:nvPr/>
        </p:nvSpPr>
        <p:spPr>
          <a:xfrm>
            <a:off x="5105400" y="6019800"/>
            <a:ext cx="1828899" cy="369332"/>
          </a:xfrm>
          <a:prstGeom prst="rect">
            <a:avLst/>
          </a:prstGeom>
          <a:noFill/>
        </p:spPr>
        <p:txBody>
          <a:bodyPr wrap="none" rtlCol="0">
            <a:spAutoFit/>
          </a:bodyPr>
          <a:lstStyle/>
          <a:p>
            <a:r>
              <a:rPr lang="en-US" dirty="0" smtClean="0"/>
              <a:t>Boltzmann Factor</a:t>
            </a:r>
            <a:endParaRPr lang="en-US" dirty="0"/>
          </a:p>
        </p:txBody>
      </p:sp>
      <p:cxnSp>
        <p:nvCxnSpPr>
          <p:cNvPr id="81" name="Straight Arrow Connector 80"/>
          <p:cNvCxnSpPr/>
          <p:nvPr/>
        </p:nvCxnSpPr>
        <p:spPr>
          <a:xfrm>
            <a:off x="5334000" y="4800600"/>
            <a:ext cx="3810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H="1" flipV="1">
            <a:off x="6400800" y="5486400"/>
            <a:ext cx="304800" cy="152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4114800" y="4648200"/>
            <a:ext cx="1223668" cy="276999"/>
          </a:xfrm>
          <a:prstGeom prst="rect">
            <a:avLst/>
          </a:prstGeom>
          <a:noFill/>
        </p:spPr>
        <p:txBody>
          <a:bodyPr wrap="none" rtlCol="0">
            <a:spAutoFit/>
          </a:bodyPr>
          <a:lstStyle/>
          <a:p>
            <a:r>
              <a:rPr lang="en-US" sz="1200" dirty="0"/>
              <a:t>m</a:t>
            </a:r>
            <a:r>
              <a:rPr lang="en-US" sz="1200" dirty="0" smtClean="0"/>
              <a:t>agnetic energy</a:t>
            </a:r>
            <a:endParaRPr lang="en-US" sz="1200" dirty="0"/>
          </a:p>
        </p:txBody>
      </p:sp>
      <p:sp>
        <p:nvSpPr>
          <p:cNvPr id="85" name="TextBox 84"/>
          <p:cNvSpPr txBox="1"/>
          <p:nvPr/>
        </p:nvSpPr>
        <p:spPr>
          <a:xfrm>
            <a:off x="6477000" y="5638800"/>
            <a:ext cx="1139543" cy="276999"/>
          </a:xfrm>
          <a:prstGeom prst="rect">
            <a:avLst/>
          </a:prstGeom>
          <a:noFill/>
        </p:spPr>
        <p:txBody>
          <a:bodyPr wrap="none" rtlCol="0">
            <a:spAutoFit/>
          </a:bodyPr>
          <a:lstStyle/>
          <a:p>
            <a:r>
              <a:rPr lang="en-US" sz="1200" dirty="0" smtClean="0"/>
              <a:t>thermal energy</a:t>
            </a:r>
            <a:endParaRPr lang="en-US" sz="1200" dirty="0"/>
          </a:p>
        </p:txBody>
      </p:sp>
      <p:sp>
        <p:nvSpPr>
          <p:cNvPr id="86" name="Rectangle 85"/>
          <p:cNvSpPr/>
          <p:nvPr/>
        </p:nvSpPr>
        <p:spPr>
          <a:xfrm>
            <a:off x="3962400" y="4419600"/>
            <a:ext cx="3810000" cy="2057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53"/>
          <p:cNvGrpSpPr/>
          <p:nvPr/>
        </p:nvGrpSpPr>
        <p:grpSpPr>
          <a:xfrm>
            <a:off x="6781800" y="3505200"/>
            <a:ext cx="304800" cy="685800"/>
            <a:chOff x="5105400" y="3505200"/>
            <a:chExt cx="304800" cy="685800"/>
          </a:xfrm>
        </p:grpSpPr>
        <p:cxnSp>
          <p:nvCxnSpPr>
            <p:cNvPr id="51" name="Straight Arrow Connector 50"/>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3"/>
          <p:cNvGrpSpPr/>
          <p:nvPr/>
        </p:nvGrpSpPr>
        <p:grpSpPr>
          <a:xfrm>
            <a:off x="7162800" y="3505200"/>
            <a:ext cx="304800" cy="685800"/>
            <a:chOff x="5105400" y="3505200"/>
            <a:chExt cx="304800" cy="685800"/>
          </a:xfrm>
        </p:grpSpPr>
        <p:cxnSp>
          <p:nvCxnSpPr>
            <p:cNvPr id="58" name="Straight Arrow Connector 57"/>
            <p:cNvCxnSpPr/>
            <p:nvPr/>
          </p:nvCxnSpPr>
          <p:spPr>
            <a:xfrm flipV="1">
              <a:off x="5257800" y="3505200"/>
              <a:ext cx="0" cy="685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5105400" y="3733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TextBox 66"/>
          <p:cNvSpPr txBox="1"/>
          <p:nvPr/>
        </p:nvSpPr>
        <p:spPr>
          <a:xfrm>
            <a:off x="1219200" y="457200"/>
            <a:ext cx="6314357" cy="369332"/>
          </a:xfrm>
          <a:prstGeom prst="rect">
            <a:avLst/>
          </a:prstGeom>
          <a:noFill/>
        </p:spPr>
        <p:txBody>
          <a:bodyPr wrap="none" rtlCol="0">
            <a:spAutoFit/>
          </a:bodyPr>
          <a:lstStyle/>
          <a:p>
            <a:r>
              <a:rPr lang="en-US" dirty="0" smtClean="0"/>
              <a:t>Increase spin excess of ground state by lowering the temperature</a:t>
            </a:r>
            <a:endParaRPr lang="en-US" dirty="0"/>
          </a:p>
        </p:txBody>
      </p:sp>
      <p:sp>
        <p:nvSpPr>
          <p:cNvPr id="68" name="TextBox 67"/>
          <p:cNvSpPr txBox="1"/>
          <p:nvPr/>
        </p:nvSpPr>
        <p:spPr>
          <a:xfrm>
            <a:off x="1371600" y="1371600"/>
            <a:ext cx="4159537" cy="369332"/>
          </a:xfrm>
          <a:prstGeom prst="rect">
            <a:avLst/>
          </a:prstGeom>
          <a:noFill/>
        </p:spPr>
        <p:txBody>
          <a:bodyPr wrap="none" rtlCol="0">
            <a:spAutoFit/>
          </a:bodyPr>
          <a:lstStyle/>
          <a:p>
            <a:r>
              <a:rPr lang="en-US" dirty="0" smtClean="0"/>
              <a:t>Increases the magnetization of the sample</a:t>
            </a:r>
            <a:endParaRPr lang="en-US" dirty="0"/>
          </a:p>
        </p:txBody>
      </p:sp>
      <p:cxnSp>
        <p:nvCxnSpPr>
          <p:cNvPr id="69" name="Straight Arrow Connector 68"/>
          <p:cNvCxnSpPr/>
          <p:nvPr/>
        </p:nvCxnSpPr>
        <p:spPr>
          <a:xfrm flipV="1">
            <a:off x="2133600" y="3048000"/>
            <a:ext cx="0" cy="9906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796</Words>
  <Application>Microsoft Office PowerPoint</Application>
  <PresentationFormat>On-screen Show (4:3)</PresentationFormat>
  <Paragraphs>239</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28" baseType="lpstr">
      <vt:lpstr>Office Theme</vt:lpstr>
      <vt:lpstr>Microsoft Equation 3.0</vt:lpstr>
      <vt:lpstr>Microsoft Excel Worksheet</vt:lpstr>
      <vt:lpstr>NMR</vt:lpstr>
      <vt:lpstr>Slide 2</vt:lpstr>
      <vt:lpstr>Nuclear Spin</vt:lpstr>
      <vt:lpstr>Slide 4</vt:lpstr>
      <vt:lpstr>Slide 5</vt:lpstr>
      <vt:lpstr>Slide 6</vt:lpstr>
      <vt:lpstr>Slide 7</vt:lpstr>
      <vt:lpstr>Ensemble of Nuclear Spins</vt:lpstr>
      <vt:lpstr>Slide 9</vt:lpstr>
      <vt:lpstr>Magnetization increase at RT</vt:lpstr>
      <vt:lpstr>Magnetization increase at RT</vt:lpstr>
      <vt:lpstr>Magnetization increase at RT</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Magnetic Resonance NMR</dc:title>
  <dc:creator>Mike</dc:creator>
  <cp:lastModifiedBy>Mike</cp:lastModifiedBy>
  <cp:revision>25</cp:revision>
  <dcterms:created xsi:type="dcterms:W3CDTF">2011-11-13T22:30:10Z</dcterms:created>
  <dcterms:modified xsi:type="dcterms:W3CDTF">2011-11-14T01:09:11Z</dcterms:modified>
</cp:coreProperties>
</file>